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7" r:id="rId4"/>
    <p:sldId id="258" r:id="rId5"/>
    <p:sldId id="260" r:id="rId6"/>
    <p:sldId id="261" r:id="rId7"/>
    <p:sldId id="262" r:id="rId8"/>
    <p:sldId id="263" r:id="rId9"/>
    <p:sldId id="268" r:id="rId10"/>
    <p:sldId id="265" r:id="rId11"/>
  </p:sldIdLst>
  <p:sldSz cx="6858000" cy="8783638"/>
  <p:notesSz cx="6794500" cy="9906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FF"/>
    <a:srgbClr val="ECEAE4"/>
    <a:srgbClr val="FF9900"/>
    <a:srgbClr val="FF0066"/>
    <a:srgbClr val="00FF00"/>
    <a:srgbClr val="FF00FF"/>
    <a:srgbClr val="CC3300"/>
    <a:srgbClr val="00CC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4660"/>
  </p:normalViewPr>
  <p:slideViewPr>
    <p:cSldViewPr snapToGrid="0">
      <p:cViewPr varScale="1">
        <p:scale>
          <a:sx n="88" d="100"/>
          <a:sy n="88" d="100"/>
        </p:scale>
        <p:origin x="27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7C25642E-68C2-4DA0-A054-D92B94A26128}" type="datetimeFigureOut">
              <a:rPr lang="ru-RU" smtClean="0"/>
              <a:t>21.03.2024</a:t>
            </a:fld>
            <a:endParaRPr lang="ru-RU"/>
          </a:p>
        </p:txBody>
      </p:sp>
      <p:sp>
        <p:nvSpPr>
          <p:cNvPr id="4" name="Образ слайда 3"/>
          <p:cNvSpPr>
            <a:spLocks noGrp="1" noRot="1" noChangeAspect="1"/>
          </p:cNvSpPr>
          <p:nvPr>
            <p:ph type="sldImg" idx="2"/>
          </p:nvPr>
        </p:nvSpPr>
        <p:spPr>
          <a:xfrm>
            <a:off x="2092325" y="1238250"/>
            <a:ext cx="2609850" cy="33432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2B144C9E-C31F-421E-9270-1BD4FCDDA609}" type="slidenum">
              <a:rPr lang="ru-RU" smtClean="0"/>
              <a:t>‹#›</a:t>
            </a:fld>
            <a:endParaRPr lang="ru-RU"/>
          </a:p>
        </p:txBody>
      </p:sp>
    </p:spTree>
    <p:extLst>
      <p:ext uri="{BB962C8B-B14F-4D97-AF65-F5344CB8AC3E}">
        <p14:creationId xmlns:p14="http://schemas.microsoft.com/office/powerpoint/2010/main" val="12538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50" y="1437508"/>
            <a:ext cx="5143500" cy="3058007"/>
          </a:xfrm>
        </p:spPr>
        <p:txBody>
          <a:bodyPr anchor="b"/>
          <a:lstStyle>
            <a:lvl1pPr algn="ctr">
              <a:defRPr sz="7685"/>
            </a:lvl1pPr>
          </a:lstStyle>
          <a:p>
            <a:r>
              <a:rPr lang="ru-RU" smtClean="0"/>
              <a:t>Образец заголовка</a:t>
            </a:r>
            <a:endParaRPr lang="ru-RU"/>
          </a:p>
        </p:txBody>
      </p:sp>
      <p:sp>
        <p:nvSpPr>
          <p:cNvPr id="3" name="Подзаголовок 2"/>
          <p:cNvSpPr>
            <a:spLocks noGrp="1"/>
          </p:cNvSpPr>
          <p:nvPr>
            <p:ph type="subTitle" idx="1"/>
          </p:nvPr>
        </p:nvSpPr>
        <p:spPr>
          <a:xfrm>
            <a:off x="857250" y="4613444"/>
            <a:ext cx="5143500" cy="2120679"/>
          </a:xfrm>
        </p:spPr>
        <p:txBody>
          <a:bodyPr/>
          <a:lstStyle>
            <a:lvl1pPr marL="0" indent="0" algn="ctr">
              <a:buNone/>
              <a:defRPr sz="3074"/>
            </a:lvl1pPr>
            <a:lvl2pPr marL="585582" indent="0" algn="ctr">
              <a:buNone/>
              <a:defRPr sz="2562"/>
            </a:lvl2pPr>
            <a:lvl3pPr marL="1171164" indent="0" algn="ctr">
              <a:buNone/>
              <a:defRPr sz="2305"/>
            </a:lvl3pPr>
            <a:lvl4pPr marL="1756745" indent="0" algn="ctr">
              <a:buNone/>
              <a:defRPr sz="2049"/>
            </a:lvl4pPr>
            <a:lvl5pPr marL="2342327" indent="0" algn="ctr">
              <a:buNone/>
              <a:defRPr sz="2049"/>
            </a:lvl5pPr>
            <a:lvl6pPr marL="2927909" indent="0" algn="ctr">
              <a:buNone/>
              <a:defRPr sz="2049"/>
            </a:lvl6pPr>
            <a:lvl7pPr marL="3513491" indent="0" algn="ctr">
              <a:buNone/>
              <a:defRPr sz="2049"/>
            </a:lvl7pPr>
            <a:lvl8pPr marL="4099072" indent="0" algn="ctr">
              <a:buNone/>
              <a:defRPr sz="2049"/>
            </a:lvl8pPr>
            <a:lvl9pPr marL="4684654" indent="0" algn="ctr">
              <a:buNone/>
              <a:defRPr sz="2049"/>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C6CB7BC-64A6-444E-A44B-3DC6E296808D}" type="datetime1">
              <a:rPr lang="ru-RU" smtClean="0"/>
              <a:t>21.03.2024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4123453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17C5EF-6A58-42E9-83BE-6DBD2B45F36A}" type="datetime1">
              <a:rPr lang="ru-RU" smtClean="0"/>
              <a:t>21.03.2024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2766304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07756" y="467647"/>
            <a:ext cx="1478756" cy="744372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71487" y="467647"/>
            <a:ext cx="4350544" cy="74437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2FD5D3-F2C0-4916-AF5B-DA9C21FFB6F5}" type="datetime1">
              <a:rPr lang="ru-RU" smtClean="0"/>
              <a:t>21.03.2024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1419110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1BAA5AF-E21F-4AE7-AC92-600279500872}" type="datetime1">
              <a:rPr lang="ru-RU" smtClean="0"/>
              <a:t>21.03.2024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3737390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916" y="2189811"/>
            <a:ext cx="5915025" cy="3653749"/>
          </a:xfrm>
        </p:spPr>
        <p:txBody>
          <a:bodyPr anchor="b"/>
          <a:lstStyle>
            <a:lvl1pPr>
              <a:defRPr sz="7685"/>
            </a:lvl1pPr>
          </a:lstStyle>
          <a:p>
            <a:r>
              <a:rPr lang="ru-RU" smtClean="0"/>
              <a:t>Образец заголовка</a:t>
            </a:r>
            <a:endParaRPr lang="ru-RU"/>
          </a:p>
        </p:txBody>
      </p:sp>
      <p:sp>
        <p:nvSpPr>
          <p:cNvPr id="3" name="Текст 2"/>
          <p:cNvSpPr>
            <a:spLocks noGrp="1"/>
          </p:cNvSpPr>
          <p:nvPr>
            <p:ph type="body" idx="1"/>
          </p:nvPr>
        </p:nvSpPr>
        <p:spPr>
          <a:xfrm>
            <a:off x="467916" y="5878126"/>
            <a:ext cx="5915025" cy="1921420"/>
          </a:xfrm>
        </p:spPr>
        <p:txBody>
          <a:bodyPr/>
          <a:lstStyle>
            <a:lvl1pPr marL="0" indent="0">
              <a:buNone/>
              <a:defRPr sz="3074">
                <a:solidFill>
                  <a:schemeClr val="tx1">
                    <a:tint val="75000"/>
                  </a:schemeClr>
                </a:solidFill>
              </a:defRPr>
            </a:lvl1pPr>
            <a:lvl2pPr marL="585582" indent="0">
              <a:buNone/>
              <a:defRPr sz="2562">
                <a:solidFill>
                  <a:schemeClr val="tx1">
                    <a:tint val="75000"/>
                  </a:schemeClr>
                </a:solidFill>
              </a:defRPr>
            </a:lvl2pPr>
            <a:lvl3pPr marL="1171164" indent="0">
              <a:buNone/>
              <a:defRPr sz="2305">
                <a:solidFill>
                  <a:schemeClr val="tx1">
                    <a:tint val="75000"/>
                  </a:schemeClr>
                </a:solidFill>
              </a:defRPr>
            </a:lvl3pPr>
            <a:lvl4pPr marL="1756745" indent="0">
              <a:buNone/>
              <a:defRPr sz="2049">
                <a:solidFill>
                  <a:schemeClr val="tx1">
                    <a:tint val="75000"/>
                  </a:schemeClr>
                </a:solidFill>
              </a:defRPr>
            </a:lvl4pPr>
            <a:lvl5pPr marL="2342327" indent="0">
              <a:buNone/>
              <a:defRPr sz="2049">
                <a:solidFill>
                  <a:schemeClr val="tx1">
                    <a:tint val="75000"/>
                  </a:schemeClr>
                </a:solidFill>
              </a:defRPr>
            </a:lvl5pPr>
            <a:lvl6pPr marL="2927909" indent="0">
              <a:buNone/>
              <a:defRPr sz="2049">
                <a:solidFill>
                  <a:schemeClr val="tx1">
                    <a:tint val="75000"/>
                  </a:schemeClr>
                </a:solidFill>
              </a:defRPr>
            </a:lvl6pPr>
            <a:lvl7pPr marL="3513491" indent="0">
              <a:buNone/>
              <a:defRPr sz="2049">
                <a:solidFill>
                  <a:schemeClr val="tx1">
                    <a:tint val="75000"/>
                  </a:schemeClr>
                </a:solidFill>
              </a:defRPr>
            </a:lvl7pPr>
            <a:lvl8pPr marL="4099072" indent="0">
              <a:buNone/>
              <a:defRPr sz="2049">
                <a:solidFill>
                  <a:schemeClr val="tx1">
                    <a:tint val="75000"/>
                  </a:schemeClr>
                </a:solidFill>
              </a:defRPr>
            </a:lvl8pPr>
            <a:lvl9pPr marL="4684654" indent="0">
              <a:buNone/>
              <a:defRPr sz="2049">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D994925-2812-450F-824E-F1AB53B80B31}" type="datetime1">
              <a:rPr lang="ru-RU" smtClean="0"/>
              <a:t>21.03.2024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1106492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71488" y="2338237"/>
            <a:ext cx="2914650" cy="55731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471863" y="2338237"/>
            <a:ext cx="2914650" cy="55731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3554704-BF74-43D7-BB7E-86C2566277AE}" type="datetime1">
              <a:rPr lang="ru-RU" smtClean="0"/>
              <a:t>21.03.2024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1306136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381" y="467648"/>
            <a:ext cx="5915025" cy="1697764"/>
          </a:xfrm>
        </p:spPr>
        <p:txBody>
          <a:bodyPr/>
          <a:lstStyle/>
          <a:p>
            <a:r>
              <a:rPr lang="ru-RU" smtClean="0"/>
              <a:t>Образец заголовка</a:t>
            </a:r>
            <a:endParaRPr lang="ru-RU"/>
          </a:p>
        </p:txBody>
      </p:sp>
      <p:sp>
        <p:nvSpPr>
          <p:cNvPr id="3" name="Текст 2"/>
          <p:cNvSpPr>
            <a:spLocks noGrp="1"/>
          </p:cNvSpPr>
          <p:nvPr>
            <p:ph type="body" idx="1"/>
          </p:nvPr>
        </p:nvSpPr>
        <p:spPr>
          <a:xfrm>
            <a:off x="472381" y="2153212"/>
            <a:ext cx="2901255" cy="1055256"/>
          </a:xfrm>
        </p:spPr>
        <p:txBody>
          <a:bodyPr anchor="b"/>
          <a:lstStyle>
            <a:lvl1pPr marL="0" indent="0">
              <a:buNone/>
              <a:defRPr sz="3074" b="1"/>
            </a:lvl1pPr>
            <a:lvl2pPr marL="585582" indent="0">
              <a:buNone/>
              <a:defRPr sz="2562" b="1"/>
            </a:lvl2pPr>
            <a:lvl3pPr marL="1171164" indent="0">
              <a:buNone/>
              <a:defRPr sz="2305" b="1"/>
            </a:lvl3pPr>
            <a:lvl4pPr marL="1756745" indent="0">
              <a:buNone/>
              <a:defRPr sz="2049" b="1"/>
            </a:lvl4pPr>
            <a:lvl5pPr marL="2342327" indent="0">
              <a:buNone/>
              <a:defRPr sz="2049" b="1"/>
            </a:lvl5pPr>
            <a:lvl6pPr marL="2927909" indent="0">
              <a:buNone/>
              <a:defRPr sz="2049" b="1"/>
            </a:lvl6pPr>
            <a:lvl7pPr marL="3513491" indent="0">
              <a:buNone/>
              <a:defRPr sz="2049" b="1"/>
            </a:lvl7pPr>
            <a:lvl8pPr marL="4099072" indent="0">
              <a:buNone/>
              <a:defRPr sz="2049" b="1"/>
            </a:lvl8pPr>
            <a:lvl9pPr marL="4684654" indent="0">
              <a:buNone/>
              <a:defRPr sz="2049" b="1"/>
            </a:lvl9pPr>
          </a:lstStyle>
          <a:p>
            <a:pPr lvl="0"/>
            <a:r>
              <a:rPr lang="ru-RU" smtClean="0"/>
              <a:t>Образец текста</a:t>
            </a:r>
          </a:p>
        </p:txBody>
      </p:sp>
      <p:sp>
        <p:nvSpPr>
          <p:cNvPr id="4" name="Объект 3"/>
          <p:cNvSpPr>
            <a:spLocks noGrp="1"/>
          </p:cNvSpPr>
          <p:nvPr>
            <p:ph sz="half" idx="2"/>
          </p:nvPr>
        </p:nvSpPr>
        <p:spPr>
          <a:xfrm>
            <a:off x="472381" y="3208468"/>
            <a:ext cx="2901255" cy="47191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71863" y="2153212"/>
            <a:ext cx="2915543" cy="1055256"/>
          </a:xfrm>
        </p:spPr>
        <p:txBody>
          <a:bodyPr anchor="b"/>
          <a:lstStyle>
            <a:lvl1pPr marL="0" indent="0">
              <a:buNone/>
              <a:defRPr sz="3074" b="1"/>
            </a:lvl1pPr>
            <a:lvl2pPr marL="585582" indent="0">
              <a:buNone/>
              <a:defRPr sz="2562" b="1"/>
            </a:lvl2pPr>
            <a:lvl3pPr marL="1171164" indent="0">
              <a:buNone/>
              <a:defRPr sz="2305" b="1"/>
            </a:lvl3pPr>
            <a:lvl4pPr marL="1756745" indent="0">
              <a:buNone/>
              <a:defRPr sz="2049" b="1"/>
            </a:lvl4pPr>
            <a:lvl5pPr marL="2342327" indent="0">
              <a:buNone/>
              <a:defRPr sz="2049" b="1"/>
            </a:lvl5pPr>
            <a:lvl6pPr marL="2927909" indent="0">
              <a:buNone/>
              <a:defRPr sz="2049" b="1"/>
            </a:lvl6pPr>
            <a:lvl7pPr marL="3513491" indent="0">
              <a:buNone/>
              <a:defRPr sz="2049" b="1"/>
            </a:lvl7pPr>
            <a:lvl8pPr marL="4099072" indent="0">
              <a:buNone/>
              <a:defRPr sz="2049" b="1"/>
            </a:lvl8pPr>
            <a:lvl9pPr marL="4684654" indent="0">
              <a:buNone/>
              <a:defRPr sz="2049" b="1"/>
            </a:lvl9pPr>
          </a:lstStyle>
          <a:p>
            <a:pPr lvl="0"/>
            <a:r>
              <a:rPr lang="ru-RU" smtClean="0"/>
              <a:t>Образец текста</a:t>
            </a:r>
          </a:p>
        </p:txBody>
      </p:sp>
      <p:sp>
        <p:nvSpPr>
          <p:cNvPr id="6" name="Объект 5"/>
          <p:cNvSpPr>
            <a:spLocks noGrp="1"/>
          </p:cNvSpPr>
          <p:nvPr>
            <p:ph sz="quarter" idx="4"/>
          </p:nvPr>
        </p:nvSpPr>
        <p:spPr>
          <a:xfrm>
            <a:off x="3471863" y="3208468"/>
            <a:ext cx="2915543" cy="47191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F03080B-65B6-4F80-ADAC-3B617B5A8258}" type="datetime1">
              <a:rPr lang="ru-RU" smtClean="0"/>
              <a:t>21.03.2024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1174983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EE81CB9-5AAC-4940-AC39-8D10CB0E4801}" type="datetime1">
              <a:rPr lang="ru-RU" smtClean="0"/>
              <a:t>21.03.2024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43730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2CB6D7C-409E-4034-A940-0C145B00676A}" type="datetime1">
              <a:rPr lang="ru-RU" smtClean="0"/>
              <a:t>21.03.2024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2970637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381" y="585576"/>
            <a:ext cx="2211883" cy="2049516"/>
          </a:xfrm>
        </p:spPr>
        <p:txBody>
          <a:bodyPr anchor="b"/>
          <a:lstStyle>
            <a:lvl1pPr>
              <a:defRPr sz="4099"/>
            </a:lvl1pPr>
          </a:lstStyle>
          <a:p>
            <a:r>
              <a:rPr lang="ru-RU" smtClean="0"/>
              <a:t>Образец заголовка</a:t>
            </a:r>
            <a:endParaRPr lang="ru-RU"/>
          </a:p>
        </p:txBody>
      </p:sp>
      <p:sp>
        <p:nvSpPr>
          <p:cNvPr id="3" name="Объект 2"/>
          <p:cNvSpPr>
            <a:spLocks noGrp="1"/>
          </p:cNvSpPr>
          <p:nvPr>
            <p:ph idx="1"/>
          </p:nvPr>
        </p:nvSpPr>
        <p:spPr>
          <a:xfrm>
            <a:off x="2915543" y="1264682"/>
            <a:ext cx="3471863" cy="6242076"/>
          </a:xfrm>
        </p:spPr>
        <p:txBody>
          <a:bodyPr/>
          <a:lstStyle>
            <a:lvl1pPr>
              <a:defRPr sz="4099"/>
            </a:lvl1pPr>
            <a:lvl2pPr>
              <a:defRPr sz="3586"/>
            </a:lvl2pPr>
            <a:lvl3pPr>
              <a:defRPr sz="3074"/>
            </a:lvl3pPr>
            <a:lvl4pPr>
              <a:defRPr sz="2562"/>
            </a:lvl4pPr>
            <a:lvl5pPr>
              <a:defRPr sz="2562"/>
            </a:lvl5pPr>
            <a:lvl6pPr>
              <a:defRPr sz="2562"/>
            </a:lvl6pPr>
            <a:lvl7pPr>
              <a:defRPr sz="2562"/>
            </a:lvl7pPr>
            <a:lvl8pPr>
              <a:defRPr sz="2562"/>
            </a:lvl8pPr>
            <a:lvl9pPr>
              <a:defRPr sz="2562"/>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72381" y="2635091"/>
            <a:ext cx="2211883" cy="4881833"/>
          </a:xfrm>
        </p:spPr>
        <p:txBody>
          <a:bodyPr/>
          <a:lstStyle>
            <a:lvl1pPr marL="0" indent="0">
              <a:buNone/>
              <a:defRPr sz="2049"/>
            </a:lvl1pPr>
            <a:lvl2pPr marL="585582" indent="0">
              <a:buNone/>
              <a:defRPr sz="1793"/>
            </a:lvl2pPr>
            <a:lvl3pPr marL="1171164" indent="0">
              <a:buNone/>
              <a:defRPr sz="1537"/>
            </a:lvl3pPr>
            <a:lvl4pPr marL="1756745" indent="0">
              <a:buNone/>
              <a:defRPr sz="1281"/>
            </a:lvl4pPr>
            <a:lvl5pPr marL="2342327" indent="0">
              <a:buNone/>
              <a:defRPr sz="1281"/>
            </a:lvl5pPr>
            <a:lvl6pPr marL="2927909" indent="0">
              <a:buNone/>
              <a:defRPr sz="1281"/>
            </a:lvl6pPr>
            <a:lvl7pPr marL="3513491" indent="0">
              <a:buNone/>
              <a:defRPr sz="1281"/>
            </a:lvl7pPr>
            <a:lvl8pPr marL="4099072" indent="0">
              <a:buNone/>
              <a:defRPr sz="1281"/>
            </a:lvl8pPr>
            <a:lvl9pPr marL="4684654" indent="0">
              <a:buNone/>
              <a:defRPr sz="1281"/>
            </a:lvl9pPr>
          </a:lstStyle>
          <a:p>
            <a:pPr lvl="0"/>
            <a:r>
              <a:rPr lang="ru-RU" smtClean="0"/>
              <a:t>Образец текста</a:t>
            </a:r>
          </a:p>
        </p:txBody>
      </p:sp>
      <p:sp>
        <p:nvSpPr>
          <p:cNvPr id="5" name="Дата 4"/>
          <p:cNvSpPr>
            <a:spLocks noGrp="1"/>
          </p:cNvSpPr>
          <p:nvPr>
            <p:ph type="dt" sz="half" idx="10"/>
          </p:nvPr>
        </p:nvSpPr>
        <p:spPr/>
        <p:txBody>
          <a:bodyPr/>
          <a:lstStyle/>
          <a:p>
            <a:fld id="{1A7A2801-0A30-488A-B7FB-5A14A0B4B38A}" type="datetime1">
              <a:rPr lang="ru-RU" smtClean="0"/>
              <a:t>21.03.2024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2222647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381" y="585576"/>
            <a:ext cx="2211883" cy="2049516"/>
          </a:xfrm>
        </p:spPr>
        <p:txBody>
          <a:bodyPr anchor="b"/>
          <a:lstStyle>
            <a:lvl1pPr>
              <a:defRPr sz="4099"/>
            </a:lvl1pPr>
          </a:lstStyle>
          <a:p>
            <a:r>
              <a:rPr lang="ru-RU" smtClean="0"/>
              <a:t>Образец заголовка</a:t>
            </a:r>
            <a:endParaRPr lang="ru-RU"/>
          </a:p>
        </p:txBody>
      </p:sp>
      <p:sp>
        <p:nvSpPr>
          <p:cNvPr id="3" name="Рисунок 2"/>
          <p:cNvSpPr>
            <a:spLocks noGrp="1"/>
          </p:cNvSpPr>
          <p:nvPr>
            <p:ph type="pic" idx="1"/>
          </p:nvPr>
        </p:nvSpPr>
        <p:spPr>
          <a:xfrm>
            <a:off x="2915543" y="1264682"/>
            <a:ext cx="3471863" cy="6242076"/>
          </a:xfrm>
        </p:spPr>
        <p:txBody>
          <a:bodyPr/>
          <a:lstStyle>
            <a:lvl1pPr marL="0" indent="0">
              <a:buNone/>
              <a:defRPr sz="4099"/>
            </a:lvl1pPr>
            <a:lvl2pPr marL="585582" indent="0">
              <a:buNone/>
              <a:defRPr sz="3586"/>
            </a:lvl2pPr>
            <a:lvl3pPr marL="1171164" indent="0">
              <a:buNone/>
              <a:defRPr sz="3074"/>
            </a:lvl3pPr>
            <a:lvl4pPr marL="1756745" indent="0">
              <a:buNone/>
              <a:defRPr sz="2562"/>
            </a:lvl4pPr>
            <a:lvl5pPr marL="2342327" indent="0">
              <a:buNone/>
              <a:defRPr sz="2562"/>
            </a:lvl5pPr>
            <a:lvl6pPr marL="2927909" indent="0">
              <a:buNone/>
              <a:defRPr sz="2562"/>
            </a:lvl6pPr>
            <a:lvl7pPr marL="3513491" indent="0">
              <a:buNone/>
              <a:defRPr sz="2562"/>
            </a:lvl7pPr>
            <a:lvl8pPr marL="4099072" indent="0">
              <a:buNone/>
              <a:defRPr sz="2562"/>
            </a:lvl8pPr>
            <a:lvl9pPr marL="4684654" indent="0">
              <a:buNone/>
              <a:defRPr sz="2562"/>
            </a:lvl9pPr>
          </a:lstStyle>
          <a:p>
            <a:endParaRPr lang="ru-RU"/>
          </a:p>
        </p:txBody>
      </p:sp>
      <p:sp>
        <p:nvSpPr>
          <p:cNvPr id="4" name="Текст 3"/>
          <p:cNvSpPr>
            <a:spLocks noGrp="1"/>
          </p:cNvSpPr>
          <p:nvPr>
            <p:ph type="body" sz="half" idx="2"/>
          </p:nvPr>
        </p:nvSpPr>
        <p:spPr>
          <a:xfrm>
            <a:off x="472381" y="2635091"/>
            <a:ext cx="2211883" cy="4881833"/>
          </a:xfrm>
        </p:spPr>
        <p:txBody>
          <a:bodyPr/>
          <a:lstStyle>
            <a:lvl1pPr marL="0" indent="0">
              <a:buNone/>
              <a:defRPr sz="2049"/>
            </a:lvl1pPr>
            <a:lvl2pPr marL="585582" indent="0">
              <a:buNone/>
              <a:defRPr sz="1793"/>
            </a:lvl2pPr>
            <a:lvl3pPr marL="1171164" indent="0">
              <a:buNone/>
              <a:defRPr sz="1537"/>
            </a:lvl3pPr>
            <a:lvl4pPr marL="1756745" indent="0">
              <a:buNone/>
              <a:defRPr sz="1281"/>
            </a:lvl4pPr>
            <a:lvl5pPr marL="2342327" indent="0">
              <a:buNone/>
              <a:defRPr sz="1281"/>
            </a:lvl5pPr>
            <a:lvl6pPr marL="2927909" indent="0">
              <a:buNone/>
              <a:defRPr sz="1281"/>
            </a:lvl6pPr>
            <a:lvl7pPr marL="3513491" indent="0">
              <a:buNone/>
              <a:defRPr sz="1281"/>
            </a:lvl7pPr>
            <a:lvl8pPr marL="4099072" indent="0">
              <a:buNone/>
              <a:defRPr sz="1281"/>
            </a:lvl8pPr>
            <a:lvl9pPr marL="4684654" indent="0">
              <a:buNone/>
              <a:defRPr sz="1281"/>
            </a:lvl9pPr>
          </a:lstStyle>
          <a:p>
            <a:pPr lvl="0"/>
            <a:r>
              <a:rPr lang="ru-RU" smtClean="0"/>
              <a:t>Образец текста</a:t>
            </a:r>
          </a:p>
        </p:txBody>
      </p:sp>
      <p:sp>
        <p:nvSpPr>
          <p:cNvPr id="5" name="Дата 4"/>
          <p:cNvSpPr>
            <a:spLocks noGrp="1"/>
          </p:cNvSpPr>
          <p:nvPr>
            <p:ph type="dt" sz="half" idx="10"/>
          </p:nvPr>
        </p:nvSpPr>
        <p:spPr/>
        <p:txBody>
          <a:bodyPr/>
          <a:lstStyle/>
          <a:p>
            <a:fld id="{95F1BDDC-B379-48DD-80CA-C502DEEC63FE}" type="datetime1">
              <a:rPr lang="ru-RU" smtClean="0"/>
              <a:t>21.03.2024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2208130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8" y="467648"/>
            <a:ext cx="5915025" cy="1697764"/>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71488" y="2338237"/>
            <a:ext cx="5915025" cy="55731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71488" y="8141132"/>
            <a:ext cx="1543050" cy="467647"/>
          </a:xfrm>
          <a:prstGeom prst="rect">
            <a:avLst/>
          </a:prstGeom>
        </p:spPr>
        <p:txBody>
          <a:bodyPr vert="horz" lIns="91440" tIns="45720" rIns="91440" bIns="45720" rtlCol="0" anchor="ctr"/>
          <a:lstStyle>
            <a:lvl1pPr algn="l">
              <a:defRPr sz="1537">
                <a:solidFill>
                  <a:schemeClr val="tx1">
                    <a:tint val="75000"/>
                  </a:schemeClr>
                </a:solidFill>
              </a:defRPr>
            </a:lvl1pPr>
          </a:lstStyle>
          <a:p>
            <a:fld id="{26A9EBE1-B539-47BB-9942-EE3DF87D44B5}" type="datetime1">
              <a:rPr lang="ru-RU" smtClean="0"/>
              <a:t>21.03.2024</a:t>
            </a:fld>
            <a:endParaRPr lang="ru-RU"/>
          </a:p>
        </p:txBody>
      </p:sp>
      <p:sp>
        <p:nvSpPr>
          <p:cNvPr id="5" name="Нижний колонтитул 4"/>
          <p:cNvSpPr>
            <a:spLocks noGrp="1"/>
          </p:cNvSpPr>
          <p:nvPr>
            <p:ph type="ftr" sz="quarter" idx="3"/>
          </p:nvPr>
        </p:nvSpPr>
        <p:spPr>
          <a:xfrm>
            <a:off x="2271713" y="8141132"/>
            <a:ext cx="2314575" cy="467647"/>
          </a:xfrm>
          <a:prstGeom prst="rect">
            <a:avLst/>
          </a:prstGeom>
        </p:spPr>
        <p:txBody>
          <a:bodyPr vert="horz" lIns="91440" tIns="45720" rIns="91440" bIns="45720" rtlCol="0" anchor="ctr"/>
          <a:lstStyle>
            <a:lvl1pPr algn="ctr">
              <a:defRPr sz="1537">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843463" y="8141132"/>
            <a:ext cx="1543050" cy="467647"/>
          </a:xfrm>
          <a:prstGeom prst="rect">
            <a:avLst/>
          </a:prstGeom>
        </p:spPr>
        <p:txBody>
          <a:bodyPr vert="horz" lIns="91440" tIns="45720" rIns="91440" bIns="45720" rtlCol="0" anchor="ctr"/>
          <a:lstStyle>
            <a:lvl1pPr algn="r">
              <a:defRPr sz="1537">
                <a:solidFill>
                  <a:schemeClr val="tx1">
                    <a:tint val="75000"/>
                  </a:schemeClr>
                </a:solidFill>
              </a:defRPr>
            </a:lvl1pPr>
          </a:lstStyle>
          <a:p>
            <a:fld id="{5D507773-497F-4C06-A6BD-C97AF9A7795B}" type="slidenum">
              <a:rPr lang="ru-RU" smtClean="0"/>
              <a:t>‹#›</a:t>
            </a:fld>
            <a:endParaRPr lang="ru-RU"/>
          </a:p>
        </p:txBody>
      </p:sp>
    </p:spTree>
    <p:extLst>
      <p:ext uri="{BB962C8B-B14F-4D97-AF65-F5344CB8AC3E}">
        <p14:creationId xmlns:p14="http://schemas.microsoft.com/office/powerpoint/2010/main" val="3254777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1171164" rtl="0" eaLnBrk="1" latinLnBrk="0" hangingPunct="1">
        <a:lnSpc>
          <a:spcPct val="90000"/>
        </a:lnSpc>
        <a:spcBef>
          <a:spcPct val="0"/>
        </a:spcBef>
        <a:buNone/>
        <a:defRPr sz="5636" kern="1200">
          <a:solidFill>
            <a:schemeClr val="tx1"/>
          </a:solidFill>
          <a:latin typeface="+mj-lt"/>
          <a:ea typeface="+mj-ea"/>
          <a:cs typeface="+mj-cs"/>
        </a:defRPr>
      </a:lvl1pPr>
    </p:titleStyle>
    <p:bodyStyle>
      <a:lvl1pPr marL="292791" indent="-292791" algn="l" defTabSz="1171164" rtl="0" eaLnBrk="1" latinLnBrk="0" hangingPunct="1">
        <a:lnSpc>
          <a:spcPct val="90000"/>
        </a:lnSpc>
        <a:spcBef>
          <a:spcPts val="1281"/>
        </a:spcBef>
        <a:buFont typeface="Arial" panose="020B0604020202020204" pitchFamily="34" charset="0"/>
        <a:buChar char="•"/>
        <a:defRPr sz="3586" kern="1200">
          <a:solidFill>
            <a:schemeClr val="tx1"/>
          </a:solidFill>
          <a:latin typeface="+mn-lt"/>
          <a:ea typeface="+mn-ea"/>
          <a:cs typeface="+mn-cs"/>
        </a:defRPr>
      </a:lvl1pPr>
      <a:lvl2pPr marL="878373" indent="-292791" algn="l" defTabSz="1171164" rtl="0" eaLnBrk="1" latinLnBrk="0" hangingPunct="1">
        <a:lnSpc>
          <a:spcPct val="90000"/>
        </a:lnSpc>
        <a:spcBef>
          <a:spcPts val="640"/>
        </a:spcBef>
        <a:buFont typeface="Arial" panose="020B0604020202020204" pitchFamily="34" charset="0"/>
        <a:buChar char="•"/>
        <a:defRPr sz="3074" kern="1200">
          <a:solidFill>
            <a:schemeClr val="tx1"/>
          </a:solidFill>
          <a:latin typeface="+mn-lt"/>
          <a:ea typeface="+mn-ea"/>
          <a:cs typeface="+mn-cs"/>
        </a:defRPr>
      </a:lvl2pPr>
      <a:lvl3pPr marL="1463954" indent="-292791" algn="l" defTabSz="1171164" rtl="0" eaLnBrk="1" latinLnBrk="0" hangingPunct="1">
        <a:lnSpc>
          <a:spcPct val="90000"/>
        </a:lnSpc>
        <a:spcBef>
          <a:spcPts val="640"/>
        </a:spcBef>
        <a:buFont typeface="Arial" panose="020B0604020202020204" pitchFamily="34" charset="0"/>
        <a:buChar char="•"/>
        <a:defRPr sz="2562" kern="1200">
          <a:solidFill>
            <a:schemeClr val="tx1"/>
          </a:solidFill>
          <a:latin typeface="+mn-lt"/>
          <a:ea typeface="+mn-ea"/>
          <a:cs typeface="+mn-cs"/>
        </a:defRPr>
      </a:lvl3pPr>
      <a:lvl4pPr marL="2049536"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4pPr>
      <a:lvl5pPr marL="2635118"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5pPr>
      <a:lvl6pPr marL="3220700"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6pPr>
      <a:lvl7pPr marL="3806281"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7pPr>
      <a:lvl8pPr marL="4391863"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8pPr>
      <a:lvl9pPr marL="4977445"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9pPr>
    </p:bodyStyle>
    <p:otherStyle>
      <a:defPPr>
        <a:defRPr lang="ru-RU"/>
      </a:defPPr>
      <a:lvl1pPr marL="0" algn="l" defTabSz="1171164" rtl="0" eaLnBrk="1" latinLnBrk="0" hangingPunct="1">
        <a:defRPr sz="2305" kern="1200">
          <a:solidFill>
            <a:schemeClr val="tx1"/>
          </a:solidFill>
          <a:latin typeface="+mn-lt"/>
          <a:ea typeface="+mn-ea"/>
          <a:cs typeface="+mn-cs"/>
        </a:defRPr>
      </a:lvl1pPr>
      <a:lvl2pPr marL="585582" algn="l" defTabSz="1171164" rtl="0" eaLnBrk="1" latinLnBrk="0" hangingPunct="1">
        <a:defRPr sz="2305" kern="1200">
          <a:solidFill>
            <a:schemeClr val="tx1"/>
          </a:solidFill>
          <a:latin typeface="+mn-lt"/>
          <a:ea typeface="+mn-ea"/>
          <a:cs typeface="+mn-cs"/>
        </a:defRPr>
      </a:lvl2pPr>
      <a:lvl3pPr marL="1171164" algn="l" defTabSz="1171164" rtl="0" eaLnBrk="1" latinLnBrk="0" hangingPunct="1">
        <a:defRPr sz="2305" kern="1200">
          <a:solidFill>
            <a:schemeClr val="tx1"/>
          </a:solidFill>
          <a:latin typeface="+mn-lt"/>
          <a:ea typeface="+mn-ea"/>
          <a:cs typeface="+mn-cs"/>
        </a:defRPr>
      </a:lvl3pPr>
      <a:lvl4pPr marL="1756745" algn="l" defTabSz="1171164" rtl="0" eaLnBrk="1" latinLnBrk="0" hangingPunct="1">
        <a:defRPr sz="2305" kern="1200">
          <a:solidFill>
            <a:schemeClr val="tx1"/>
          </a:solidFill>
          <a:latin typeface="+mn-lt"/>
          <a:ea typeface="+mn-ea"/>
          <a:cs typeface="+mn-cs"/>
        </a:defRPr>
      </a:lvl4pPr>
      <a:lvl5pPr marL="2342327" algn="l" defTabSz="1171164" rtl="0" eaLnBrk="1" latinLnBrk="0" hangingPunct="1">
        <a:defRPr sz="2305" kern="1200">
          <a:solidFill>
            <a:schemeClr val="tx1"/>
          </a:solidFill>
          <a:latin typeface="+mn-lt"/>
          <a:ea typeface="+mn-ea"/>
          <a:cs typeface="+mn-cs"/>
        </a:defRPr>
      </a:lvl5pPr>
      <a:lvl6pPr marL="2927909" algn="l" defTabSz="1171164" rtl="0" eaLnBrk="1" latinLnBrk="0" hangingPunct="1">
        <a:defRPr sz="2305" kern="1200">
          <a:solidFill>
            <a:schemeClr val="tx1"/>
          </a:solidFill>
          <a:latin typeface="+mn-lt"/>
          <a:ea typeface="+mn-ea"/>
          <a:cs typeface="+mn-cs"/>
        </a:defRPr>
      </a:lvl6pPr>
      <a:lvl7pPr marL="3513491" algn="l" defTabSz="1171164" rtl="0" eaLnBrk="1" latinLnBrk="0" hangingPunct="1">
        <a:defRPr sz="2305" kern="1200">
          <a:solidFill>
            <a:schemeClr val="tx1"/>
          </a:solidFill>
          <a:latin typeface="+mn-lt"/>
          <a:ea typeface="+mn-ea"/>
          <a:cs typeface="+mn-cs"/>
        </a:defRPr>
      </a:lvl7pPr>
      <a:lvl8pPr marL="4099072" algn="l" defTabSz="1171164" rtl="0" eaLnBrk="1" latinLnBrk="0" hangingPunct="1">
        <a:defRPr sz="2305" kern="1200">
          <a:solidFill>
            <a:schemeClr val="tx1"/>
          </a:solidFill>
          <a:latin typeface="+mn-lt"/>
          <a:ea typeface="+mn-ea"/>
          <a:cs typeface="+mn-cs"/>
        </a:defRPr>
      </a:lvl8pPr>
      <a:lvl9pPr marL="4684654" algn="l" defTabSz="1171164" rtl="0" eaLnBrk="1" latinLnBrk="0" hangingPunct="1">
        <a:defRPr sz="23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avatars.mds.yandex.net/i?id=caf98d90b151fff056e815f9d55dd191eb655b5d-8438802-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57945" y="957943"/>
            <a:ext cx="8773888"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descr="C:\Documents and Settings\Root\Рабочий стол\семья.jpg"/>
          <p:cNvPicPr/>
          <p:nvPr/>
        </p:nvPicPr>
        <p:blipFill>
          <a:blip r:embed="rId3" cstate="print"/>
          <a:srcRect/>
          <a:stretch>
            <a:fillRect/>
          </a:stretch>
        </p:blipFill>
        <p:spPr bwMode="auto">
          <a:xfrm>
            <a:off x="120834" y="93165"/>
            <a:ext cx="1693545" cy="1491097"/>
          </a:xfrm>
          <a:prstGeom prst="roundRect">
            <a:avLst>
              <a:gd name="adj" fmla="val 8594"/>
            </a:avLst>
          </a:prstGeom>
          <a:solidFill>
            <a:srgbClr val="FFFFFF">
              <a:shade val="85000"/>
            </a:srgbClr>
          </a:solidFill>
          <a:ln>
            <a:noFill/>
          </a:ln>
          <a:effectLst>
            <a:glow rad="63500">
              <a:srgbClr val="5B9BD5">
                <a:satMod val="175000"/>
                <a:alpha val="40000"/>
              </a:srgbClr>
            </a:glow>
            <a:reflection blurRad="12700" stA="38000" endPos="28000" dist="5000" dir="5400000" sy="-100000" algn="bl" rotWithShape="0"/>
          </a:effectLst>
        </p:spPr>
      </p:pic>
      <p:sp>
        <p:nvSpPr>
          <p:cNvPr id="4" name="Прямоугольник 3"/>
          <p:cNvSpPr/>
          <p:nvPr/>
        </p:nvSpPr>
        <p:spPr>
          <a:xfrm>
            <a:off x="1999302" y="109320"/>
            <a:ext cx="4673774" cy="43088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ctr" defTabSz="502737"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Государственное  учреждение Тульской области </a:t>
            </a:r>
          </a:p>
          <a:p>
            <a:pPr marL="0" marR="0" lvl="0" indent="0" algn="ctr" defTabSz="502737"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«Социально-реабилитационный центр для несовершеннолетних  № 4» </a:t>
            </a:r>
            <a:endParaRPr kumimoji="0" lang="ru-RU" sz="1100" b="0" i="0" u="none" strike="noStrike" kern="0" cap="none" spc="0" normalizeH="0" baseline="0" noProof="0" dirty="0">
              <a:ln>
                <a:noFill/>
              </a:ln>
              <a:solidFill>
                <a:prstClr val="black"/>
              </a:solidFill>
              <a:effectLst/>
              <a:uLnTx/>
              <a:uFillTx/>
            </a:endParaRPr>
          </a:p>
        </p:txBody>
      </p:sp>
      <p:sp>
        <p:nvSpPr>
          <p:cNvPr id="5" name="Прямоугольник 4"/>
          <p:cNvSpPr/>
          <p:nvPr/>
        </p:nvSpPr>
        <p:spPr>
          <a:xfrm>
            <a:off x="-7603" y="1657766"/>
            <a:ext cx="2518253" cy="769441"/>
          </a:xfrm>
          <a:prstGeom prst="rect">
            <a:avLst/>
          </a:prstGeom>
        </p:spPr>
        <p:txBody>
          <a:bodyPr wrap="none">
            <a:spAutoFit/>
          </a:bodyPr>
          <a:lstStyle/>
          <a:p>
            <a:pPr lvl="0" algn="ctr" defTabSz="502737">
              <a:defRPr/>
            </a:pPr>
            <a:r>
              <a:rPr lang="ru-RU" sz="44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МаГоБУс</a:t>
            </a:r>
            <a:endParaRPr lang="ru-RU" sz="4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endParaRPr>
          </a:p>
        </p:txBody>
      </p:sp>
      <p:sp>
        <p:nvSpPr>
          <p:cNvPr id="6" name="Прямоугольник 5"/>
          <p:cNvSpPr/>
          <p:nvPr/>
        </p:nvSpPr>
        <p:spPr>
          <a:xfrm>
            <a:off x="3582286" y="593620"/>
            <a:ext cx="2242419"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ru-RU" b="1" i="1" dirty="0">
                <a:solidFill>
                  <a:srgbClr val="7030A0"/>
                </a:solidFill>
                <a:latin typeface="Times New Roman" panose="02020603050405020304" pitchFamily="18" charset="0"/>
                <a:cs typeface="Times New Roman" panose="02020603050405020304" pitchFamily="18" charset="0"/>
              </a:rPr>
              <a:t>Выпуск   № 2</a:t>
            </a:r>
          </a:p>
          <a:p>
            <a:pPr lvl="0" algn="ctr"/>
            <a:r>
              <a:rPr lang="ru-RU" b="1" i="1" dirty="0" smtClean="0">
                <a:solidFill>
                  <a:srgbClr val="7030A0"/>
                </a:solidFill>
                <a:latin typeface="Times New Roman" panose="02020603050405020304" pitchFamily="18" charset="0"/>
                <a:cs typeface="Times New Roman" panose="02020603050405020304" pitchFamily="18" charset="0"/>
              </a:rPr>
              <a:t>февраль 2024 </a:t>
            </a:r>
            <a:r>
              <a:rPr lang="ru-RU" b="1" i="1" dirty="0">
                <a:solidFill>
                  <a:srgbClr val="7030A0"/>
                </a:solidFill>
                <a:latin typeface="Times New Roman" panose="02020603050405020304" pitchFamily="18" charset="0"/>
                <a:cs typeface="Times New Roman" panose="02020603050405020304" pitchFamily="18" charset="0"/>
              </a:rPr>
              <a:t>г.</a:t>
            </a:r>
          </a:p>
        </p:txBody>
      </p:sp>
      <p:sp>
        <p:nvSpPr>
          <p:cNvPr id="7" name="Прямоугольник 6"/>
          <p:cNvSpPr/>
          <p:nvPr/>
        </p:nvSpPr>
        <p:spPr>
          <a:xfrm>
            <a:off x="4109808" y="1320230"/>
            <a:ext cx="1187376"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lvl="0"/>
            <a:r>
              <a:rPr lang="ru-RU" b="1" i="1" dirty="0">
                <a:solidFill>
                  <a:srgbClr val="C00000"/>
                </a:solidFill>
                <a:latin typeface="Times New Roman" panose="02020603050405020304" pitchFamily="18" charset="0"/>
                <a:cs typeface="Times New Roman" panose="02020603050405020304" pitchFamily="18" charset="0"/>
              </a:rPr>
              <a:t>В номере:</a:t>
            </a:r>
          </a:p>
        </p:txBody>
      </p:sp>
      <p:sp>
        <p:nvSpPr>
          <p:cNvPr id="9" name="Нижний колонтитул 8"/>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endParaRPr lang="ru-RU" dirty="0"/>
          </a:p>
        </p:txBody>
      </p:sp>
      <p:sp>
        <p:nvSpPr>
          <p:cNvPr id="15" name="Прямоугольник 14"/>
          <p:cNvSpPr/>
          <p:nvPr/>
        </p:nvSpPr>
        <p:spPr>
          <a:xfrm>
            <a:off x="2987124" y="1769841"/>
            <a:ext cx="3432742" cy="156966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ctr"/>
            <a:r>
              <a:rPr lang="ru-RU" sz="1200" b="1" i="1" dirty="0" smtClean="0">
                <a:solidFill>
                  <a:srgbClr val="CC00FF"/>
                </a:solidFill>
                <a:latin typeface="Times New Roman" panose="02020603050405020304" pitchFamily="18" charset="0"/>
                <a:cs typeface="Times New Roman" panose="02020603050405020304" pitchFamily="18" charset="0"/>
              </a:rPr>
              <a:t>«Если добрый ты…»</a:t>
            </a:r>
            <a:r>
              <a:rPr lang="ru-RU" sz="1200" b="1" i="1" dirty="0" smtClean="0">
                <a:solidFill>
                  <a:srgbClr val="CC00FF"/>
                </a:solidFill>
                <a:latin typeface="Times New Roman" panose="02020603050405020304" pitchFamily="18" charset="0"/>
                <a:cs typeface="Times New Roman" panose="02020603050405020304" pitchFamily="18" charset="0"/>
              </a:rPr>
              <a:t> </a:t>
            </a:r>
            <a:r>
              <a:rPr lang="ru-RU" sz="1200" b="1" i="1" dirty="0">
                <a:solidFill>
                  <a:srgbClr val="CC00FF"/>
                </a:solidFill>
                <a:latin typeface="Times New Roman" panose="02020603050405020304" pitchFamily="18" charset="0"/>
                <a:cs typeface="Times New Roman" panose="02020603050405020304" pitchFamily="18" charset="0"/>
              </a:rPr>
              <a:t>– стр. 1 </a:t>
            </a:r>
          </a:p>
          <a:p>
            <a:pPr lvl="0" algn="ctr"/>
            <a:r>
              <a:rPr lang="ru-RU" sz="1200" b="1" i="1" dirty="0" smtClean="0">
                <a:solidFill>
                  <a:srgbClr val="CC00FF"/>
                </a:solidFill>
                <a:latin typeface="Times New Roman" panose="02020603050405020304" pitchFamily="18" charset="0"/>
                <a:cs typeface="Times New Roman" panose="02020603050405020304" pitchFamily="18" charset="0"/>
              </a:rPr>
              <a:t>Памятная дата</a:t>
            </a:r>
            <a:r>
              <a:rPr lang="ru-RU" sz="1200" b="1" i="1" dirty="0" smtClean="0">
                <a:solidFill>
                  <a:srgbClr val="CC00FF"/>
                </a:solidFill>
                <a:latin typeface="Times New Roman" panose="02020603050405020304" pitchFamily="18" charset="0"/>
                <a:cs typeface="Times New Roman" panose="02020603050405020304" pitchFamily="18" charset="0"/>
              </a:rPr>
              <a:t> </a:t>
            </a:r>
            <a:r>
              <a:rPr lang="ru-RU" sz="1200" b="1" i="1" dirty="0">
                <a:solidFill>
                  <a:srgbClr val="CC00FF"/>
                </a:solidFill>
                <a:latin typeface="Times New Roman" panose="02020603050405020304" pitchFamily="18" charset="0"/>
                <a:cs typeface="Times New Roman" panose="02020603050405020304" pitchFamily="18" charset="0"/>
              </a:rPr>
              <a:t>– стр. 2</a:t>
            </a:r>
          </a:p>
          <a:p>
            <a:pPr lvl="0" algn="ctr"/>
            <a:r>
              <a:rPr lang="ru-RU" sz="1200" b="1" i="1" dirty="0" smtClean="0">
                <a:solidFill>
                  <a:srgbClr val="CC00FF"/>
                </a:solidFill>
                <a:latin typeface="Times New Roman" panose="02020603050405020304" pitchFamily="18" charset="0"/>
                <a:cs typeface="Times New Roman" panose="02020603050405020304" pitchFamily="18" charset="0"/>
              </a:rPr>
              <a:t>День починок</a:t>
            </a:r>
            <a:r>
              <a:rPr lang="ru-RU" sz="1200" b="1" i="1" dirty="0" smtClean="0">
                <a:solidFill>
                  <a:srgbClr val="CC00FF"/>
                </a:solidFill>
                <a:latin typeface="Times New Roman" panose="02020603050405020304" pitchFamily="18" charset="0"/>
                <a:cs typeface="Times New Roman" panose="02020603050405020304" pitchFamily="18" charset="0"/>
              </a:rPr>
              <a:t> </a:t>
            </a:r>
            <a:r>
              <a:rPr lang="ru-RU" sz="1200" b="1" i="1" dirty="0">
                <a:solidFill>
                  <a:srgbClr val="CC00FF"/>
                </a:solidFill>
                <a:latin typeface="Times New Roman" panose="02020603050405020304" pitchFamily="18" charset="0"/>
                <a:cs typeface="Times New Roman" panose="02020603050405020304" pitchFamily="18" charset="0"/>
              </a:rPr>
              <a:t>– стр. 3</a:t>
            </a:r>
          </a:p>
          <a:p>
            <a:pPr lvl="0" algn="ctr"/>
            <a:r>
              <a:rPr lang="ru-RU" sz="1200" b="1" i="1" dirty="0" smtClean="0">
                <a:solidFill>
                  <a:srgbClr val="CC00FF"/>
                </a:solidFill>
                <a:latin typeface="Times New Roman" panose="02020603050405020304" pitchFamily="18" charset="0"/>
                <a:cs typeface="Times New Roman" panose="02020603050405020304" pitchFamily="18" charset="0"/>
              </a:rPr>
              <a:t>В спасательном центре</a:t>
            </a:r>
            <a:r>
              <a:rPr lang="ru-RU" sz="1200" b="1" i="1" dirty="0" smtClean="0">
                <a:solidFill>
                  <a:srgbClr val="CC00FF"/>
                </a:solidFill>
                <a:latin typeface="Times New Roman" panose="02020603050405020304" pitchFamily="18" charset="0"/>
                <a:cs typeface="Times New Roman" panose="02020603050405020304" pitchFamily="18" charset="0"/>
              </a:rPr>
              <a:t> </a:t>
            </a:r>
            <a:r>
              <a:rPr lang="ru-RU" sz="1200" b="1" i="1" dirty="0">
                <a:solidFill>
                  <a:srgbClr val="CC00FF"/>
                </a:solidFill>
                <a:latin typeface="Times New Roman" panose="02020603050405020304" pitchFamily="18" charset="0"/>
                <a:cs typeface="Times New Roman" panose="02020603050405020304" pitchFamily="18" charset="0"/>
              </a:rPr>
              <a:t>– стр. 4</a:t>
            </a:r>
          </a:p>
          <a:p>
            <a:pPr lvl="0" algn="ctr"/>
            <a:r>
              <a:rPr lang="ru-RU" sz="1200" b="1" i="1" dirty="0" err="1" smtClean="0">
                <a:solidFill>
                  <a:srgbClr val="CC00FF"/>
                </a:solidFill>
                <a:latin typeface="Times New Roman" panose="02020603050405020304" pitchFamily="18" charset="0"/>
                <a:cs typeface="Times New Roman" panose="02020603050405020304" pitchFamily="18" charset="0"/>
              </a:rPr>
              <a:t>СВОих</a:t>
            </a:r>
            <a:r>
              <a:rPr lang="ru-RU" sz="1200" b="1" i="1" dirty="0" smtClean="0">
                <a:solidFill>
                  <a:srgbClr val="CC00FF"/>
                </a:solidFill>
                <a:latin typeface="Times New Roman" panose="02020603050405020304" pitchFamily="18" charset="0"/>
                <a:cs typeface="Times New Roman" panose="02020603050405020304" pitchFamily="18" charset="0"/>
              </a:rPr>
              <a:t> не бросаем</a:t>
            </a:r>
            <a:r>
              <a:rPr lang="ru-RU" sz="1200" b="1" i="1" dirty="0" smtClean="0">
                <a:solidFill>
                  <a:srgbClr val="CC00FF"/>
                </a:solidFill>
                <a:latin typeface="Times New Roman" panose="02020603050405020304" pitchFamily="18" charset="0"/>
                <a:cs typeface="Times New Roman" panose="02020603050405020304" pitchFamily="18" charset="0"/>
              </a:rPr>
              <a:t> </a:t>
            </a:r>
            <a:r>
              <a:rPr lang="ru-RU" sz="1200" b="1" i="1" dirty="0">
                <a:solidFill>
                  <a:srgbClr val="CC00FF"/>
                </a:solidFill>
                <a:latin typeface="Times New Roman" panose="02020603050405020304" pitchFamily="18" charset="0"/>
                <a:cs typeface="Times New Roman" panose="02020603050405020304" pitchFamily="18" charset="0"/>
              </a:rPr>
              <a:t>– стр. </a:t>
            </a:r>
            <a:r>
              <a:rPr lang="ru-RU" sz="1200" b="1" i="1" dirty="0" smtClean="0">
                <a:solidFill>
                  <a:srgbClr val="CC00FF"/>
                </a:solidFill>
                <a:latin typeface="Times New Roman" panose="02020603050405020304" pitchFamily="18" charset="0"/>
                <a:cs typeface="Times New Roman" panose="02020603050405020304" pitchFamily="18" charset="0"/>
              </a:rPr>
              <a:t>5-6</a:t>
            </a:r>
            <a:endParaRPr lang="ru-RU" sz="1200" b="1" i="1" dirty="0">
              <a:solidFill>
                <a:srgbClr val="CC00FF"/>
              </a:solidFill>
              <a:latin typeface="Times New Roman" panose="02020603050405020304" pitchFamily="18" charset="0"/>
              <a:cs typeface="Times New Roman" panose="02020603050405020304" pitchFamily="18" charset="0"/>
            </a:endParaRPr>
          </a:p>
          <a:p>
            <a:pPr lvl="0" algn="ctr"/>
            <a:r>
              <a:rPr lang="ru-RU" sz="1200" b="1" i="1" dirty="0" smtClean="0">
                <a:solidFill>
                  <a:srgbClr val="CC00FF"/>
                </a:solidFill>
                <a:latin typeface="Times New Roman" panose="02020603050405020304" pitchFamily="18" charset="0"/>
                <a:cs typeface="Times New Roman" panose="02020603050405020304" pitchFamily="18" charset="0"/>
              </a:rPr>
              <a:t>«Витязь-2024»</a:t>
            </a:r>
            <a:r>
              <a:rPr lang="ru-RU" sz="1200" b="1" i="1" dirty="0" smtClean="0">
                <a:solidFill>
                  <a:srgbClr val="CC00FF"/>
                </a:solidFill>
                <a:latin typeface="Times New Roman" panose="02020603050405020304" pitchFamily="18" charset="0"/>
                <a:cs typeface="Times New Roman" panose="02020603050405020304" pitchFamily="18" charset="0"/>
              </a:rPr>
              <a:t>  </a:t>
            </a:r>
            <a:r>
              <a:rPr lang="ru-RU" sz="1200" b="1" i="1" dirty="0">
                <a:solidFill>
                  <a:srgbClr val="CC00FF"/>
                </a:solidFill>
                <a:latin typeface="Times New Roman" panose="02020603050405020304" pitchFamily="18" charset="0"/>
                <a:cs typeface="Times New Roman" panose="02020603050405020304" pitchFamily="18" charset="0"/>
              </a:rPr>
              <a:t>– стр. </a:t>
            </a:r>
            <a:r>
              <a:rPr lang="ru-RU" sz="1200" b="1" i="1" dirty="0" smtClean="0">
                <a:solidFill>
                  <a:srgbClr val="CC00FF"/>
                </a:solidFill>
                <a:latin typeface="Times New Roman" panose="02020603050405020304" pitchFamily="18" charset="0"/>
                <a:cs typeface="Times New Roman" panose="02020603050405020304" pitchFamily="18" charset="0"/>
              </a:rPr>
              <a:t>7</a:t>
            </a:r>
            <a:endParaRPr lang="ru-RU" sz="1200" b="1" i="1" dirty="0">
              <a:solidFill>
                <a:srgbClr val="CC00FF"/>
              </a:solidFill>
              <a:latin typeface="Times New Roman" panose="02020603050405020304" pitchFamily="18" charset="0"/>
              <a:cs typeface="Times New Roman" panose="02020603050405020304" pitchFamily="18" charset="0"/>
            </a:endParaRPr>
          </a:p>
          <a:p>
            <a:pPr lvl="0" algn="ctr"/>
            <a:r>
              <a:rPr lang="ru-RU" sz="1200" b="1" i="1" dirty="0" smtClean="0">
                <a:solidFill>
                  <a:srgbClr val="CC00FF"/>
                </a:solidFill>
                <a:latin typeface="Times New Roman" panose="02020603050405020304" pitchFamily="18" charset="0"/>
                <a:cs typeface="Times New Roman" panose="02020603050405020304" pitchFamily="18" charset="0"/>
              </a:rPr>
              <a:t>Студия «Булки не растут на деревьях</a:t>
            </a:r>
            <a:r>
              <a:rPr lang="ru-RU" sz="1200" b="1" i="1" dirty="0" smtClean="0">
                <a:solidFill>
                  <a:srgbClr val="CC00FF"/>
                </a:solidFill>
                <a:latin typeface="Times New Roman" panose="02020603050405020304" pitchFamily="18" charset="0"/>
                <a:cs typeface="Times New Roman" panose="02020603050405020304" pitchFamily="18" charset="0"/>
              </a:rPr>
              <a:t> </a:t>
            </a:r>
            <a:r>
              <a:rPr lang="ru-RU" sz="1200" b="1" i="1" dirty="0">
                <a:solidFill>
                  <a:srgbClr val="CC00FF"/>
                </a:solidFill>
                <a:latin typeface="Times New Roman" panose="02020603050405020304" pitchFamily="18" charset="0"/>
                <a:cs typeface="Times New Roman" panose="02020603050405020304" pitchFamily="18" charset="0"/>
              </a:rPr>
              <a:t>– стр. </a:t>
            </a:r>
            <a:r>
              <a:rPr lang="ru-RU" sz="1200" b="1" i="1" dirty="0" smtClean="0">
                <a:solidFill>
                  <a:srgbClr val="CC00FF"/>
                </a:solidFill>
                <a:latin typeface="Times New Roman" panose="02020603050405020304" pitchFamily="18" charset="0"/>
                <a:cs typeface="Times New Roman" panose="02020603050405020304" pitchFamily="18" charset="0"/>
              </a:rPr>
              <a:t>8</a:t>
            </a:r>
            <a:endParaRPr lang="ru-RU" sz="1200" b="1" i="1" dirty="0">
              <a:solidFill>
                <a:srgbClr val="CC00FF"/>
              </a:solidFill>
              <a:latin typeface="Times New Roman" panose="02020603050405020304" pitchFamily="18" charset="0"/>
              <a:cs typeface="Times New Roman" panose="02020603050405020304" pitchFamily="18" charset="0"/>
            </a:endParaRPr>
          </a:p>
          <a:p>
            <a:pPr lvl="0" algn="ctr"/>
            <a:r>
              <a:rPr lang="ru-RU" sz="1200" b="1" i="1" dirty="0">
                <a:solidFill>
                  <a:srgbClr val="CC00FF"/>
                </a:solidFill>
                <a:latin typeface="Times New Roman" panose="02020603050405020304" pitchFamily="18" charset="0"/>
                <a:cs typeface="Times New Roman" panose="02020603050405020304" pitchFamily="18" charset="0"/>
              </a:rPr>
              <a:t>Оранжевое настроение – стр. 9</a:t>
            </a: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16" y="3694163"/>
            <a:ext cx="6464965" cy="48487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8076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Бесплатное фото День рожд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676400" y="194087"/>
            <a:ext cx="3972317"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ru-RU" sz="2800" b="1" i="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Оранжевое настроение</a:t>
            </a:r>
          </a:p>
        </p:txBody>
      </p:sp>
      <p:sp>
        <p:nvSpPr>
          <p:cNvPr id="3" name="Прямоугольник 2"/>
          <p:cNvSpPr/>
          <p:nvPr/>
        </p:nvSpPr>
        <p:spPr>
          <a:xfrm>
            <a:off x="135606" y="7790661"/>
            <a:ext cx="6613743" cy="57708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ru-RU" sz="105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Адрес редакции: 301164,  п. Гвардейский,            Главный редактор:        Газета издаётся  1 раз в месяц</a:t>
            </a:r>
          </a:p>
          <a:p>
            <a:pPr marL="0" marR="0" lvl="0" indent="0" defTabSz="914400" eaLnBrk="1" fontAlgn="auto" latinLnBrk="0" hangingPunct="1">
              <a:lnSpc>
                <a:spcPct val="150000"/>
              </a:lnSpc>
              <a:spcBef>
                <a:spcPts val="0"/>
              </a:spcBef>
              <a:spcAft>
                <a:spcPts val="0"/>
              </a:spcAft>
              <a:buClrTx/>
              <a:buSzTx/>
              <a:buFontTx/>
              <a:buNone/>
              <a:tabLst/>
              <a:defRPr/>
            </a:pPr>
            <a:r>
              <a:rPr kumimoji="0" lang="ru-RU" sz="105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ул. Молодёжная, д. 11                                                Назарова Н. В</a:t>
            </a:r>
            <a:r>
              <a:rPr kumimoji="0" lang="ru-RU" sz="105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a:t>
            </a:r>
            <a:endParaRPr kumimoji="0" lang="ru-RU" sz="1050" b="0" i="0" u="none" strike="noStrike" kern="0" cap="none" spc="0" normalizeH="0" baseline="0" noProof="0" dirty="0">
              <a:ln>
                <a:noFill/>
              </a:ln>
              <a:solidFill>
                <a:prstClr val="black"/>
              </a:solidFill>
              <a:effectLst/>
              <a:uLnTx/>
              <a:uFillTx/>
            </a:endParaRPr>
          </a:p>
        </p:txBody>
      </p:sp>
      <p:cxnSp>
        <p:nvCxnSpPr>
          <p:cNvPr id="5" name="Прямая соединительная линия 4"/>
          <p:cNvCxnSpPr/>
          <p:nvPr/>
        </p:nvCxnSpPr>
        <p:spPr>
          <a:xfrm>
            <a:off x="0" y="7390356"/>
            <a:ext cx="6858000" cy="12526"/>
          </a:xfrm>
          <a:prstGeom prst="line">
            <a:avLst/>
          </a:prstGeom>
        </p:spPr>
        <p:style>
          <a:lnRef idx="1">
            <a:schemeClr val="dk1"/>
          </a:lnRef>
          <a:fillRef idx="0">
            <a:schemeClr val="dk1"/>
          </a:fillRef>
          <a:effectRef idx="0">
            <a:schemeClr val="dk1"/>
          </a:effectRef>
          <a:fontRef idx="minor">
            <a:schemeClr val="tx1"/>
          </a:fontRef>
        </p:style>
      </p:cxn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r>
              <a:rPr lang="ru-RU" dirty="0"/>
              <a:t>9</a:t>
            </a: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5522" y="4371602"/>
            <a:ext cx="26956" cy="40433"/>
          </a:xfrm>
          <a:prstGeom prst="rect">
            <a:avLst/>
          </a:prstGeom>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5522" y="4371602"/>
            <a:ext cx="26956" cy="40433"/>
          </a:xfrm>
          <a:prstGeom prst="rect">
            <a:avLst/>
          </a:prstGeom>
        </p:spPr>
      </p:pic>
      <p:sp>
        <p:nvSpPr>
          <p:cNvPr id="19" name="Прямоугольник 18"/>
          <p:cNvSpPr/>
          <p:nvPr/>
        </p:nvSpPr>
        <p:spPr>
          <a:xfrm>
            <a:off x="1676400" y="4371602"/>
            <a:ext cx="4073770" cy="1477328"/>
          </a:xfrm>
          <a:prstGeom prst="rect">
            <a:avLst/>
          </a:prstGeom>
        </p:spPr>
        <p:txBody>
          <a:bodyPr wrap="square">
            <a:spAutoFit/>
          </a:bodyPr>
          <a:lstStyle/>
          <a:p>
            <a:endParaRPr lang="ru-RU" dirty="0"/>
          </a:p>
          <a:p>
            <a:endParaRPr lang="ru-RU" dirty="0"/>
          </a:p>
          <a:p>
            <a:endParaRPr lang="ru-RU" dirty="0"/>
          </a:p>
          <a:p>
            <a:endParaRPr lang="ru-RU" dirty="0"/>
          </a:p>
          <a:p>
            <a:endParaRPr lang="ru-RU" dirty="0"/>
          </a:p>
        </p:txBody>
      </p:sp>
      <p:sp>
        <p:nvSpPr>
          <p:cNvPr id="12" name="Прямоугольник 11"/>
          <p:cNvSpPr/>
          <p:nvPr/>
        </p:nvSpPr>
        <p:spPr>
          <a:xfrm>
            <a:off x="2096905" y="4797983"/>
            <a:ext cx="2881825" cy="230832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1200" b="1" dirty="0">
                <a:solidFill>
                  <a:srgbClr val="002060"/>
                </a:solidFill>
                <a:latin typeface="Comic Sans MS" panose="030F0702030302020204" pitchFamily="66" charset="0"/>
              </a:rPr>
              <a:t>Двое вас — какое чудо,</a:t>
            </a:r>
            <a:br>
              <a:rPr lang="ru-RU" sz="1200" b="1" dirty="0">
                <a:solidFill>
                  <a:srgbClr val="002060"/>
                </a:solidFill>
                <a:latin typeface="Comic Sans MS" panose="030F0702030302020204" pitchFamily="66" charset="0"/>
              </a:rPr>
            </a:br>
            <a:r>
              <a:rPr lang="ru-RU" sz="1200" b="1" dirty="0">
                <a:solidFill>
                  <a:srgbClr val="002060"/>
                </a:solidFill>
                <a:latin typeface="Comic Sans MS" panose="030F0702030302020204" pitchFamily="66" charset="0"/>
              </a:rPr>
              <a:t>По-другому не назвать!</a:t>
            </a:r>
            <a:br>
              <a:rPr lang="ru-RU" sz="1200" b="1" dirty="0">
                <a:solidFill>
                  <a:srgbClr val="002060"/>
                </a:solidFill>
                <a:latin typeface="Comic Sans MS" panose="030F0702030302020204" pitchFamily="66" charset="0"/>
              </a:rPr>
            </a:br>
            <a:r>
              <a:rPr lang="ru-RU" sz="1200" b="1" dirty="0">
                <a:solidFill>
                  <a:srgbClr val="002060"/>
                </a:solidFill>
                <a:latin typeface="Comic Sans MS" panose="030F0702030302020204" pitchFamily="66" charset="0"/>
              </a:rPr>
              <a:t>И сегодня </a:t>
            </a:r>
            <a:r>
              <a:rPr lang="ru-RU" sz="1200" b="1" dirty="0" smtClean="0">
                <a:solidFill>
                  <a:srgbClr val="002060"/>
                </a:solidFill>
                <a:latin typeface="Comic Sans MS" panose="030F0702030302020204" pitchFamily="66" charset="0"/>
              </a:rPr>
              <a:t>мы </a:t>
            </a:r>
            <a:r>
              <a:rPr lang="ru-RU" sz="1200" b="1" dirty="0">
                <a:solidFill>
                  <a:srgbClr val="002060"/>
                </a:solidFill>
                <a:latin typeface="Comic Sans MS" panose="030F0702030302020204" pitchFamily="66" charset="0"/>
              </a:rPr>
              <a:t>вас </a:t>
            </a:r>
            <a:r>
              <a:rPr lang="ru-RU" sz="1200" b="1" dirty="0" smtClean="0">
                <a:solidFill>
                  <a:srgbClr val="002060"/>
                </a:solidFill>
                <a:latin typeface="Comic Sans MS" panose="030F0702030302020204" pitchFamily="66" charset="0"/>
              </a:rPr>
              <a:t>будем</a:t>
            </a:r>
            <a:r>
              <a:rPr lang="ru-RU" sz="1200" b="1" dirty="0">
                <a:solidFill>
                  <a:srgbClr val="002060"/>
                </a:solidFill>
                <a:latin typeface="Comic Sans MS" panose="030F0702030302020204" pitchFamily="66" charset="0"/>
              </a:rPr>
              <a:t/>
            </a:r>
            <a:br>
              <a:rPr lang="ru-RU" sz="1200" b="1" dirty="0">
                <a:solidFill>
                  <a:srgbClr val="002060"/>
                </a:solidFill>
                <a:latin typeface="Comic Sans MS" panose="030F0702030302020204" pitchFamily="66" charset="0"/>
              </a:rPr>
            </a:br>
            <a:r>
              <a:rPr lang="ru-RU" sz="1200" b="1" dirty="0">
                <a:solidFill>
                  <a:srgbClr val="002060"/>
                </a:solidFill>
                <a:latin typeface="Comic Sans MS" panose="030F0702030302020204" pitchFamily="66" charset="0"/>
              </a:rPr>
              <a:t>С днём рожденья поздравлять!</a:t>
            </a:r>
            <a:br>
              <a:rPr lang="ru-RU" sz="1200" b="1" dirty="0">
                <a:solidFill>
                  <a:srgbClr val="002060"/>
                </a:solidFill>
                <a:latin typeface="Comic Sans MS" panose="030F0702030302020204" pitchFamily="66" charset="0"/>
              </a:rPr>
            </a:br>
            <a:r>
              <a:rPr lang="ru-RU" sz="1200" b="1" dirty="0" smtClean="0">
                <a:solidFill>
                  <a:srgbClr val="002060"/>
                </a:solidFill>
                <a:latin typeface="Comic Sans MS" panose="030F0702030302020204" pitchFamily="66" charset="0"/>
              </a:rPr>
              <a:t>Пожелаем </a:t>
            </a:r>
            <a:r>
              <a:rPr lang="ru-RU" sz="1200" b="1" dirty="0">
                <a:solidFill>
                  <a:srgbClr val="002060"/>
                </a:solidFill>
                <a:latin typeface="Comic Sans MS" panose="030F0702030302020204" pitchFamily="66" charset="0"/>
              </a:rPr>
              <a:t>вам удачи,</a:t>
            </a:r>
            <a:br>
              <a:rPr lang="ru-RU" sz="1200" b="1" dirty="0">
                <a:solidFill>
                  <a:srgbClr val="002060"/>
                </a:solidFill>
                <a:latin typeface="Comic Sans MS" panose="030F0702030302020204" pitchFamily="66" charset="0"/>
              </a:rPr>
            </a:br>
            <a:r>
              <a:rPr lang="ru-RU" sz="1200" b="1" dirty="0">
                <a:solidFill>
                  <a:srgbClr val="002060"/>
                </a:solidFill>
                <a:latin typeface="Comic Sans MS" panose="030F0702030302020204" pitchFamily="66" charset="0"/>
              </a:rPr>
              <a:t>Солнца, радости вдвойне,</a:t>
            </a:r>
            <a:br>
              <a:rPr lang="ru-RU" sz="1200" b="1" dirty="0">
                <a:solidFill>
                  <a:srgbClr val="002060"/>
                </a:solidFill>
                <a:latin typeface="Comic Sans MS" panose="030F0702030302020204" pitchFamily="66" charset="0"/>
              </a:rPr>
            </a:br>
            <a:r>
              <a:rPr lang="ru-RU" sz="1200" b="1" dirty="0">
                <a:solidFill>
                  <a:srgbClr val="002060"/>
                </a:solidFill>
                <a:latin typeface="Comic Sans MS" panose="030F0702030302020204" pitchFamily="66" charset="0"/>
              </a:rPr>
              <a:t>Дружбы крепкой, однозначно,</a:t>
            </a:r>
            <a:br>
              <a:rPr lang="ru-RU" sz="1200" b="1" dirty="0">
                <a:solidFill>
                  <a:srgbClr val="002060"/>
                </a:solidFill>
                <a:latin typeface="Comic Sans MS" panose="030F0702030302020204" pitchFamily="66" charset="0"/>
              </a:rPr>
            </a:br>
            <a:r>
              <a:rPr lang="ru-RU" sz="1200" b="1" dirty="0">
                <a:solidFill>
                  <a:srgbClr val="002060"/>
                </a:solidFill>
                <a:latin typeface="Comic Sans MS" panose="030F0702030302020204" pitchFamily="66" charset="0"/>
              </a:rPr>
              <a:t>Всегда будьте на волне</a:t>
            </a:r>
            <a:br>
              <a:rPr lang="ru-RU" sz="1200" b="1" dirty="0">
                <a:solidFill>
                  <a:srgbClr val="002060"/>
                </a:solidFill>
                <a:latin typeface="Comic Sans MS" panose="030F0702030302020204" pitchFamily="66" charset="0"/>
              </a:rPr>
            </a:br>
            <a:r>
              <a:rPr lang="ru-RU" sz="1200" b="1" dirty="0">
                <a:solidFill>
                  <a:srgbClr val="002060"/>
                </a:solidFill>
                <a:latin typeface="Comic Sans MS" panose="030F0702030302020204" pitchFamily="66" charset="0"/>
              </a:rPr>
              <a:t>Позитива и веселья,</a:t>
            </a:r>
            <a:br>
              <a:rPr lang="ru-RU" sz="1200" b="1" dirty="0">
                <a:solidFill>
                  <a:srgbClr val="002060"/>
                </a:solidFill>
                <a:latin typeface="Comic Sans MS" panose="030F0702030302020204" pitchFamily="66" charset="0"/>
              </a:rPr>
            </a:br>
            <a:r>
              <a:rPr lang="ru-RU" sz="1200" b="1" dirty="0">
                <a:solidFill>
                  <a:srgbClr val="002060"/>
                </a:solidFill>
                <a:latin typeface="Comic Sans MS" panose="030F0702030302020204" pitchFamily="66" charset="0"/>
              </a:rPr>
              <a:t>Чтоб успешной жизнь была!</a:t>
            </a:r>
            <a:br>
              <a:rPr lang="ru-RU" sz="1200" b="1" dirty="0">
                <a:solidFill>
                  <a:srgbClr val="002060"/>
                </a:solidFill>
                <a:latin typeface="Comic Sans MS" panose="030F0702030302020204" pitchFamily="66" charset="0"/>
              </a:rPr>
            </a:br>
            <a:r>
              <a:rPr lang="ru-RU" sz="1200" b="1" dirty="0">
                <a:solidFill>
                  <a:srgbClr val="002060"/>
                </a:solidFill>
                <a:latin typeface="Comic Sans MS" panose="030F0702030302020204" pitchFamily="66" charset="0"/>
              </a:rPr>
              <a:t>И ещё раз — с днём рожденья!</a:t>
            </a:r>
            <a:br>
              <a:rPr lang="ru-RU" sz="1200" b="1" dirty="0">
                <a:solidFill>
                  <a:srgbClr val="002060"/>
                </a:solidFill>
                <a:latin typeface="Comic Sans MS" panose="030F0702030302020204" pitchFamily="66" charset="0"/>
              </a:rPr>
            </a:br>
            <a:r>
              <a:rPr lang="ru-RU" sz="1200" b="1" dirty="0">
                <a:solidFill>
                  <a:srgbClr val="002060"/>
                </a:solidFill>
                <a:latin typeface="Comic Sans MS" panose="030F0702030302020204" pitchFamily="66" charset="0"/>
              </a:rPr>
              <a:t>Будьте счастливы всегда!</a:t>
            </a:r>
            <a:endParaRPr lang="ru-RU" sz="1200" b="1" dirty="0">
              <a:solidFill>
                <a:srgbClr val="002060"/>
              </a:solidFill>
              <a:latin typeface="Comic Sans MS" panose="030F0702030302020204" pitchFamily="66" charset="0"/>
              <a:cs typeface="Times New Roman" panose="02020603050405020304" pitchFamily="18" charset="0"/>
            </a:endParaRPr>
          </a:p>
        </p:txBody>
      </p:sp>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326" y="1092214"/>
            <a:ext cx="4976985" cy="3317990"/>
          </a:xfrm>
          <a:prstGeom prst="rect">
            <a:avLst/>
          </a:prstGeom>
        </p:spPr>
      </p:pic>
    </p:spTree>
    <p:extLst>
      <p:ext uri="{BB962C8B-B14F-4D97-AF65-F5344CB8AC3E}">
        <p14:creationId xmlns:p14="http://schemas.microsoft.com/office/powerpoint/2010/main" val="1130068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funnyart.club/uploads/posts/2021-12/1639536252_120-www-funnyart-club-p-zimnie-foni-dlya-prezentatsii-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2821" y="962820"/>
            <a:ext cx="878364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dirty="0"/>
          </a:p>
        </p:txBody>
      </p:sp>
      <p:sp>
        <p:nvSpPr>
          <p:cNvPr id="3" name="Номер слайда 2"/>
          <p:cNvSpPr>
            <a:spLocks noGrp="1"/>
          </p:cNvSpPr>
          <p:nvPr>
            <p:ph type="sldNum" sz="quarter" idx="12"/>
          </p:nvPr>
        </p:nvSpPr>
        <p:spPr/>
        <p:txBody>
          <a:bodyPr/>
          <a:lstStyle/>
          <a:p>
            <a:r>
              <a:rPr lang="ru-RU" dirty="0"/>
              <a:t>1</a:t>
            </a:r>
          </a:p>
        </p:txBody>
      </p:sp>
      <p:sp>
        <p:nvSpPr>
          <p:cNvPr id="4" name="TextBox 3"/>
          <p:cNvSpPr txBox="1"/>
          <p:nvPr/>
        </p:nvSpPr>
        <p:spPr>
          <a:xfrm>
            <a:off x="2377723" y="145025"/>
            <a:ext cx="2465740"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2000" b="1" dirty="0" smtClean="0">
                <a:solidFill>
                  <a:srgbClr val="002060"/>
                </a:solidFill>
                <a:latin typeface="Comic Sans MS" panose="030F0702030302020204" pitchFamily="66" charset="0"/>
              </a:rPr>
              <a:t>Если добрый ты…</a:t>
            </a:r>
            <a:endParaRPr lang="ru-RU" sz="2000" b="1" dirty="0">
              <a:solidFill>
                <a:srgbClr val="002060"/>
              </a:solidFill>
              <a:latin typeface="Comic Sans MS" panose="030F0702030302020204" pitchFamily="66" charset="0"/>
            </a:endParaRPr>
          </a:p>
        </p:txBody>
      </p:sp>
      <p:sp>
        <p:nvSpPr>
          <p:cNvPr id="10" name="Прямоугольник 9"/>
          <p:cNvSpPr/>
          <p:nvPr/>
        </p:nvSpPr>
        <p:spPr>
          <a:xfrm>
            <a:off x="189480" y="690161"/>
            <a:ext cx="6516120" cy="582326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3 февраля наши воспитанники посетили досуговое мероприятие  «ЕСЛИ ДОБРЫЙ ТЫ…»</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Мероприятие проведено с целью воспитания у детей положительных качеств характера, сплочению коллектива, мотивации на совершение добрых поступков и добрых дел во благо других людей.</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Каждый ребенок регулярно сталкивается со словом «добро», он слышит от взрослых, что кто-то «добрый», что нужно проявлять «доброту», милосердие и сострадание.  И конечно, он задает вопрос, что же это такое, что значит быть «добрым», как делать это самое «добро»?  И тут наша задача - помочь ребенку разобраться с этим понятием и направить его по пути добра. </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Главная мысль этого мероприятия – довести до ребёнка понимание того, что для того, чтобы мир стал лучше – нужно начать с самого себя. Если бы каждый стал бы хоть чуточку добрее, в мире сократилось бы число преступлений, стало бы меньше войн, жизнь приобрела бы более яркие краски для всех. </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Добро – это хорошие искренние и бескорыстные поступки. Добрый человек всегда поможет другим и не оставит в беде, при этом он сделает это просто так и не будет ждать ничего взамен. Такой человек вызывает уважение.</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Доброта — это ценнейшее качество человека. Оно проявляется в заботе, понимании и принятии тех, кто рядом. Добрый человек всегда отзывчив и готов оказать посильную помощь и поддержку близким. Обычно добрый человек обладает также дополнительными положительными качествами: спокойствие, благородство, чуткость, вежливость, отзывчивость, великодушие.</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Воспитать в ребенке стремление к доброте, научить его быть добрым можно только на собственном опыте. Мы, как воспитатели, просто обязаны подавать ребенку достойный пример, показывать ему свое доброе отношение не только к нему, но и к окружающим людям. Это поможет сформировать у него правильную модель поведения, ведь научно доказано, что дети повторяют, то, что видят, подражают взрослым.</a:t>
            </a:r>
          </a:p>
          <a:p>
            <a:pPr>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 конце часа общения ребята вспомнили пословицы о доброте, а также злых и добрых сказочных героев, рассказали о своих добрых поступках, поиграли и приняли участие в инсценировке притчи про мудреца и путника «Каждый находит то, что умеет искать». </a:t>
            </a:r>
          </a:p>
          <a:p>
            <a:pPr>
              <a:lnSpc>
                <a:spcPct val="107000"/>
              </a:lnSpc>
              <a:spcAft>
                <a:spcPts val="0"/>
              </a:spcAft>
            </a:pPr>
            <a:r>
              <a:rPr lang="ru-RU" sz="1200" i="1" dirty="0">
                <a:latin typeface="Times New Roman" panose="02020603050405020304" pitchFamily="18" charset="0"/>
                <a:ea typeface="Calibri" panose="020F0502020204030204" pitchFamily="34" charset="0"/>
                <a:cs typeface="Times New Roman" panose="02020603050405020304" pitchFamily="18" charset="0"/>
              </a:rPr>
              <a:t>Педагог-организатор: Малышева Е.Н., воспитанница Лидия Ч.</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1095" y="6658448"/>
            <a:ext cx="2478542" cy="1858907"/>
          </a:xfrm>
          <a:prstGeom prst="rect">
            <a:avLst/>
          </a:prstGeom>
          <a:ln>
            <a:noFill/>
          </a:ln>
          <a:effectLst>
            <a:outerShdw blurRad="292100" dist="139700" dir="2700000" algn="tl" rotWithShape="0">
              <a:srgbClr val="333333">
                <a:alpha val="65000"/>
              </a:srgbClr>
            </a:outerShdw>
          </a:effectLst>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380" y="6625393"/>
            <a:ext cx="2516091" cy="1887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1036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s://www.funnyart.club/uploads/posts/2021-12/1639536252_120-www-funnyart-club-p-zimnie-foni-dlya-prezentatsii-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2822" y="962820"/>
            <a:ext cx="878364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2</a:t>
            </a:r>
          </a:p>
        </p:txBody>
      </p:sp>
      <p:sp>
        <p:nvSpPr>
          <p:cNvPr id="11" name="TextBox 10"/>
          <p:cNvSpPr txBox="1"/>
          <p:nvPr/>
        </p:nvSpPr>
        <p:spPr>
          <a:xfrm>
            <a:off x="2651852" y="186620"/>
            <a:ext cx="1836465" cy="40011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ru-RU" sz="2000" b="1" dirty="0" smtClean="0">
                <a:solidFill>
                  <a:srgbClr val="C00000"/>
                </a:solidFill>
              </a:rPr>
              <a:t>Памятная дата</a:t>
            </a:r>
            <a:endParaRPr lang="ru-RU" sz="2000" b="1" dirty="0">
              <a:solidFill>
                <a:srgbClr val="C00000"/>
              </a:solidFill>
            </a:endParaRPr>
          </a:p>
        </p:txBody>
      </p:sp>
      <p:sp>
        <p:nvSpPr>
          <p:cNvPr id="5" name="Прямоугольник 4"/>
          <p:cNvSpPr/>
          <p:nvPr/>
        </p:nvSpPr>
        <p:spPr>
          <a:xfrm>
            <a:off x="294933" y="804445"/>
            <a:ext cx="6268131" cy="522854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07000"/>
              </a:lnSpc>
              <a:spcAft>
                <a:spcPts val="0"/>
              </a:spcAft>
            </a:pPr>
            <a:r>
              <a:rPr lang="ru-RU" sz="1200" dirty="0" smtClean="0">
                <a:latin typeface="Times New Roman" panose="02020603050405020304" pitchFamily="18" charset="0"/>
                <a:ea typeface="Calibri" panose="020F0502020204030204" pitchFamily="34" charset="0"/>
                <a:cs typeface="Times New Roman" panose="02020603050405020304" pitchFamily="18" charset="0"/>
              </a:rPr>
              <a:t>15 </a:t>
            </a:r>
            <a:r>
              <a:rPr lang="ru-RU" sz="1200" dirty="0">
                <a:latin typeface="Times New Roman" panose="02020603050405020304" pitchFamily="18" charset="0"/>
                <a:ea typeface="Calibri" panose="020F0502020204030204" pitchFamily="34" charset="0"/>
                <a:cs typeface="Times New Roman" panose="02020603050405020304" pitchFamily="18" charset="0"/>
              </a:rPr>
              <a:t>февраля - День Памяти воинов - интернационалистов, исполнявших служебный долг за пределами Родины.</a:t>
            </a:r>
          </a:p>
          <a:p>
            <a:pPr algn="just">
              <a:lnSpc>
                <a:spcPct val="107000"/>
              </a:lnSpc>
              <a:spcAft>
                <a:spcPts val="0"/>
              </a:spcAft>
            </a:pPr>
            <a:r>
              <a:rPr lang="ru-RU" sz="1200" dirty="0" smtClean="0">
                <a:latin typeface="Times New Roman" panose="02020603050405020304" pitchFamily="18" charset="0"/>
                <a:ea typeface="Calibri" panose="020F0502020204030204" pitchFamily="34" charset="0"/>
                <a:cs typeface="Times New Roman" panose="02020603050405020304" pitchFamily="18" charset="0"/>
              </a:rPr>
              <a:t>В этот день наших воспитанников пригласили сотрудники Гвардейского СФК на мероприятие </a:t>
            </a:r>
            <a:r>
              <a:rPr lang="ru-RU" sz="1200" dirty="0">
                <a:latin typeface="Times New Roman" panose="02020603050405020304" pitchFamily="18" charset="0"/>
                <a:ea typeface="Calibri" panose="020F0502020204030204" pitchFamily="34" charset="0"/>
                <a:cs typeface="Times New Roman" panose="02020603050405020304" pitchFamily="18" charset="0"/>
              </a:rPr>
              <a:t>с </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чаепитием под названием «Афганистан. Без права на забвение!», проводимое в </a:t>
            </a:r>
            <a:r>
              <a:rPr lang="ru-RU" sz="1200" dirty="0">
                <a:latin typeface="Times New Roman" panose="02020603050405020304" pitchFamily="18" charset="0"/>
                <a:ea typeface="Calibri" panose="020F0502020204030204" pitchFamily="34" charset="0"/>
                <a:cs typeface="Times New Roman" panose="02020603050405020304" pitchFamily="18" charset="0"/>
              </a:rPr>
              <a:t>сельской </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библиотеке.</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 2024 году исполнилось 34 года со дня вывода советских войск из Афганистана. Последний солдат ограниченного контингента Советских войск покинул Афганскую землю.</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Уроки Афганистана. Афганская трагедия. Афганская авантюра. По – разному называли эту войну и по – разному к ней относились. Ведь долгое время, мало кто знал о том, что в действительности происходит в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Афгане</a:t>
            </a:r>
            <a:r>
              <a:rPr lang="ru-RU" sz="1200" dirty="0">
                <a:latin typeface="Times New Roman" panose="02020603050405020304" pitchFamily="18" charset="0"/>
                <a:ea typeface="Calibri" panose="020F0502020204030204" pitchFamily="34" charset="0"/>
                <a:cs typeface="Times New Roman" panose="02020603050405020304" pitchFamily="18" charset="0"/>
              </a:rPr>
              <a:t>, любая информация из мест боевых действий просеивалась через жёсткую цензуру. А долгожданная встреча с отечеством для многих обернулась трагедией непонимания.</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Люди, прошедшие Афганистан - эта наша гордость и боль. Гордость, потому что советские воины в этой трудной войне еще раз продемонстрировали мужество и героизм, присущие советскому солдату, его непоколебимую стойкость и выдержку, а боль потому, что война, как правило, оставляет после себя страшную жатву - гибнут лучшие люди, многие из воинов становятся на всю жизнь калеками. Немало полегло совсем юных мальчишек на каменистой афганской земле.</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Ребята узнали не только о ветеранах войны в Афганистане, но и соотечественниках, принимавших участие в более чем 30 вооруженных конфликтах за пределами страны. </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Многие из тех, кто прошёл через войны и вооруженные конфликты, в настоящее время продолжают трудиться в самых различных сферах, а многие снова воюют, отстаивая свободу русского народа на Украине.</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Память об этих парнях, не вернувшихся с той войны, память о тех, кто ушёл из жизни в мирное время будет вечной.</a:t>
            </a:r>
          </a:p>
          <a:p>
            <a:pPr>
              <a:lnSpc>
                <a:spcPct val="106000"/>
              </a:lnSpc>
              <a:spcAft>
                <a:spcPts val="0"/>
              </a:spcAft>
            </a:pPr>
            <a:r>
              <a:rPr lang="ru-RU" sz="1200" i="1" dirty="0">
                <a:latin typeface="Times New Roman" panose="02020603050405020304" pitchFamily="18" charset="0"/>
                <a:ea typeface="Calibri" panose="020F0502020204030204" pitchFamily="34" charset="0"/>
                <a:cs typeface="Times New Roman" panose="02020603050405020304" pitchFamily="18" charset="0"/>
              </a:rPr>
              <a:t>Педагог-психолог: </a:t>
            </a:r>
            <a:r>
              <a:rPr lang="ru-RU" sz="1200" i="1" dirty="0" err="1">
                <a:latin typeface="Times New Roman" panose="02020603050405020304" pitchFamily="18" charset="0"/>
                <a:ea typeface="Calibri" panose="020F0502020204030204" pitchFamily="34" charset="0"/>
                <a:cs typeface="Times New Roman" panose="02020603050405020304" pitchFamily="18" charset="0"/>
              </a:rPr>
              <a:t>Незамайкина</a:t>
            </a:r>
            <a:r>
              <a:rPr lang="ru-RU" sz="1200" i="1" dirty="0">
                <a:latin typeface="Times New Roman" panose="02020603050405020304" pitchFamily="18" charset="0"/>
                <a:ea typeface="Calibri" panose="020F0502020204030204" pitchFamily="34" charset="0"/>
                <a:cs typeface="Times New Roman" panose="02020603050405020304" pitchFamily="18" charset="0"/>
              </a:rPr>
              <a:t> Н.В., воспитанник: Владимир В.</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286" y="6353500"/>
            <a:ext cx="2695273" cy="2021455"/>
          </a:xfrm>
          <a:prstGeom prst="rect">
            <a:avLst/>
          </a:prstGeom>
        </p:spPr>
      </p:pic>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9065" y="6409005"/>
            <a:ext cx="2547257" cy="1910443"/>
          </a:xfrm>
          <a:prstGeom prst="rect">
            <a:avLst/>
          </a:prstGeom>
        </p:spPr>
      </p:pic>
    </p:spTree>
    <p:extLst>
      <p:ext uri="{BB962C8B-B14F-4D97-AF65-F5344CB8AC3E}">
        <p14:creationId xmlns:p14="http://schemas.microsoft.com/office/powerpoint/2010/main" val="4189616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www.funnyart.club/uploads/posts/2021-12/1639536252_120-www-funnyart-club-p-zimnie-foni-dlya-prezentatsii-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2821" y="962820"/>
            <a:ext cx="878364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3</a:t>
            </a:r>
          </a:p>
        </p:txBody>
      </p:sp>
      <p:sp>
        <p:nvSpPr>
          <p:cNvPr id="9" name="Прямоугольник 8"/>
          <p:cNvSpPr/>
          <p:nvPr/>
        </p:nvSpPr>
        <p:spPr>
          <a:xfrm>
            <a:off x="141513" y="756297"/>
            <a:ext cx="6574973" cy="28589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0"/>
              </a:spcAft>
            </a:pPr>
            <a:r>
              <a:rPr lang="ru-RU" sz="1200" dirty="0" smtClean="0">
                <a:latin typeface="Times New Roman" panose="02020603050405020304" pitchFamily="18" charset="0"/>
                <a:ea typeface="Calibri" panose="020F0502020204030204" pitchFamily="34" charset="0"/>
                <a:cs typeface="Times New Roman" panose="02020603050405020304" pitchFamily="18" charset="0"/>
              </a:rPr>
              <a:t>16 </a:t>
            </a:r>
            <a:r>
              <a:rPr lang="ru-RU" sz="1200" dirty="0">
                <a:latin typeface="Times New Roman" panose="02020603050405020304" pitchFamily="18" charset="0"/>
                <a:ea typeface="Calibri" panose="020F0502020204030204" pitchFamily="34" charset="0"/>
                <a:cs typeface="Times New Roman" panose="02020603050405020304" pitchFamily="18" charset="0"/>
              </a:rPr>
              <a:t>февраля </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наши воспитанники </a:t>
            </a:r>
            <a:r>
              <a:rPr lang="ru-RU" sz="1200" dirty="0">
                <a:latin typeface="Times New Roman" panose="02020603050405020304" pitchFamily="18" charset="0"/>
                <a:ea typeface="Calibri" panose="020F0502020204030204" pitchFamily="34" charset="0"/>
                <a:cs typeface="Times New Roman" panose="02020603050405020304" pitchFamily="18" charset="0"/>
              </a:rPr>
              <a:t>познакомились с таким интересным и необычным праздником «ПОЧИНКИ».</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Ребят заинтересовал этот праздник, и они с удовольствием прослушали историю возникновения починок.</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Праздник Починки, который отмечали славяне в начале февраля, пожалуй, единственный, когда было принято трудиться. По старой традиции на Починки надо было встать пораньше и начать работу. Прежде всего в этот день готовили сельхозинвентарь к весенним работам. В подготовке принимали участие все члены семьи, даже старики и дети. </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Особенно на Починках старались незамужние девушки, ведь хорошую хозяйку быстрее возьмут замуж. Вечером, когда все работы выполнены, молодежь собиралась на посиделки. Организовывали разные забавы, где парни выбирали для себя невест. К примеру, устраивали соревнования среди девушек, кто быстрее вышьет или заштопает рубаху. За всем этим следили и оценивали. Вечера оканчивались кадрилями. В танце тоже надо было себя показать, ведь считалось, что, если девушка хорошо танцует, из нее может получиться проворная хозяюшка.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2476239" y="212104"/>
            <a:ext cx="1734642"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2000" b="1" i="1" dirty="0" smtClean="0">
                <a:solidFill>
                  <a:srgbClr val="7030A0"/>
                </a:solidFill>
              </a:rPr>
              <a:t>День починок</a:t>
            </a:r>
            <a:endParaRPr lang="ru-RU" sz="2000" b="1" i="1" dirty="0">
              <a:solidFill>
                <a:srgbClr val="7030A0"/>
              </a:solidFill>
            </a:endParaRPr>
          </a:p>
        </p:txBody>
      </p:sp>
      <p:sp>
        <p:nvSpPr>
          <p:cNvPr id="4" name="Прямоугольник 3"/>
          <p:cNvSpPr/>
          <p:nvPr/>
        </p:nvSpPr>
        <p:spPr>
          <a:xfrm>
            <a:off x="174556" y="6538646"/>
            <a:ext cx="6574973" cy="205883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Основным блюдом, характерным для праздника Починки, была саламата. В этот день на обед традиционно готовили именно эту кашу, густую, как кисель, сваренную на муке, заправленную поджаренным салом. А еще обязательно пекли пирожки с картошкой, среди которых один был с грибами. Смотрели, кому попадется такой пирожок, – ведь та, что его получит, выйдет раньше всех замуж.</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 этот день по русскому обычаю устраивали латание дыр в одежде. </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Вроде бы проза жизни, но наши предки умели из всего сделать праздник.</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 конце мероприятия дети приняли участие в конкурсах: на время пришивали пуговицы, шили тайные мешочки, отгадывали загадки, участвовали в викторине.</a:t>
            </a:r>
          </a:p>
          <a:p>
            <a:pPr algn="just">
              <a:lnSpc>
                <a:spcPct val="107000"/>
              </a:lnSpc>
              <a:spcAft>
                <a:spcPts val="0"/>
              </a:spcAft>
            </a:pPr>
            <a:r>
              <a:rPr lang="ru-RU" sz="1200" i="1" dirty="0">
                <a:latin typeface="Times New Roman" panose="02020603050405020304" pitchFamily="18" charset="0"/>
                <a:ea typeface="Calibri" panose="020F0502020204030204" pitchFamily="34" charset="0"/>
                <a:cs typeface="Times New Roman" panose="02020603050405020304" pitchFamily="18" charset="0"/>
              </a:rPr>
              <a:t>Социальный педагог: </a:t>
            </a:r>
            <a:r>
              <a:rPr lang="ru-RU" sz="1200" i="1" dirty="0" err="1">
                <a:latin typeface="Times New Roman" panose="02020603050405020304" pitchFamily="18" charset="0"/>
                <a:ea typeface="Calibri" panose="020F0502020204030204" pitchFamily="34" charset="0"/>
                <a:cs typeface="Times New Roman" panose="02020603050405020304" pitchFamily="18" charset="0"/>
              </a:rPr>
              <a:t>Сагитова</a:t>
            </a:r>
            <a:r>
              <a:rPr lang="ru-RU" sz="1200" i="1" dirty="0">
                <a:latin typeface="Times New Roman" panose="02020603050405020304" pitchFamily="18" charset="0"/>
                <a:ea typeface="Calibri" panose="020F0502020204030204" pitchFamily="34" charset="0"/>
                <a:cs typeface="Times New Roman" panose="02020603050405020304" pitchFamily="18" charset="0"/>
              </a:rPr>
              <a:t> Г.Ш., воспитанница Сабина Т.</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81624">
            <a:off x="473267" y="3954284"/>
            <a:ext cx="2731218" cy="2048413"/>
          </a:xfrm>
          <a:prstGeom prst="rect">
            <a:avLst/>
          </a:prstGeom>
          <a:ln w="19050">
            <a:solidFill>
              <a:schemeClr val="accent1"/>
            </a:solidFill>
          </a:ln>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81624">
            <a:off x="3657600" y="3965769"/>
            <a:ext cx="2728913" cy="2046684"/>
          </a:xfrm>
          <a:prstGeom prst="rect">
            <a:avLst/>
          </a:prstGeom>
          <a:ln w="19050">
            <a:solidFill>
              <a:schemeClr val="accent1"/>
            </a:solidFill>
          </a:ln>
        </p:spPr>
      </p:pic>
    </p:spTree>
    <p:extLst>
      <p:ext uri="{BB962C8B-B14F-4D97-AF65-F5344CB8AC3E}">
        <p14:creationId xmlns:p14="http://schemas.microsoft.com/office/powerpoint/2010/main" val="366022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www.funnyart.club/uploads/posts/2021-12/1639536252_120-www-funnyart-club-p-zimnie-foni-dlya-prezentatsii-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2821" y="962820"/>
            <a:ext cx="878364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4</a:t>
            </a:r>
          </a:p>
        </p:txBody>
      </p:sp>
      <p:sp>
        <p:nvSpPr>
          <p:cNvPr id="4" name="TextBox 3"/>
          <p:cNvSpPr txBox="1"/>
          <p:nvPr/>
        </p:nvSpPr>
        <p:spPr>
          <a:xfrm>
            <a:off x="1843468" y="89936"/>
            <a:ext cx="3171061"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ru-RU" sz="2000" b="1" dirty="0" smtClean="0">
                <a:solidFill>
                  <a:srgbClr val="FF0000"/>
                </a:solidFill>
                <a:latin typeface="Comic Sans MS" panose="030F0702030302020204" pitchFamily="66" charset="0"/>
              </a:rPr>
              <a:t>В спасательном центре</a:t>
            </a:r>
            <a:endParaRPr lang="ru-RU" sz="2000" b="1" dirty="0">
              <a:solidFill>
                <a:srgbClr val="FF0000"/>
              </a:solidFill>
              <a:latin typeface="Comic Sans MS" panose="030F0702030302020204" pitchFamily="66" charset="0"/>
            </a:endParaRPr>
          </a:p>
        </p:txBody>
      </p:sp>
      <p:sp>
        <p:nvSpPr>
          <p:cNvPr id="8" name="Прямоугольник 7"/>
          <p:cNvSpPr/>
          <p:nvPr/>
        </p:nvSpPr>
        <p:spPr>
          <a:xfrm>
            <a:off x="261938" y="579983"/>
            <a:ext cx="6465433" cy="520437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07000"/>
              </a:lnSpc>
              <a:spcAft>
                <a:spcPts val="0"/>
              </a:spcAft>
            </a:pPr>
            <a:r>
              <a:rPr lang="ru-RU" sz="1200" dirty="0" smtClean="0">
                <a:latin typeface="Times New Roman" panose="02020603050405020304" pitchFamily="18" charset="0"/>
                <a:ea typeface="Calibri" panose="020F0502020204030204" pitchFamily="34" charset="0"/>
                <a:cs typeface="Times New Roman" panose="02020603050405020304" pitchFamily="18" charset="0"/>
              </a:rPr>
              <a:t>В </a:t>
            </a:r>
            <a:r>
              <a:rPr lang="ru-RU" sz="1200" dirty="0">
                <a:latin typeface="Times New Roman" panose="02020603050405020304" pitchFamily="18" charset="0"/>
                <a:ea typeface="Calibri" panose="020F0502020204030204" pitchFamily="34" charset="0"/>
                <a:cs typeface="Times New Roman" panose="02020603050405020304" pitchFamily="18" charset="0"/>
              </a:rPr>
              <a:t>рамках празднования Дня Защитника Отечества, </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наши ребята </a:t>
            </a:r>
            <a:r>
              <a:rPr lang="ru-RU" sz="1200" dirty="0">
                <a:latin typeface="Times New Roman" panose="02020603050405020304" pitchFamily="18" charset="0"/>
                <a:ea typeface="Calibri" panose="020F0502020204030204" pitchFamily="34" charset="0"/>
                <a:cs typeface="Times New Roman" panose="02020603050405020304" pitchFamily="18" charset="0"/>
              </a:rPr>
              <a:t>побывали на экскурсии в в/ч 11349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Кураково</a:t>
            </a:r>
            <a:r>
              <a:rPr lang="ru-RU" sz="1200" dirty="0">
                <a:latin typeface="Times New Roman" panose="02020603050405020304" pitchFamily="18" charset="0"/>
                <a:ea typeface="Calibri" panose="020F0502020204030204" pitchFamily="34" charset="0"/>
                <a:cs typeface="Times New Roman" panose="02020603050405020304" pitchFamily="18" charset="0"/>
              </a:rPr>
              <a:t> (996 СЦ МЧС).</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0"/>
              </a:spcAft>
            </a:pPr>
            <a:r>
              <a:rPr lang="ru-RU" sz="1200" dirty="0">
                <a:solidFill>
                  <a:srgbClr val="000000"/>
                </a:solidFill>
                <a:latin typeface="Times New Roman" panose="02020603050405020304" pitchFamily="18" charset="0"/>
                <a:ea typeface="Calibri" panose="020F0502020204030204" pitchFamily="34" charset="0"/>
              </a:rPr>
              <a:t>Сотрудники МЧС рассказали ребятам об истории спасательного центра. </a:t>
            </a:r>
            <a:endParaRPr lang="ru-RU" sz="1200" dirty="0">
              <a:latin typeface="Times New Roman" panose="02020603050405020304" pitchFamily="18" charset="0"/>
              <a:ea typeface="Times New Roman" panose="02020603050405020304" pitchFamily="18" charset="0"/>
            </a:endParaRPr>
          </a:p>
          <a:p>
            <a:pPr algn="just">
              <a:lnSpc>
                <a:spcPct val="106000"/>
              </a:lnSpc>
              <a:spcAft>
                <a:spcPts val="0"/>
              </a:spcAft>
            </a:pPr>
            <a:r>
              <a:rPr lang="ru-RU" sz="1200" dirty="0">
                <a:solidFill>
                  <a:srgbClr val="000000"/>
                </a:solidFill>
                <a:latin typeface="Times New Roman" panose="02020603050405020304" pitchFamily="18" charset="0"/>
                <a:ea typeface="Calibri" panose="020F0502020204030204" pitchFamily="34" charset="0"/>
              </a:rPr>
              <a:t>Сегодня в подразделении служат более 300 человек. Подразделение выполняет работы по защите населения и территорий от чрезвычайных ситуаций природного и техногенного характера. Специалисты центра проводят пиротехнические работы, кинологические работы, а также радиационную, химическую и бактериологическую разведку. </a:t>
            </a:r>
            <a:endParaRPr lang="ru-RU" sz="1200" dirty="0">
              <a:latin typeface="Times New Roman" panose="02020603050405020304" pitchFamily="18" charset="0"/>
              <a:ea typeface="Times New Roman" panose="02020603050405020304" pitchFamily="18" charset="0"/>
            </a:endParaRPr>
          </a:p>
          <a:p>
            <a:pPr algn="just">
              <a:lnSpc>
                <a:spcPct val="106000"/>
              </a:lnSpc>
              <a:spcAft>
                <a:spcPts val="0"/>
              </a:spcAft>
            </a:pPr>
            <a:r>
              <a:rPr lang="ru-RU" sz="1200" dirty="0">
                <a:solidFill>
                  <a:srgbClr val="000000"/>
                </a:solidFill>
                <a:latin typeface="Times New Roman" panose="02020603050405020304" pitchFamily="18" charset="0"/>
                <a:ea typeface="Calibri" panose="020F0502020204030204" pitchFamily="34" charset="0"/>
              </a:rPr>
              <a:t>За годы своего существования, спасательное подразделение принимало участие во множестве аварийно-спасательных, гуманитарных и других работах. В 1983-1984 годах пиротехниками центра обезврежено и уничтожено более 500 взрывоопасных предметов, из них 312 авиабомб. В 1995 году личный состав принимал участие в ликвидации последствий землетрясения в г. Нефтегорске на Сахалине. Аэромобильная группировка центра неоднократно привлекалась к аварийно-спасательным работам на ликвидации последствий крупных наводнений, в том числе в 2012 году в Крымске Краснодарского края и в 2019 в Тулуне Иркутской области.</a:t>
            </a:r>
            <a:endParaRPr lang="ru-RU" sz="1200" dirty="0">
              <a:latin typeface="Times New Roman" panose="02020603050405020304" pitchFamily="18" charset="0"/>
              <a:ea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Ребятам предложили просмотр ролика о нелёгкой работе спасателей, познакомили с музейными экспонатами, провели занятие в учебном классе, рассказали о разновидностях мин и взрывных устройствах, применяемых в зоне СВО, а также ребята примерили новые разработки противоминной обуви и снаряжения, посетили аллею Славы.</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 поисках взрывоопасных предметов сотрудникам МЧС помогают обладатели тонкого нюха - собаки - сапёры.</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Наши воспитанники с удовольствием наблюдали тренировку и обучение животных, поиграли с ними.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Экскурсия получилась интересной и познавательной!</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0"/>
              </a:spcAft>
            </a:pPr>
            <a:r>
              <a:rPr lang="ru-RU" sz="1200" dirty="0">
                <a:latin typeface="Times New Roman" panose="02020603050405020304" pitchFamily="18" charset="0"/>
                <a:ea typeface="Times New Roman" panose="02020603050405020304" pitchFamily="18" charset="0"/>
              </a:rPr>
              <a:t> </a:t>
            </a:r>
          </a:p>
          <a:p>
            <a:pPr algn="just">
              <a:lnSpc>
                <a:spcPct val="106000"/>
              </a:lnSpc>
              <a:spcAft>
                <a:spcPts val="0"/>
              </a:spcAft>
            </a:pPr>
            <a:r>
              <a:rPr lang="ru-RU" sz="1200" i="1" dirty="0">
                <a:solidFill>
                  <a:srgbClr val="000000"/>
                </a:solidFill>
                <a:latin typeface="Times New Roman" panose="02020603050405020304" pitchFamily="18" charset="0"/>
                <a:ea typeface="Calibri" panose="020F0502020204030204" pitchFamily="34" charset="0"/>
              </a:rPr>
              <a:t>Воспитатель: Никитин О.В., воспитанник: Артём П</a:t>
            </a:r>
            <a:r>
              <a:rPr lang="ru-RU" sz="1200" i="1" dirty="0" smtClean="0">
                <a:solidFill>
                  <a:srgbClr val="000000"/>
                </a:solidFill>
                <a:latin typeface="Times New Roman" panose="02020603050405020304" pitchFamily="18" charset="0"/>
                <a:ea typeface="Calibri" panose="020F0502020204030204" pitchFamily="34" charset="0"/>
              </a:rPr>
              <a:t>.</a:t>
            </a:r>
            <a:endParaRPr lang="ru-RU" sz="1200" dirty="0">
              <a:latin typeface="Times New Roman" panose="02020603050405020304" pitchFamily="18" charset="0"/>
              <a:ea typeface="Times New Roman" panose="02020603050405020304" pitchFamily="18" charset="0"/>
            </a:endParaRPr>
          </a:p>
        </p:txBody>
      </p:sp>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13650"/>
          <a:stretch/>
        </p:blipFill>
        <p:spPr>
          <a:xfrm rot="664650">
            <a:off x="608240" y="6248679"/>
            <a:ext cx="2383973" cy="2070638"/>
          </a:xfrm>
          <a:prstGeom prst="rect">
            <a:avLst/>
          </a:prstGeom>
          <a:ln w="28575">
            <a:solidFill>
              <a:srgbClr val="ECEAE4"/>
            </a:solidFill>
          </a:ln>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64650">
            <a:off x="3428998" y="6248679"/>
            <a:ext cx="2841171" cy="2130878"/>
          </a:xfrm>
          <a:prstGeom prst="rect">
            <a:avLst/>
          </a:prstGeom>
          <a:ln w="28575">
            <a:solidFill>
              <a:srgbClr val="ECEAE4"/>
            </a:solidFill>
          </a:ln>
        </p:spPr>
      </p:pic>
    </p:spTree>
    <p:extLst>
      <p:ext uri="{BB962C8B-B14F-4D97-AF65-F5344CB8AC3E}">
        <p14:creationId xmlns:p14="http://schemas.microsoft.com/office/powerpoint/2010/main" val="266998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www.funnyart.club/uploads/posts/2021-12/1639536252_120-www-funnyart-club-p-zimnie-foni-dlya-prezentatsii-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2821" y="962820"/>
            <a:ext cx="878364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5</a:t>
            </a:r>
          </a:p>
        </p:txBody>
      </p:sp>
      <p:sp>
        <p:nvSpPr>
          <p:cNvPr id="8" name="Прямоугольник 7"/>
          <p:cNvSpPr/>
          <p:nvPr/>
        </p:nvSpPr>
        <p:spPr>
          <a:xfrm>
            <a:off x="2184628" y="79499"/>
            <a:ext cx="2801030" cy="3994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07000"/>
              </a:lnSpc>
              <a:spcAft>
                <a:spcPts val="0"/>
              </a:spcAft>
            </a:pPr>
            <a:r>
              <a:rPr lang="ru-RU" sz="2000" b="1"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СВОих</a:t>
            </a:r>
            <a:r>
              <a:rPr lang="ru-RU" sz="2000"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не бросаем!</a:t>
            </a:r>
            <a:endParaRPr lang="ru-RU" sz="20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168727" y="2361596"/>
            <a:ext cx="6520543" cy="433965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Aft>
                <a:spcPts val="0"/>
              </a:spcAft>
            </a:pPr>
            <a:r>
              <a:rPr lang="ru-RU" sz="1200" dirty="0">
                <a:solidFill>
                  <a:srgbClr val="000000"/>
                </a:solidFill>
                <a:latin typeface="Times New Roman" panose="02020603050405020304" pitchFamily="18" charset="0"/>
              </a:rPr>
              <a:t>Сегодня наша страна переживает сложные времена. Россия вновь встала на границу защиты от поднявшего голову, нацизма. Встала на защиту людей. Сегодня ЧЕСТЬ и ДОЛГ проверяются не на словах, а на деле.</a:t>
            </a:r>
            <a:endParaRPr lang="ru-RU" sz="1200" dirty="0">
              <a:latin typeface="Times New Roman" panose="02020603050405020304" pitchFamily="18" charset="0"/>
              <a:ea typeface="Times New Roman" panose="02020603050405020304" pitchFamily="18" charset="0"/>
            </a:endParaRPr>
          </a:p>
          <a:p>
            <a:pPr algn="just">
              <a:spcAft>
                <a:spcPts val="0"/>
              </a:spcAft>
            </a:pPr>
            <a:r>
              <a:rPr lang="ru-RU" sz="1200" dirty="0">
                <a:solidFill>
                  <a:srgbClr val="000000"/>
                </a:solidFill>
                <a:latin typeface="Times New Roman" panose="02020603050405020304" pitchFamily="18" charset="0"/>
              </a:rPr>
              <a:t>24 февраля 2022 года началась Специальная военная операция на Украине. Наши военные ежедневно проявляют мужество и героизм.</a:t>
            </a:r>
            <a:endParaRPr lang="ru-RU" sz="1200" dirty="0">
              <a:latin typeface="Times New Roman" panose="02020603050405020304" pitchFamily="18" charset="0"/>
              <a:ea typeface="Times New Roman" panose="02020603050405020304" pitchFamily="18" charset="0"/>
            </a:endParaRPr>
          </a:p>
          <a:p>
            <a:pPr algn="just">
              <a:spcAft>
                <a:spcPts val="0"/>
              </a:spcAft>
            </a:pPr>
            <a:r>
              <a:rPr lang="ru-RU" sz="1200" dirty="0">
                <a:solidFill>
                  <a:srgbClr val="000000"/>
                </a:solidFill>
                <a:latin typeface="Times New Roman" panose="02020603050405020304" pitchFamily="18" charset="0"/>
              </a:rPr>
              <a:t>С самого начала спецоперации в России были организованы волонтёрские объединения, которые поддерживают солдат в зоне СВО. Добровольцы по всей стране не только отправляют на линию соприкосновения одежду, обувь и письма, но и сами производят тактические приспособления для армии.</a:t>
            </a:r>
            <a:endParaRPr lang="ru-RU" sz="1200" dirty="0">
              <a:latin typeface="Times New Roman" panose="02020603050405020304" pitchFamily="18" charset="0"/>
              <a:ea typeface="Times New Roman" panose="02020603050405020304" pitchFamily="18" charset="0"/>
            </a:endParaRPr>
          </a:p>
          <a:p>
            <a:pPr algn="just">
              <a:spcAft>
                <a:spcPts val="0"/>
              </a:spcAft>
            </a:pPr>
            <a:r>
              <a:rPr lang="ru-RU" sz="1200" dirty="0">
                <a:solidFill>
                  <a:srgbClr val="000000"/>
                </a:solidFill>
                <a:latin typeface="Times New Roman" panose="02020603050405020304" pitchFamily="18" charset="0"/>
              </a:rPr>
              <a:t>Наши воспитанники также вносят посильный вклад в это народное дело: делают окопные свечи для солдат СВО, пишут им письма.</a:t>
            </a:r>
            <a:endParaRPr lang="ru-RU" sz="1200" dirty="0">
              <a:latin typeface="Times New Roman" panose="02020603050405020304" pitchFamily="18" charset="0"/>
              <a:ea typeface="Times New Roman" panose="02020603050405020304" pitchFamily="18" charset="0"/>
            </a:endParaRPr>
          </a:p>
          <a:p>
            <a:pPr algn="just">
              <a:spcAft>
                <a:spcPts val="0"/>
              </a:spcAft>
            </a:pPr>
            <a:r>
              <a:rPr lang="ru-RU" sz="1200" dirty="0">
                <a:solidFill>
                  <a:srgbClr val="000000"/>
                </a:solidFill>
                <a:latin typeface="Times New Roman" panose="02020603050405020304" pitchFamily="18" charset="0"/>
              </a:rPr>
              <a:t>Окопная свеча - вещь для солдата незаменимая. Места занимает немного, горит долго, да еще и после прогорания несколько часов остается теплой. Может помочь даже подогреть еду. Именно такие свечки и делают наши воспитанники.</a:t>
            </a:r>
            <a:endParaRPr lang="ru-RU" sz="1200" dirty="0">
              <a:latin typeface="Times New Roman" panose="02020603050405020304" pitchFamily="18" charset="0"/>
              <a:ea typeface="Times New Roman" panose="02020603050405020304" pitchFamily="18" charset="0"/>
            </a:endParaRPr>
          </a:p>
          <a:p>
            <a:pPr algn="just">
              <a:spcAft>
                <a:spcPts val="0"/>
              </a:spcAft>
            </a:pPr>
            <a:r>
              <a:rPr lang="ru-RU" sz="1200" dirty="0">
                <a:solidFill>
                  <a:srgbClr val="000000"/>
                </a:solidFill>
                <a:latin typeface="Times New Roman" panose="02020603050405020304" pitchFamily="18" charset="0"/>
              </a:rPr>
              <a:t>На изготовление такой свечки уходит полчаса. Чтобы её сделать, нужно взять консервную банку, очистить её и убрать острые края, после чего положить внутрь картон — его должно быть не много и не мало. Сверху заливается расплавленный парафин, после чего необходимо подождать семь часов, пока он затвердеет, и налить его повторно — чтобы не было пустот.</a:t>
            </a:r>
            <a:endParaRPr lang="ru-RU" sz="1200" dirty="0">
              <a:latin typeface="Times New Roman" panose="02020603050405020304" pitchFamily="18" charset="0"/>
              <a:ea typeface="Times New Roman" panose="02020603050405020304" pitchFamily="18" charset="0"/>
            </a:endParaRPr>
          </a:p>
          <a:p>
            <a:pPr algn="just">
              <a:spcAft>
                <a:spcPts val="0"/>
              </a:spcAft>
            </a:pPr>
            <a:r>
              <a:rPr lang="ru-RU" sz="1200" dirty="0">
                <a:solidFill>
                  <a:srgbClr val="000000"/>
                </a:solidFill>
                <a:latin typeface="Times New Roman" panose="02020603050405020304" pitchFamily="18" charset="0"/>
              </a:rPr>
              <a:t>Ещё один вид помощи нашим солдатам – это письма. Военная операция – дело тяжелое, здесь солдат каждый час рискует своей жизнью. И так приятно бойцу в минуты отдыха получить добрую весточку в виде письма! И совсем неважно, от кого она, гораздо важнее, что в той весточке написано. Если в ней – добрые и теплые слова, то они для солдата много чего значат. Ведь это – весточка из дома! А что такое для бойца – письмо из дома, хорошо известно. </a:t>
            </a:r>
            <a:endParaRPr lang="ru-RU" sz="1200" dirty="0">
              <a:effectLst/>
              <a:latin typeface="Times New Roman" panose="02020603050405020304" pitchFamily="18" charset="0"/>
              <a:ea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370" y="6904994"/>
            <a:ext cx="2271713" cy="1703785"/>
          </a:xfrm>
          <a:prstGeom prst="rect">
            <a:avLst/>
          </a:prstGeom>
          <a:ln>
            <a:noFill/>
          </a:ln>
          <a:effectLst>
            <a:outerShdw blurRad="190500" algn="tl" rotWithShape="0">
              <a:srgbClr val="000000">
                <a:alpha val="70000"/>
              </a:srgbClr>
            </a:outerShdw>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4878" y="6904994"/>
            <a:ext cx="2201560" cy="1651170"/>
          </a:xfrm>
          <a:prstGeom prst="rect">
            <a:avLst/>
          </a:prstGeom>
          <a:ln>
            <a:noFill/>
          </a:ln>
          <a:effectLst>
            <a:outerShdw blurRad="190500" algn="tl" rotWithShape="0">
              <a:srgbClr val="000000">
                <a:alpha val="70000"/>
              </a:srgbClr>
            </a:outerShdw>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1039" y="720452"/>
            <a:ext cx="1955044" cy="1466283"/>
          </a:xfrm>
          <a:prstGeom prst="rect">
            <a:avLst/>
          </a:prstGeom>
          <a:ln>
            <a:noFill/>
          </a:ln>
          <a:effectLst>
            <a:outerShdw blurRad="190500" algn="tl" rotWithShape="0">
              <a:srgbClr val="000000">
                <a:alpha val="70000"/>
              </a:srgbClr>
            </a:outerShdw>
          </a:effectLst>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15962" y="732192"/>
            <a:ext cx="1939391" cy="14545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60261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www.funnyart.club/uploads/posts/2021-12/1639536252_120-www-funnyart-club-p-zimnie-foni-dlya-prezentatsii-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2821" y="962820"/>
            <a:ext cx="878364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6</a:t>
            </a:r>
          </a:p>
        </p:txBody>
      </p:sp>
      <p:sp>
        <p:nvSpPr>
          <p:cNvPr id="10" name="Прямоугольник 9"/>
          <p:cNvSpPr/>
          <p:nvPr/>
        </p:nvSpPr>
        <p:spPr>
          <a:xfrm>
            <a:off x="328294" y="856632"/>
            <a:ext cx="3372487" cy="710963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spcAft>
                <a:spcPts val="0"/>
              </a:spcAft>
            </a:pPr>
            <a:r>
              <a:rPr lang="ru-RU" sz="1200" dirty="0">
                <a:solidFill>
                  <a:srgbClr val="000000"/>
                </a:solidFill>
                <a:latin typeface="Times New Roman" panose="02020603050405020304" pitchFamily="18" charset="0"/>
              </a:rPr>
              <a:t>Участие в акциях приносит детям немало пользы. Ребята, посылая письма солдатам, узнают, таким образом, многое о сути и смысле военной операции, в которой участвуют бойцы. Они также начинают понимать, в какой стране они живут, что такое Россия, против кого и за что она борется. Это как раз и есть то, что называется патриотическим воспитанием. Что здесь еще важно – так это то, что дети в данном случае воспитывают патриотами сами себя, без чьей-либо подсказки и понукания. Незаметно, ненавязчиво… Когда ребенок пишет письмо незнакомому бойцу, он становится добрее, у него формируется чувство сострадания и любви. В результате он обязательно вырастет добрым, отзывчивым человеком, готовым всегда прийти на помощь, сказать доброе слово – даже тем, кого он не знает. </a:t>
            </a:r>
            <a:endParaRPr lang="ru-RU" sz="1200" dirty="0">
              <a:latin typeface="Times New Roman" panose="02020603050405020304" pitchFamily="18" charset="0"/>
              <a:ea typeface="Times New Roman" panose="02020603050405020304" pitchFamily="18" charset="0"/>
            </a:endParaRPr>
          </a:p>
          <a:p>
            <a:pPr algn="just">
              <a:spcAft>
                <a:spcPts val="0"/>
              </a:spcAft>
            </a:pPr>
            <a:r>
              <a:rPr lang="ru-RU" sz="1200" b="1" dirty="0">
                <a:solidFill>
                  <a:srgbClr val="000000"/>
                </a:solidFill>
                <a:latin typeface="Times New Roman" panose="02020603050405020304" pitchFamily="18" charset="0"/>
              </a:rPr>
              <a:t>Немного </a:t>
            </a:r>
            <a:r>
              <a:rPr lang="ru-RU" sz="1200" b="1" dirty="0" smtClean="0">
                <a:solidFill>
                  <a:srgbClr val="000000"/>
                </a:solidFill>
                <a:latin typeface="Times New Roman" panose="02020603050405020304" pitchFamily="18" charset="0"/>
              </a:rPr>
              <a:t>истории</a:t>
            </a:r>
            <a:r>
              <a:rPr lang="ru-RU" sz="1200" dirty="0" smtClean="0">
                <a:solidFill>
                  <a:srgbClr val="000000"/>
                </a:solidFill>
                <a:latin typeface="Times New Roman" panose="02020603050405020304" pitchFamily="18" charset="0"/>
              </a:rPr>
              <a:t>. </a:t>
            </a:r>
            <a:r>
              <a:rPr lang="ru-RU" sz="1200" dirty="0">
                <a:solidFill>
                  <a:srgbClr val="000000"/>
                </a:solidFill>
                <a:latin typeface="Times New Roman" panose="02020603050405020304" pitchFamily="18" charset="0"/>
              </a:rPr>
              <a:t>Традиция написания писем русскому солдату, защищающему Родину, имеет глубокие корни. И неважно, с кем в ту или иную эпоху воевал солдат – в любом случае он защищал свой дом, свою страну, всех своих знакомых и незнакомых. Те же, кого он защищал, всегда платили ему благодарностью. Сбор посылок на фронт, отправка продуктов, лекарств, теплых вещей и, конечно же, письма. Сами бойцы всегда говорили, что благодарны за все, но особенно они радовались письмам. Ведь что может быть роднее и теплее, чем доброе слово?</a:t>
            </a:r>
            <a:endParaRPr lang="ru-RU" sz="1200" dirty="0">
              <a:latin typeface="Times New Roman" panose="02020603050405020304" pitchFamily="18" charset="0"/>
              <a:ea typeface="Times New Roman" panose="02020603050405020304" pitchFamily="18" charset="0"/>
            </a:endParaRPr>
          </a:p>
          <a:p>
            <a:pPr algn="just">
              <a:spcAft>
                <a:spcPts val="0"/>
              </a:spcAft>
            </a:pPr>
            <a:r>
              <a:rPr lang="ru-RU" sz="1200" dirty="0">
                <a:solidFill>
                  <a:srgbClr val="000000"/>
                </a:solidFill>
                <a:latin typeface="Times New Roman" panose="02020603050405020304" pitchFamily="18" charset="0"/>
              </a:rPr>
              <a:t>И в заключение… Все письма доставляются российским бойцам волонтерами общественной организации «МЫВМЕСТЕ». Ни одно письмо не затеряется в пути. Пишите и участвуйте в акциях помощи солдатам СВО.</a:t>
            </a:r>
            <a:endParaRPr lang="ru-RU" sz="1200" dirty="0">
              <a:latin typeface="Times New Roman" panose="02020603050405020304" pitchFamily="18" charset="0"/>
              <a:ea typeface="Times New Roman" panose="02020603050405020304" pitchFamily="18" charset="0"/>
            </a:endParaRPr>
          </a:p>
          <a:p>
            <a:pPr algn="just">
              <a:spcAft>
                <a:spcPts val="0"/>
              </a:spcAft>
            </a:pPr>
            <a:r>
              <a:rPr lang="ru-RU" sz="1200" i="1" dirty="0">
                <a:solidFill>
                  <a:srgbClr val="000000"/>
                </a:solidFill>
                <a:latin typeface="Times New Roman" panose="02020603050405020304" pitchFamily="18" charset="0"/>
              </a:rPr>
              <a:t>Педагог-психолог: Маркова Д.П., воспитанница Кира К.</a:t>
            </a:r>
            <a:endParaRPr lang="ru-RU" sz="1200" dirty="0">
              <a:effectLst/>
              <a:latin typeface="Times New Roman" panose="02020603050405020304" pitchFamily="18" charset="0"/>
              <a:ea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1753" y="856632"/>
            <a:ext cx="2695273" cy="2021455"/>
          </a:xfrm>
          <a:prstGeom prst="rect">
            <a:avLst/>
          </a:prstGeom>
          <a:ln>
            <a:noFill/>
          </a:ln>
          <a:effectLst>
            <a:outerShdw blurRad="190500" algn="tl" rotWithShape="0">
              <a:srgbClr val="000000">
                <a:alpha val="70000"/>
              </a:srgbClr>
            </a:outerShdw>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1753" y="3384931"/>
            <a:ext cx="2685034" cy="2013776"/>
          </a:xfrm>
          <a:prstGeom prst="rect">
            <a:avLst/>
          </a:prstGeom>
          <a:ln>
            <a:noFill/>
          </a:ln>
          <a:effectLst>
            <a:outerShdw blurRad="190500" algn="tl" rotWithShape="0">
              <a:srgbClr val="000000">
                <a:alpha val="70000"/>
              </a:srgbClr>
            </a:outerShdw>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7130" y="5739729"/>
            <a:ext cx="2699657" cy="20247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62033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www.funnyart.club/uploads/posts/2021-12/1639536252_120-www-funnyart-club-p-zimnie-foni-dlya-prezentatsii-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2821" y="962820"/>
            <a:ext cx="878364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7</a:t>
            </a:r>
          </a:p>
        </p:txBody>
      </p:sp>
      <p:sp>
        <p:nvSpPr>
          <p:cNvPr id="9" name="Прямоугольник 8"/>
          <p:cNvSpPr/>
          <p:nvPr/>
        </p:nvSpPr>
        <p:spPr>
          <a:xfrm>
            <a:off x="198830" y="1045077"/>
            <a:ext cx="3631416" cy="72065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0"/>
              </a:spcAft>
            </a:pPr>
            <a:r>
              <a:rPr lang="ru-RU" sz="1200" dirty="0" smtClean="0">
                <a:latin typeface="Times New Roman" panose="02020603050405020304" pitchFamily="18" charset="0"/>
                <a:ea typeface="Calibri" panose="020F0502020204030204" pitchFamily="34" charset="0"/>
                <a:cs typeface="Times New Roman" panose="02020603050405020304" pitchFamily="18" charset="0"/>
              </a:rPr>
              <a:t>Каждый </a:t>
            </a:r>
            <a:r>
              <a:rPr lang="ru-RU" sz="1200" dirty="0">
                <a:latin typeface="Times New Roman" panose="02020603050405020304" pitchFamily="18" charset="0"/>
                <a:ea typeface="Calibri" panose="020F0502020204030204" pitchFamily="34" charset="0"/>
                <a:cs typeface="Times New Roman" panose="02020603050405020304" pitchFamily="18" charset="0"/>
              </a:rPr>
              <a:t>год в стационарном отделении п. Гвардейский в канун праздника Дня защитника Отечества проводится спортивно-конкурсное мероприятие «Витязь».</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 этом году мероприятие состояло из двух этапов.</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Две команды: «ГРОМ» и «ОРЛЫ» на первом этапе показали слаженность в работе. Мальчишки состязались в строевой подготовке, в оказании первой медицинской помощи на поле боя, показывали знания армейской службы. </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На втором этапе ребята дали хорошие результаты в работе с сапёрным щупом на минном поле, в стрельбе из пневматического ружья.</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 заключении молодые бойцы преодолевали на время полосу препятствий  ползком, по бревну, в траншеях с автоматами, гранатами.</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Девочки же поздравили своих друзей с праздником концертными номерами и подарками. </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Члены жюри также наградили команды сладкими подарками. </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Но на этом празднование Дня защитника Отечества не закончилось.</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 нашем учреждении трудятся не так много мужчин, так как коллектив больше женский. Поздравляли наших коллег в актовом зале. Им было сказано много тёплых слов и пожеланий, вручены подарки и в конце мероприятия все мужчины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провальсировали</a:t>
            </a:r>
            <a:r>
              <a:rPr lang="ru-RU" sz="1200" dirty="0">
                <a:latin typeface="Times New Roman" panose="02020603050405020304" pitchFamily="18" charset="0"/>
                <a:ea typeface="Calibri" panose="020F0502020204030204" pitchFamily="34" charset="0"/>
                <a:cs typeface="Times New Roman" panose="02020603050405020304" pitchFamily="18" charset="0"/>
              </a:rPr>
              <a:t> с женщинами под красивую музыку «Вальс цветов».</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А вечером волонтеры отряда «Энтузиасты» прошли вместе со своим руководителем Моховой Т.В. по поселку Гвардейский и поздравили с Днем защитника Отечества мужчин, вышедших на заслуженный отдых.</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0"/>
              </a:spcAft>
            </a:pPr>
            <a:r>
              <a:rPr lang="ru-RU" sz="1200" i="1" dirty="0">
                <a:latin typeface="Times New Roman" panose="02020603050405020304" pitchFamily="18" charset="0"/>
                <a:ea typeface="Calibri" panose="020F0502020204030204" pitchFamily="34" charset="0"/>
                <a:cs typeface="Times New Roman" panose="02020603050405020304" pitchFamily="18" charset="0"/>
              </a:rPr>
              <a:t>Воспитатель: Мохова Т.В., воспитанница Дарья Ф.</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2526079" y="228601"/>
            <a:ext cx="1907895" cy="400110"/>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ru-RU" sz="2000" b="1" i="1" dirty="0" smtClean="0">
                <a:solidFill>
                  <a:srgbClr val="FF0066"/>
                </a:solidFill>
              </a:rPr>
              <a:t>«Витязь-2024»</a:t>
            </a:r>
            <a:endParaRPr lang="ru-RU" sz="2000" b="1" i="1" dirty="0">
              <a:solidFill>
                <a:srgbClr val="FF0066"/>
              </a:solidFill>
            </a:endParaRPr>
          </a:p>
        </p:txBody>
      </p:sp>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l="17460" t="7789" b="10730"/>
          <a:stretch/>
        </p:blipFill>
        <p:spPr>
          <a:xfrm rot="874967">
            <a:off x="4139774" y="1125025"/>
            <a:ext cx="2349099" cy="1739237"/>
          </a:xfrm>
          <a:prstGeom prst="rect">
            <a:avLst/>
          </a:prstGeom>
          <a:ln>
            <a:noFill/>
          </a:ln>
          <a:effectLst>
            <a:outerShdw blurRad="190500" algn="tl" rotWithShape="0">
              <a:srgbClr val="000000">
                <a:alpha val="70000"/>
              </a:srgbClr>
            </a:outerShdw>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74967">
            <a:off x="4265096" y="3612379"/>
            <a:ext cx="2234007" cy="1675505"/>
          </a:xfrm>
          <a:prstGeom prst="rect">
            <a:avLst/>
          </a:prstGeom>
          <a:ln>
            <a:noFill/>
          </a:ln>
          <a:effectLst>
            <a:outerShdw blurRad="190500" algn="tl" rotWithShape="0">
              <a:srgbClr val="000000">
                <a:alpha val="70000"/>
              </a:srgbClr>
            </a:outerShdw>
          </a:effec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74967">
            <a:off x="4164807" y="5922158"/>
            <a:ext cx="2378518" cy="17838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10235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www.funnyart.club/uploads/posts/2021-12/1639536252_120-www-funnyart-club-p-zimnie-foni-dlya-prezentatsii-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2821" y="962820"/>
            <a:ext cx="878364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8</a:t>
            </a:r>
          </a:p>
        </p:txBody>
      </p:sp>
      <p:sp>
        <p:nvSpPr>
          <p:cNvPr id="5" name="Прямоугольник 4"/>
          <p:cNvSpPr/>
          <p:nvPr/>
        </p:nvSpPr>
        <p:spPr>
          <a:xfrm>
            <a:off x="274183" y="792561"/>
            <a:ext cx="6309631" cy="483517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24 февраля воспитанники стационарного отделения п. Гвардейский побывали в новой кулинарной студии «Булки не растут на деревьях» в г. Калуга. </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Вместе с шеф-поваром Антоном ребята готовили кремовый  суп из брокколи с гренками, на второе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киш</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лорен</a:t>
            </a:r>
            <a:r>
              <a:rPr lang="ru-RU" sz="1200" dirty="0">
                <a:latin typeface="Times New Roman" panose="02020603050405020304" pitchFamily="18" charset="0"/>
                <a:ea typeface="Calibri" panose="020F0502020204030204" pitchFamily="34" charset="0"/>
                <a:cs typeface="Times New Roman" panose="02020603050405020304" pitchFamily="18" charset="0"/>
              </a:rPr>
              <a:t> с несколькими видами сыра, креветками и брокколи, а на десерт были кексы с начинкой из апельсина и шоколада. </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Во время приготовления обеда ребята познакомились с историей появления такого блюда, как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киш-лорен</a:t>
            </a:r>
            <a:r>
              <a:rPr lang="ru-RU" sz="12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r>
              <a:rPr lang="ru-RU" sz="1200" dirty="0" err="1">
                <a:latin typeface="Times New Roman" panose="02020603050405020304" pitchFamily="18" charset="0"/>
                <a:ea typeface="Calibri" panose="020F0502020204030204" pitchFamily="34" charset="0"/>
                <a:cs typeface="Times New Roman" panose="02020603050405020304" pitchFamily="18" charset="0"/>
              </a:rPr>
              <a:t>Киш</a:t>
            </a:r>
            <a:r>
              <a:rPr lang="ru-RU" sz="1200" dirty="0">
                <a:latin typeface="Times New Roman" panose="02020603050405020304" pitchFamily="18" charset="0"/>
                <a:ea typeface="Calibri" panose="020F0502020204030204" pitchFamily="34" charset="0"/>
                <a:cs typeface="Times New Roman" panose="02020603050405020304" pitchFamily="18" charset="0"/>
              </a:rPr>
              <a:t> Лорен или Лотарингский пирог назван в честь французской провинции Лотарингии, что на границе с Германией. А слово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киш</a:t>
            </a:r>
            <a:r>
              <a:rPr lang="ru-RU" sz="1200" dirty="0">
                <a:latin typeface="Times New Roman" panose="02020603050405020304" pitchFamily="18" charset="0"/>
                <a:ea typeface="Calibri" panose="020F0502020204030204" pitchFamily="34" charset="0"/>
                <a:cs typeface="Times New Roman" panose="02020603050405020304" pitchFamily="18" charset="0"/>
              </a:rPr>
              <a:t>» с немецкого переводится как пирог.</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 этой провинции проживали, как французы, так и немцы. Расточительные французы в процессе приготовления блюд, часто выкидывали остатки теста и других продуктов. А вот немцы были крайне экономны: все остатки теста они пускали в дело. Так и родился рецепт популярного ныне пирога. Немецкие повара слепили из остатков теста корзинку и заполнили тем, что осталось после обеда, а чтобы скрепить начинку, они залили ее смесью сливок и яиц.</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Французам рецепт тоже понравился, и они решили его обыграть. Хлебное тесто они заменили на песочное или слоеное, а в начинку стали добавлять сыр. Хотя классическим ингредиентом киша является бекон, со временем стали добавлять абсолютно любые продукты: рыбу, мясо, овощи. Главное - все залить смесью сливок и яиц. По сути - это такой омлет, запечённый на тесте.</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После вкусного обеда были проведены игры с психологом, во время которых ребята изучили некоторые способы борьбы с различными видами зависимостей. </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После этого они побывали в роли героев классического произведения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Л.Н.Толстого</a:t>
            </a:r>
            <a:r>
              <a:rPr lang="ru-RU" sz="1200" dirty="0">
                <a:latin typeface="Times New Roman" panose="02020603050405020304" pitchFamily="18" charset="0"/>
                <a:ea typeface="Calibri" panose="020F0502020204030204" pitchFamily="34" charset="0"/>
                <a:cs typeface="Times New Roman" panose="02020603050405020304" pitchFamily="18" charset="0"/>
              </a:rPr>
              <a:t> «Анна Каренина» и сравнили права женщин в 19 веке и в нынешнее время.</a:t>
            </a:r>
          </a:p>
          <a:p>
            <a:pPr algn="just">
              <a:lnSpc>
                <a:spcPct val="107000"/>
              </a:lnSpc>
              <a:spcAft>
                <a:spcPts val="0"/>
              </a:spcAft>
            </a:pPr>
            <a:r>
              <a:rPr lang="ru-RU" sz="1200" i="1" dirty="0">
                <a:latin typeface="Times New Roman" panose="02020603050405020304" pitchFamily="18" charset="0"/>
                <a:ea typeface="Calibri" panose="020F0502020204030204" pitchFamily="34" charset="0"/>
                <a:cs typeface="Times New Roman" panose="02020603050405020304" pitchFamily="18" charset="0"/>
              </a:rPr>
              <a:t>Социальный педагог: Калистратова А.В., воспитанник Кирилл 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1578429" y="196225"/>
            <a:ext cx="4420313" cy="400110"/>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ru-RU" sz="2000" b="1" dirty="0" smtClean="0">
                <a:solidFill>
                  <a:srgbClr val="7030A0"/>
                </a:solidFill>
              </a:rPr>
              <a:t>Студия «Булки не растут на деревьях»</a:t>
            </a:r>
            <a:endParaRPr lang="ru-RU" sz="2000" b="1" dirty="0">
              <a:solidFill>
                <a:srgbClr val="7030A0"/>
              </a:solidFill>
            </a:endParaRPr>
          </a:p>
        </p:txBody>
      </p:sp>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t="6007" b="12259"/>
          <a:stretch/>
        </p:blipFill>
        <p:spPr>
          <a:xfrm>
            <a:off x="1219198" y="5899550"/>
            <a:ext cx="4419600" cy="27092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1065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55869</TotalTime>
  <Words>1724</Words>
  <Application>Microsoft Office PowerPoint</Application>
  <PresentationFormat>Произвольный</PresentationFormat>
  <Paragraphs>106</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Calibri</vt:lpstr>
      <vt:lpstr>Calibri Light</vt:lpstr>
      <vt:lpstr>Comic Sans MS</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230</cp:revision>
  <cp:lastPrinted>2024-02-14T11:44:36Z</cp:lastPrinted>
  <dcterms:created xsi:type="dcterms:W3CDTF">2022-03-19T07:13:10Z</dcterms:created>
  <dcterms:modified xsi:type="dcterms:W3CDTF">2024-03-21T11:51:25Z</dcterms:modified>
</cp:coreProperties>
</file>