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65" r:id="rId14"/>
  </p:sldIdLst>
  <p:sldSz cx="6858000" cy="87836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660033"/>
    <a:srgbClr val="FF0066"/>
    <a:srgbClr val="CC3300"/>
    <a:srgbClr val="00FF00"/>
    <a:srgbClr val="FF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6404" autoAdjust="0"/>
  </p:normalViewPr>
  <p:slideViewPr>
    <p:cSldViewPr snapToGrid="0">
      <p:cViewPr varScale="1">
        <p:scale>
          <a:sx n="88" d="100"/>
          <a:sy n="88" d="100"/>
        </p:scale>
        <p:origin x="27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642E-68C2-4DA0-A054-D92B94A26128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1143000"/>
            <a:ext cx="240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4C9E-C31F-421E-9270-1BD4FCDD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37508"/>
            <a:ext cx="5143500" cy="3058007"/>
          </a:xfrm>
        </p:spPr>
        <p:txBody>
          <a:bodyPr anchor="b"/>
          <a:lstStyle>
            <a:lvl1pPr algn="ctr"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613444"/>
            <a:ext cx="5143500" cy="2120679"/>
          </a:xfrm>
        </p:spPr>
        <p:txBody>
          <a:bodyPr/>
          <a:lstStyle>
            <a:lvl1pPr marL="0" indent="0" algn="ctr">
              <a:buNone/>
              <a:defRPr sz="3074"/>
            </a:lvl1pPr>
            <a:lvl2pPr marL="585582" indent="0" algn="ctr">
              <a:buNone/>
              <a:defRPr sz="2562"/>
            </a:lvl2pPr>
            <a:lvl3pPr marL="1171164" indent="0" algn="ctr">
              <a:buNone/>
              <a:defRPr sz="2305"/>
            </a:lvl3pPr>
            <a:lvl4pPr marL="1756745" indent="0" algn="ctr">
              <a:buNone/>
              <a:defRPr sz="2049"/>
            </a:lvl4pPr>
            <a:lvl5pPr marL="2342327" indent="0" algn="ctr">
              <a:buNone/>
              <a:defRPr sz="2049"/>
            </a:lvl5pPr>
            <a:lvl6pPr marL="2927909" indent="0" algn="ctr">
              <a:buNone/>
              <a:defRPr sz="2049"/>
            </a:lvl6pPr>
            <a:lvl7pPr marL="3513491" indent="0" algn="ctr">
              <a:buNone/>
              <a:defRPr sz="2049"/>
            </a:lvl7pPr>
            <a:lvl8pPr marL="4099072" indent="0" algn="ctr">
              <a:buNone/>
              <a:defRPr sz="2049"/>
            </a:lvl8pPr>
            <a:lvl9pPr marL="4684654" indent="0" algn="ctr">
              <a:buNone/>
              <a:defRPr sz="204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7BC-64A6-444E-A44B-3DC6E296808D}" type="datetime1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5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C5EF-6A58-42E9-83BE-6DBD2B45F36A}" type="datetime1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0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67647"/>
            <a:ext cx="1478756" cy="74437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67647"/>
            <a:ext cx="4350544" cy="74437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D5D3-F2C0-4916-AF5B-DA9C21FFB6F5}" type="datetime1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A5AF-E21F-4AE7-AC92-600279500872}" type="datetime1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9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189811"/>
            <a:ext cx="5915025" cy="3653749"/>
          </a:xfrm>
        </p:spPr>
        <p:txBody>
          <a:bodyPr anchor="b"/>
          <a:lstStyle>
            <a:lvl1pPr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5878126"/>
            <a:ext cx="5915025" cy="1921420"/>
          </a:xfrm>
        </p:spPr>
        <p:txBody>
          <a:bodyPr/>
          <a:lstStyle>
            <a:lvl1pPr marL="0" indent="0">
              <a:buNone/>
              <a:defRPr sz="3074">
                <a:solidFill>
                  <a:schemeClr val="tx1">
                    <a:tint val="75000"/>
                  </a:schemeClr>
                </a:solidFill>
              </a:defRPr>
            </a:lvl1pPr>
            <a:lvl2pPr marL="585582" indent="0">
              <a:buNone/>
              <a:defRPr sz="2562">
                <a:solidFill>
                  <a:schemeClr val="tx1">
                    <a:tint val="75000"/>
                  </a:schemeClr>
                </a:solidFill>
              </a:defRPr>
            </a:lvl2pPr>
            <a:lvl3pPr marL="1171164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3pPr>
            <a:lvl4pPr marL="1756745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4pPr>
            <a:lvl5pPr marL="2342327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5pPr>
            <a:lvl6pPr marL="2927909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6pPr>
            <a:lvl7pPr marL="351349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7pPr>
            <a:lvl8pPr marL="409907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8pPr>
            <a:lvl9pPr marL="4684654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4925-2812-450F-824E-F1AB53B80B31}" type="datetime1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4704-BF74-43D7-BB7E-86C2566277AE}" type="datetime1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67648"/>
            <a:ext cx="5915025" cy="16977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153212"/>
            <a:ext cx="2901255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208468"/>
            <a:ext cx="2901255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153212"/>
            <a:ext cx="2915543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208468"/>
            <a:ext cx="2915543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080B-65B6-4F80-ADAC-3B617B5A8258}" type="datetime1">
              <a:rPr lang="ru-RU" smtClean="0"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1CB9-5AAC-4940-AC39-8D10CB0E4801}" type="datetime1">
              <a:rPr lang="ru-RU" smtClean="0"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0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D7C-409E-4034-A940-0C145B00676A}" type="datetime1">
              <a:rPr lang="ru-RU" smtClean="0"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>
              <a:defRPr sz="4099"/>
            </a:lvl1pPr>
            <a:lvl2pPr>
              <a:defRPr sz="3586"/>
            </a:lvl2pPr>
            <a:lvl3pPr>
              <a:defRPr sz="3074"/>
            </a:lvl3pPr>
            <a:lvl4pPr>
              <a:defRPr sz="2562"/>
            </a:lvl4pPr>
            <a:lvl5pPr>
              <a:defRPr sz="2562"/>
            </a:lvl5pPr>
            <a:lvl6pPr>
              <a:defRPr sz="2562"/>
            </a:lvl6pPr>
            <a:lvl7pPr>
              <a:defRPr sz="2562"/>
            </a:lvl7pPr>
            <a:lvl8pPr>
              <a:defRPr sz="2562"/>
            </a:lvl8pPr>
            <a:lvl9pPr>
              <a:defRPr sz="25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2801-0A30-488A-B7FB-5A14A0B4B38A}" type="datetime1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 marL="0" indent="0">
              <a:buNone/>
              <a:defRPr sz="4099"/>
            </a:lvl1pPr>
            <a:lvl2pPr marL="585582" indent="0">
              <a:buNone/>
              <a:defRPr sz="3586"/>
            </a:lvl2pPr>
            <a:lvl3pPr marL="1171164" indent="0">
              <a:buNone/>
              <a:defRPr sz="3074"/>
            </a:lvl3pPr>
            <a:lvl4pPr marL="1756745" indent="0">
              <a:buNone/>
              <a:defRPr sz="2562"/>
            </a:lvl4pPr>
            <a:lvl5pPr marL="2342327" indent="0">
              <a:buNone/>
              <a:defRPr sz="2562"/>
            </a:lvl5pPr>
            <a:lvl6pPr marL="2927909" indent="0">
              <a:buNone/>
              <a:defRPr sz="2562"/>
            </a:lvl6pPr>
            <a:lvl7pPr marL="3513491" indent="0">
              <a:buNone/>
              <a:defRPr sz="2562"/>
            </a:lvl7pPr>
            <a:lvl8pPr marL="4099072" indent="0">
              <a:buNone/>
              <a:defRPr sz="2562"/>
            </a:lvl8pPr>
            <a:lvl9pPr marL="4684654" indent="0">
              <a:buNone/>
              <a:defRPr sz="256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BDDC-B379-48DD-80CA-C502DEEC63FE}" type="datetime1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67648"/>
            <a:ext cx="5915025" cy="1697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338237"/>
            <a:ext cx="5915025" cy="557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EBE1-B539-47BB-9942-EE3DF87D44B5}" type="datetime1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141132"/>
            <a:ext cx="2314575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171164" rtl="0" eaLnBrk="1" latinLnBrk="0" hangingPunct="1">
        <a:lnSpc>
          <a:spcPct val="90000"/>
        </a:lnSpc>
        <a:spcBef>
          <a:spcPct val="0"/>
        </a:spcBef>
        <a:buNone/>
        <a:defRPr sz="5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791" indent="-292791" algn="l" defTabSz="1171164" rtl="0" eaLnBrk="1" latinLnBrk="0" hangingPunct="1">
        <a:lnSpc>
          <a:spcPct val="90000"/>
        </a:lnSpc>
        <a:spcBef>
          <a:spcPts val="1281"/>
        </a:spcBef>
        <a:buFont typeface="Arial" panose="020B0604020202020204" pitchFamily="34" charset="0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1pPr>
      <a:lvl2pPr marL="87837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463954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62" kern="1200">
          <a:solidFill>
            <a:schemeClr val="tx1"/>
          </a:solidFill>
          <a:latin typeface="+mn-lt"/>
          <a:ea typeface="+mn-ea"/>
          <a:cs typeface="+mn-cs"/>
        </a:defRPr>
      </a:lvl3pPr>
      <a:lvl4pPr marL="2049536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635118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3220700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806281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39186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977445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1pPr>
      <a:lvl2pPr marL="58558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17116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3pPr>
      <a:lvl4pPr marL="1756745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342327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2927909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513491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09907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68465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r1.ilikewallpaper.net/iphone-8-plus-wallpapers/download-4851/Daisies-Fl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06"/>
            <a:ext cx="6858000" cy="8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Documents and Settings\Root\Рабочий стол\семь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34" y="93165"/>
            <a:ext cx="1693545" cy="149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rgbClr val="5B9BD5">
                <a:satMod val="175000"/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99302" y="109320"/>
            <a:ext cx="4673774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Государственное  учреждение Тульской области </a:t>
            </a:r>
          </a:p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«Социально-реабилитационный центр для несовершеннолетних  № 4»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834" y="1487302"/>
            <a:ext cx="2518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02737">
              <a:defRPr/>
            </a:pPr>
            <a:r>
              <a:rPr lang="ru-RU" sz="4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МаГоБУс</a:t>
            </a:r>
            <a:endParaRPr lang="ru-RU" sz="4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8879" y="734436"/>
            <a:ext cx="224241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Выпуск   № </a:t>
            </a:r>
            <a:r>
              <a:rPr lang="ru-RU" b="1" i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6</a:t>
            </a:r>
            <a:endParaRPr lang="ru-RU" b="1" i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b="1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июнь</a:t>
            </a:r>
            <a:endParaRPr lang="ru-RU" b="1" i="1" dirty="0" smtClean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b="1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2023 </a:t>
            </a:r>
            <a:r>
              <a:rPr lang="ru-RU" b="1" i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3752" y="2819799"/>
            <a:ext cx="1187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номере: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8317" y="1780911"/>
            <a:ext cx="3330292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защиты детей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Тимофей </a:t>
            </a:r>
            <a:r>
              <a:rPr lang="ru-RU" sz="1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Грядочник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3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Святой Троицы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Родник «</a:t>
            </a:r>
            <a:r>
              <a:rPr lang="ru-RU" sz="1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Серебрянный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ветра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социального работника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весело шагать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Днём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оссии – стр. 9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Васильковый день – стр. 10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Свеча памяти – стр. 11 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 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/>
        </p:blipFill>
        <p:spPr>
          <a:xfrm>
            <a:off x="109402" y="4027714"/>
            <a:ext cx="6639195" cy="458106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naurok.com.ua/uploads/files/380489/184203/199688_html/images/184203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8729" y="588983"/>
            <a:ext cx="6520542" cy="60208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Россия!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Твой праздник сегодня: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взрослый, и детский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 народный!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июня в нашей стране отмечается День России – это отличный повод рассказать детям еще раз об истории нашей великой страны, о многообразии народных традиций.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России — это государственный праздник, который отмечается ежегодно 12 июня. Этот праздник символизирует свободу, мир и согласие между гражданами на основе справедливости, закона.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этот день отмечается годовщина принятия Декларации о государственном суверенитете РСФСР (официальная дата этого события 12 июня 1990 года).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праздника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июня Россия обрела не только независимость, но и первого президента. В этот день 1990 года была принята Декларации о государственном суверенитете РСФСР. В 1991 году, также 12 июня, произошли первые президентские выборы РСФСР, на которых победил Б. Н. Ельцин.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Позже в 1994 году Ельцин сделал этот день государственным праздником под названием День принятия Декларации о государственном суверенитете Российской Федерации. Это название стало короче и проще "День независимости". Ещё позже в 2002 году его переименовали в "День России" (в год принятия нового Трудового кодекса).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важен для россиян День России?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России 12 июня — государственный праздник и считается днём рождения России. Это день гордости и уважения России, а значит патриотизма.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этот день любовь к Родине объединяет каждого россиянина и заставляет задуматься и обратить особое внимание на то, чем дорожит каждый гражданин.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 дошкольной группы стационарного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отделен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провели беседу «Наша Родина - Россия» с использованием презентации, оформили уголок, посвященный  Дню России, ответили на вопросы викторины «Мы живем в России» и выполнили творческое задание "Флаг России".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Педагог-организатор: Малышева Е.Н., воспитанница Дарья Д.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1713" y="115807"/>
            <a:ext cx="219162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С днём </a:t>
            </a:r>
            <a:r>
              <a:rPr lang="ru-RU" sz="2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России!</a:t>
            </a:r>
            <a:endParaRPr lang="ru-RU" sz="20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4" y="6755995"/>
            <a:ext cx="3331029" cy="18815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r="7261"/>
          <a:stretch/>
        </p:blipFill>
        <p:spPr>
          <a:xfrm>
            <a:off x="3802517" y="6745715"/>
            <a:ext cx="2797630" cy="186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naurok.com.ua/uploads/files/380489/184203/199688_html/images/184203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5686" y="2387005"/>
            <a:ext cx="6226628" cy="41765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народному календарю в начале июня отмечается праздник - День Василиска. Это праздник полевых цветов, с этого времени все полевые цветы зацветают.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Василек появился на Руси вместе с рожью и с тех пор неразлучен с этим злаком. Хотя на  ржаном поле он всего лишь сорняк, цветочек этот очень полюбили в русском народе и дали ему много ласковых имен: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синецвет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синюшник, ржевой цвет,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блават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волошка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лоскутница. Василек попал к нам вместе с рожью, родиной которой считается примыкающая к южной России западная часть Азии.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Василек как будто самой природой создан для плетения венков. И венки из василька были непременными атрибутами многих русских народных обрядов, да и просто традиционно украшали головы русских девушек.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народному поверью, в этот день не пахали и не сеяли, чтобы поля не засорялись, день этот всегда пережидали, ибо то, что посеешь в день Василиска,  непременно заглушат васильки.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этот день ходили слушать соловьиную песнь, чтобы выбрать самую голосистую пичужку. "Василиск - соловьиный день, васильковый".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один из тёплых июньских дней воспитанники дошкольной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решили отметить этот праздник игровой программой «Мой цветочек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василёчек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мероприятия, дети выполняли игровые задания, собирали лепестки ромашки, васильков, послушали пение птиц.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такой он этот день - «День –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синитель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васильковый повелитель».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Барашкова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Е.Е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2979" y="162025"/>
            <a:ext cx="2253309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Васильковый день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12" y="672069"/>
            <a:ext cx="2144485" cy="1608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668707"/>
            <a:ext cx="2171612" cy="16287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" y="6792686"/>
            <a:ext cx="2281518" cy="17111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792686"/>
            <a:ext cx="2205231" cy="16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naurok.com.ua/uploads/files/380489/184203/199688_html/images/184203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6070" y="2252882"/>
            <a:ext cx="6585857" cy="4439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июня - день памяти и скорби…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Летнее воскресенье превратилось в день скорби и боли – по всем городам разнеслось тревожное сообщение о нападении вражеских войск на Советский Союз.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начались 1418 дней, полных горя, подвигов и мужества.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Несмотря на все тяготы и лишения, страх и голод, наши предки сделали всё, чтобы принести Великую Победу!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память об этих событиях,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ребята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зажгли свечи и приняли участие во Всероссийской акции #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СвечаПамяти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обелиска погибшим воинам п. Гвардейский.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Война постепенно уходит в прошлое, становится лишь страницей истории.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благодарная память потомков не должна угасать.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возникает вопрос: как правильно рассказать детям о Второй мировой войне? И нужно ли это делать вообще? Говорить о войне с ребёнком необходимо.  Детям важно рассказывать о войне, ведь из памяти молодых стираются факты и даты.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июня с воспитанниками дошкольной группы прошла беседа, в ходе которой ребята поговорили о войне, посмотрели фильм "Солдатик" и раскрасили картинки, посвященные данной тематике.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12.15. ребята почтили память о 27 миллионах граждан, погибших в годы Великой Отечественной войны, приняв участие совместно с учащимися МКОО Гвардейская СОШ в акции «Минута молчания». После акции возложили цветы к обелиску павшим воинам.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этот день все россияне повсеместно вспоминают своих родных и близких, павших в битвах самой кровопролитной войны XX века, а также тех, кто, не щадя себя, трудился в тылу во имя Великой Победы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 </a:t>
            </a:r>
            <a:r>
              <a:rPr lang="ru-RU" sz="1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Саготова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Г.Ш., воспитанник Руслан Т.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7643" y="20545"/>
            <a:ext cx="170271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Свеча памяти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525977"/>
            <a:ext cx="2152716" cy="16162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2" b="17034"/>
          <a:stretch/>
        </p:blipFill>
        <p:spPr>
          <a:xfrm>
            <a:off x="1062256" y="6692815"/>
            <a:ext cx="4826157" cy="20908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r="11587"/>
          <a:stretch/>
        </p:blipFill>
        <p:spPr>
          <a:xfrm>
            <a:off x="4076223" y="525977"/>
            <a:ext cx="2310290" cy="161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catherineasquithgallery.com/uploads/posts/2021-12/1639654726_46-catherineasquithgallery-com-p-rozovii-fon-dlya-vorda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81639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1661" y="181215"/>
            <a:ext cx="39723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946" y="7979238"/>
            <a:ext cx="661374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Адрес редакции: 301164,  п. Гвардейский,            Главный редактор:        Газета издаётся  1 раз в месяц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ул. Молодёжная, д. 11                                                Назарова Н. В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818" y="7791257"/>
            <a:ext cx="6858000" cy="12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10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76400" y="4371602"/>
            <a:ext cx="40737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24" y="802582"/>
            <a:ext cx="2589819" cy="3884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714500" y="743873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64896" y="4753480"/>
            <a:ext cx="3063873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FF"/>
                </a:solidFill>
                <a:latin typeface="Open Sans"/>
              </a:rPr>
              <a:t>Мы </a:t>
            </a:r>
            <a:r>
              <a:rPr lang="ru-RU" sz="1200" dirty="0">
                <a:solidFill>
                  <a:srgbClr val="FF00FF"/>
                </a:solidFill>
                <a:latin typeface="Open Sans"/>
              </a:rPr>
              <a:t>пожелать </a:t>
            </a:r>
            <a:r>
              <a:rPr lang="ru-RU" sz="1200" dirty="0" smtClean="0">
                <a:solidFill>
                  <a:srgbClr val="FF00FF"/>
                </a:solidFill>
                <a:latin typeface="Open Sans"/>
              </a:rPr>
              <a:t>хотим </a:t>
            </a:r>
            <a:r>
              <a:rPr lang="ru-RU" sz="1200" dirty="0">
                <a:solidFill>
                  <a:srgbClr val="FF00FF"/>
                </a:solidFill>
                <a:latin typeface="Open Sans"/>
              </a:rPr>
              <a:t>Ульяне</a:t>
            </a:r>
            <a:r>
              <a:rPr lang="ru-RU" sz="1200" dirty="0">
                <a:solidFill>
                  <a:srgbClr val="FF00FF"/>
                </a:solidFill>
              </a:rPr>
              <a:t/>
            </a:r>
            <a:br>
              <a:rPr lang="ru-RU" sz="1200" dirty="0">
                <a:solidFill>
                  <a:srgbClr val="FF00FF"/>
                </a:solidFill>
              </a:rPr>
            </a:br>
            <a:r>
              <a:rPr lang="ru-RU" sz="1200" dirty="0">
                <a:solidFill>
                  <a:srgbClr val="FF00FF"/>
                </a:solidFill>
                <a:latin typeface="Open Sans"/>
              </a:rPr>
              <a:t>Любви, как капель в океане,</a:t>
            </a:r>
            <a:r>
              <a:rPr lang="ru-RU" sz="1200" dirty="0">
                <a:solidFill>
                  <a:srgbClr val="FF00FF"/>
                </a:solidFill>
              </a:rPr>
              <a:t/>
            </a:r>
            <a:br>
              <a:rPr lang="ru-RU" sz="1200" dirty="0">
                <a:solidFill>
                  <a:srgbClr val="FF00FF"/>
                </a:solidFill>
              </a:rPr>
            </a:br>
            <a:r>
              <a:rPr lang="ru-RU" sz="1200" dirty="0">
                <a:solidFill>
                  <a:srgbClr val="FF00FF"/>
                </a:solidFill>
                <a:latin typeface="Open Sans"/>
              </a:rPr>
              <a:t>Лиловых бархатных рассветов,</a:t>
            </a:r>
            <a:r>
              <a:rPr lang="ru-RU" sz="1200" dirty="0">
                <a:solidFill>
                  <a:srgbClr val="FF00FF"/>
                </a:solidFill>
              </a:rPr>
              <a:t/>
            </a:r>
            <a:br>
              <a:rPr lang="ru-RU" sz="1200" dirty="0">
                <a:solidFill>
                  <a:srgbClr val="FF00FF"/>
                </a:solidFill>
              </a:rPr>
            </a:br>
            <a:r>
              <a:rPr lang="ru-RU" sz="1200" dirty="0">
                <a:solidFill>
                  <a:srgbClr val="FF00FF"/>
                </a:solidFill>
                <a:latin typeface="Open Sans"/>
              </a:rPr>
              <a:t>По жизни радостных сюжетов,</a:t>
            </a:r>
            <a:r>
              <a:rPr lang="ru-RU" sz="1200" dirty="0">
                <a:solidFill>
                  <a:srgbClr val="FF00FF"/>
                </a:solidFill>
              </a:rPr>
              <a:t/>
            </a:r>
            <a:br>
              <a:rPr lang="ru-RU" sz="1200" dirty="0">
                <a:solidFill>
                  <a:srgbClr val="FF00FF"/>
                </a:solidFill>
              </a:rPr>
            </a:br>
            <a:r>
              <a:rPr lang="ru-RU" sz="1200" dirty="0">
                <a:solidFill>
                  <a:srgbClr val="FF00FF"/>
                </a:solidFill>
              </a:rPr>
              <a:t/>
            </a:r>
            <a:br>
              <a:rPr lang="ru-RU" sz="1200" dirty="0">
                <a:solidFill>
                  <a:srgbClr val="FF00FF"/>
                </a:solidFill>
              </a:rPr>
            </a:br>
            <a:r>
              <a:rPr lang="ru-RU" sz="1200" dirty="0">
                <a:solidFill>
                  <a:srgbClr val="FF00FF"/>
                </a:solidFill>
                <a:latin typeface="Open Sans"/>
              </a:rPr>
              <a:t>Великолепных путешествий,</a:t>
            </a:r>
            <a:r>
              <a:rPr lang="ru-RU" sz="1200" dirty="0">
                <a:solidFill>
                  <a:srgbClr val="FF00FF"/>
                </a:solidFill>
              </a:rPr>
              <a:t/>
            </a:r>
            <a:br>
              <a:rPr lang="ru-RU" sz="1200" dirty="0">
                <a:solidFill>
                  <a:srgbClr val="FF00FF"/>
                </a:solidFill>
              </a:rPr>
            </a:br>
            <a:r>
              <a:rPr lang="ru-RU" sz="1200" dirty="0">
                <a:solidFill>
                  <a:srgbClr val="FF00FF"/>
                </a:solidFill>
                <a:latin typeface="Open Sans"/>
              </a:rPr>
              <a:t>Дорог, открытых для свершений,</a:t>
            </a:r>
            <a:r>
              <a:rPr lang="ru-RU" sz="1200" dirty="0">
                <a:solidFill>
                  <a:srgbClr val="FF00FF"/>
                </a:solidFill>
              </a:rPr>
              <a:t/>
            </a:r>
            <a:br>
              <a:rPr lang="ru-RU" sz="1200" dirty="0">
                <a:solidFill>
                  <a:srgbClr val="FF00FF"/>
                </a:solidFill>
              </a:rPr>
            </a:br>
            <a:r>
              <a:rPr lang="ru-RU" sz="1200" dirty="0">
                <a:solidFill>
                  <a:srgbClr val="FF00FF"/>
                </a:solidFill>
                <a:latin typeface="Open Sans"/>
              </a:rPr>
              <a:t>Детей здоровых и смышлёных,</a:t>
            </a:r>
            <a:r>
              <a:rPr lang="ru-RU" sz="1200" dirty="0">
                <a:solidFill>
                  <a:srgbClr val="FF00FF"/>
                </a:solidFill>
              </a:rPr>
              <a:t/>
            </a:r>
            <a:br>
              <a:rPr lang="ru-RU" sz="1200" dirty="0">
                <a:solidFill>
                  <a:srgbClr val="FF00FF"/>
                </a:solidFill>
              </a:rPr>
            </a:br>
            <a:r>
              <a:rPr lang="ru-RU" sz="1200" dirty="0">
                <a:solidFill>
                  <a:srgbClr val="FF00FF"/>
                </a:solidFill>
                <a:latin typeface="Open Sans"/>
              </a:rPr>
              <a:t>Друзей, в несчастьях закалённых.</a:t>
            </a:r>
            <a:r>
              <a:rPr lang="ru-RU" sz="1200" dirty="0">
                <a:solidFill>
                  <a:srgbClr val="FF00FF"/>
                </a:solidFill>
              </a:rPr>
              <a:t/>
            </a:r>
            <a:br>
              <a:rPr lang="ru-RU" sz="1200" dirty="0">
                <a:solidFill>
                  <a:srgbClr val="FF00FF"/>
                </a:solidFill>
              </a:rPr>
            </a:br>
            <a:r>
              <a:rPr lang="ru-RU" sz="1200" dirty="0">
                <a:solidFill>
                  <a:srgbClr val="FF00FF"/>
                </a:solidFill>
              </a:rPr>
              <a:t/>
            </a:r>
            <a:br>
              <a:rPr lang="ru-RU" sz="1200" dirty="0">
                <a:solidFill>
                  <a:srgbClr val="FF00FF"/>
                </a:solidFill>
              </a:rPr>
            </a:br>
            <a:r>
              <a:rPr lang="ru-RU" sz="1200" dirty="0">
                <a:solidFill>
                  <a:srgbClr val="FF00FF"/>
                </a:solidFill>
                <a:latin typeface="Open Sans"/>
              </a:rPr>
              <a:t>Побольше времени на отдых,</a:t>
            </a:r>
            <a:r>
              <a:rPr lang="ru-RU" sz="1200" dirty="0">
                <a:solidFill>
                  <a:srgbClr val="FF00FF"/>
                </a:solidFill>
              </a:rPr>
              <a:t/>
            </a:r>
            <a:br>
              <a:rPr lang="ru-RU" sz="1200" dirty="0">
                <a:solidFill>
                  <a:srgbClr val="FF00FF"/>
                </a:solidFill>
              </a:rPr>
            </a:br>
            <a:r>
              <a:rPr lang="ru-RU" sz="1200" dirty="0">
                <a:solidFill>
                  <a:srgbClr val="FF00FF"/>
                </a:solidFill>
                <a:latin typeface="Open Sans"/>
              </a:rPr>
              <a:t>Сапог и платьев самых модных.</a:t>
            </a:r>
            <a:r>
              <a:rPr lang="ru-RU" sz="1200" dirty="0">
                <a:solidFill>
                  <a:srgbClr val="FF00FF"/>
                </a:solidFill>
              </a:rPr>
              <a:t/>
            </a:r>
            <a:br>
              <a:rPr lang="ru-RU" sz="1200" dirty="0">
                <a:solidFill>
                  <a:srgbClr val="FF00FF"/>
                </a:solidFill>
              </a:rPr>
            </a:br>
            <a:r>
              <a:rPr lang="ru-RU" sz="1200" dirty="0">
                <a:solidFill>
                  <a:srgbClr val="FF00FF"/>
                </a:solidFill>
                <a:latin typeface="Open Sans"/>
              </a:rPr>
              <a:t>Пусть всё, что долго тебе снится,</a:t>
            </a:r>
            <a:r>
              <a:rPr lang="ru-RU" sz="1200" dirty="0">
                <a:solidFill>
                  <a:srgbClr val="FF00FF"/>
                </a:solidFill>
              </a:rPr>
              <a:t/>
            </a:r>
            <a:br>
              <a:rPr lang="ru-RU" sz="1200" dirty="0">
                <a:solidFill>
                  <a:srgbClr val="FF00FF"/>
                </a:solidFill>
              </a:rPr>
            </a:br>
            <a:r>
              <a:rPr lang="ru-RU" sz="1200" dirty="0">
                <a:solidFill>
                  <a:srgbClr val="FF00FF"/>
                </a:solidFill>
                <a:latin typeface="Open Sans"/>
              </a:rPr>
              <a:t>В твой День рожденья воплотится!</a:t>
            </a:r>
            <a:r>
              <a:rPr lang="ru-RU" sz="1200" dirty="0">
                <a:solidFill>
                  <a:srgbClr val="FF00FF"/>
                </a:solidFill>
              </a:rPr>
              <a:t/>
            </a:r>
            <a:br>
              <a:rPr lang="ru-RU" sz="1200" dirty="0">
                <a:solidFill>
                  <a:srgbClr val="FF00FF"/>
                </a:solidFill>
              </a:rPr>
            </a:br>
            <a:endParaRPr lang="ru-RU" sz="12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naurok.com.ua/uploads/files/380489/184203/199688_html/images/184203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9083" y="168978"/>
            <a:ext cx="268214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День защиты детей</a:t>
            </a:r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642" y="1214374"/>
            <a:ext cx="3128358" cy="66137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июня – День защиты детей – праздник счастливого детства. Дети с нетерпением ждут начала лета. Ведь это не просто приход тепла и возможность для отличного отдыха, это настоящий праздник, так как наступили долгожданные каникулы.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взрослых международный день защиты детей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возможность громко заявить о своем желании и возможностях сделать что-то хорошее для  детей.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Празднование Дня защиты детей в стационарном отделении п. Гвардейский – это целый комплекс мероприятий, способствующий физическому, социальному и духовному развитию детей. Ведь каждый ребенок имеет право на свое полноценное и счастливое детство.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в один день 1 июня сложно провести всё то, что  задумано и запланировано, педагоги Центра решили начать его сразу же после подъёма.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Начался день с участия детей в развлекательной программе, организованной сотрудниками Гвардейского сельского филиала культуры под названием «Детский день – каждый день». Во второй половине дня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ребята делали коллаж, посвящённый празднику детства! Дети с удовольствием и интересом разукрашивали, вырезали, оформляли, вносили свою художественную лепту в свой шедевр. После творческой деятельности наши воспитанники отправились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0040">
            <a:off x="3882799" y="1214374"/>
            <a:ext cx="2503714" cy="18777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918">
            <a:off x="3770540" y="3371313"/>
            <a:ext cx="2623457" cy="19675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4310">
            <a:off x="3891565" y="5651930"/>
            <a:ext cx="2486181" cy="1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naurok.com.ua/uploads/files/380489/184203/199688_html/images/184203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6090" y="3152224"/>
            <a:ext cx="5890423" cy="28493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Дубенский парк на пенную вечеринку, где получили массу незабываемых эмоций и огромный заряд бодрости. А вечером на праздник детства к нашим воспитанникам приехали гости из благотворительного фонда «Прикоснись к добру». И как всегда не с пустыми руками.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Звонкий смех, счастливые лица мальчишек и девчонок – такая оживлённая атмосфера царила в течение всего дня. Задорные, ритмичные мелодии звучали на протяжении всего праздника. Игры и зажигательные танцы, в стороне без внимания не остался ни один ребенок, даже самые маленькие старались подражать движениям старших. Улыбки не сходили с лиц детей! Ощущение праздника, безусловно, самое всеохватывающее! Голубое небо, щедрое летнее солнце, беззаботный шумный маленький народ, рисующий мелками цветные облака и домики. В этот день всего было вдоволь - и солнца, и игр, и подарков. А в конце - традиционное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дружное поедание шашлыка.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педагог: Назарова Н.В., воспитанница Ульяна С.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0" y="658019"/>
            <a:ext cx="2732314" cy="20492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57" y="6382870"/>
            <a:ext cx="2656114" cy="19920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51" y="658019"/>
            <a:ext cx="2732315" cy="20492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1" y="6358377"/>
            <a:ext cx="2688771" cy="201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naurok.com.ua/uploads/files/380489/184203/199688_html/images/184203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127" y="2738959"/>
            <a:ext cx="6115386" cy="3804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В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течение всего лета педагоги стационарного отделения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п.Гвардейский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продолжают знакомить воспитанников с календарными и народными праздниками.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июня малыши отмечали народно-христианский праздник Тимофей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Грядочник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церковном календаре - это день почтения памяти святого Тимофея, князя Псковского. Своё название праздник получил потому, что он приходится на период активных работ в огороде. В этот период принято было молиться святому Тимофею о хорошем урожае.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игры ребята познакомились с этим замечательным праздником, его историей, обычаями и приметами.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этот день почитались такие приметы, как: «Как долго идет дождь в этот день, столько же продержится солнечная погода летом», «Если на Тимофея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Грядочника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льет ливень, значит через 6 месяцев того же числа будет сильный снегопад», «На ели много шишек – к изобилию крыжовника и огурца».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Малыши отгадывали загадки, вспоминая названия овощей, после чего провели эстафеты с огурцами. Именно огурец является главным героем этого праздника, Как говорили на Руси: «Пришел Тимофей - сей огурцы скорей». Это время посадки огурцов в открытый грунт.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такой игровой форме прошло ознакомление малышей с  праздником  Тимофея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Грядочника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100" dirty="0" smtClean="0">
              <a:solidFill>
                <a:srgbClr val="000000"/>
              </a:solidFill>
              <a:latin typeface="inheri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Барашкова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Е.Е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6583" y="160983"/>
            <a:ext cx="219970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Тимофей </a:t>
            </a:r>
            <a:r>
              <a:rPr lang="ru-RU" b="1" i="1" dirty="0" err="1" smtClean="0">
                <a:solidFill>
                  <a:srgbClr val="7030A0"/>
                </a:solidFill>
              </a:rPr>
              <a:t>Грядочник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2" y="6824351"/>
            <a:ext cx="2379236" cy="17844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90" y="780076"/>
            <a:ext cx="2320358" cy="17402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7" y="757770"/>
            <a:ext cx="2408439" cy="18063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23332" b="42688"/>
          <a:stretch/>
        </p:blipFill>
        <p:spPr>
          <a:xfrm>
            <a:off x="3584455" y="6824351"/>
            <a:ext cx="2721429" cy="17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naurok.com.ua/uploads/files/380489/184203/199688_html/images/184203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8485" y="98077"/>
            <a:ext cx="286328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День Святой Троицы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847" y="771277"/>
            <a:ext cx="3823276" cy="76179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июня весь православный мир отмечает День Святой Троицы.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575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Есть такая икона — Святая Троица и многие не раз смотрели на неё, пытаясь понять её смысл.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этой иконе изображён сам Бог-Отец, Бог- Сын — Иисус Христос и Бог — Святой Дух, тот самый Утешитель, сошествие которого обещал своим ученикам Иисус Христос, когда вознёсся на небо. Святая Троица означает, что Бог существует в трёх лицах, или ипостасях. Почему это так, может быть, и не стоит пока разбираться, просто надо поверить и признать, что это так и есть и что изображение Бога в трёх ипостасях на иконах называется Святой Троицей.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Святой Троице посвящён великий церковный праздник – праздник Святой Троицы, или просто Троица. Он тоже связан с Пасхой и Вознесением, поэтому постоянного дня не имеет, а отмечается на пятидесятый день после Пасхи на десятый после Вознесения. Поэтому его ещё называют Пятидесятница. Этот праздник посвящён воспоминанию о сошествии Святого Духа на апостолов-учеников Христа. Этот день именуется Троицей, потому что в этот день мы прославляем все лица Триединого Бога: Бога-Отца, который сотворил мир, Бога-Сына, который пострадал во имя человеческого спасения и избавил людей от порабощения дьяволу, и Бога — Духа Святого, который освящает мир через основание церкви, поэтому День Святой Троицы именуется также днём рождения христианской церкви.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день Святой Троицы воспитанники дошкольной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познакомились с историей возникновения праздника. Поиграли с березкой, главным символом праздника, поводили хоровод, провели подвижные игры.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заключение мероприятия выполнили работу в нетрадиционной технике рисования -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Даниленко Н.М.</a:t>
            </a:r>
            <a:endParaRPr lang="ru-RU" sz="12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r="8705"/>
          <a:stretch/>
        </p:blipFill>
        <p:spPr>
          <a:xfrm rot="20807442">
            <a:off x="4236970" y="903514"/>
            <a:ext cx="2394857" cy="15389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4" r="13138"/>
          <a:stretch/>
        </p:blipFill>
        <p:spPr>
          <a:xfrm rot="857761">
            <a:off x="4370025" y="2764673"/>
            <a:ext cx="2209800" cy="16847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17369" r="19183"/>
          <a:stretch/>
        </p:blipFill>
        <p:spPr>
          <a:xfrm rot="20673913">
            <a:off x="4324056" y="4789649"/>
            <a:ext cx="2234477" cy="14609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" r="8413"/>
          <a:stretch/>
        </p:blipFill>
        <p:spPr>
          <a:xfrm rot="636179">
            <a:off x="4324056" y="6650707"/>
            <a:ext cx="2307771" cy="149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naurok.com.ua/uploads/files/380489/184203/199688_html/images/184203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99969" y="138587"/>
            <a:ext cx="1875774" cy="6850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Родник «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Серебрянный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171" y="2889228"/>
            <a:ext cx="6509657" cy="36494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05 июня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ребята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программы "Босиком по радуге" посетили родник «Серебряный», святой источник великомученика Георгия Победоносца у деревни Сидоровка Дубенского района.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Родник «Серебряный», освященный в честь великомученика Георгия Победоносца, находится в лесном массиве, у трассы на Дубну, если ехать из Одоева, в 700 м не доезжая деревни Сидоровка Дубенского района Тульской области. Святой источник обустроен, есть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надкладезная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сень, рядом установлены стол и лавочки для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отдыха.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посещения родника ребята узнали, что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Великомученник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Георгий Победоносец считается покровителем воинств и скотоводства. Деревенские жители испокон веков просили у него защитить скот от хищных зверей и других напастей. Святую воду черпают из сруба.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преданию, давным-давно, неподалеку сражались войска Ивана Грозного. Внезапно из-под земли забил родник невероятной силы! Воины пили ту воду и становились сильнее. По другому преданию, выпив родниковой воды, раненный солдат исцелился.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Святой источник часто посещают паломники и проезжающие мимо водители. Вода из него помогает от разных недугов, особенно детям, и используется селянами для окропления скота. Вот и наши воспитанники посетили это святое место, напились студеной воды и отправились домой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Педагог-организатор Малышева Е.Н., воспитанница Настя Д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3" y="6706720"/>
            <a:ext cx="2512915" cy="18807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2" y="980340"/>
            <a:ext cx="2325988" cy="17408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21" y="980340"/>
            <a:ext cx="2325988" cy="1740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15" y="6706720"/>
            <a:ext cx="2512916" cy="18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naurok.com.ua/uploads/files/380489/184203/199688_html/images/184203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0371" y="1050265"/>
            <a:ext cx="6335485" cy="45827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Здравствуй, Ветер,</a:t>
            </a:r>
            <a:b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Ветер, здравствуй!</a:t>
            </a:r>
            <a:b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куда летишь, вихрастый?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 продолжается и сегодня у нас 15 июня, а это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Всемирный день ветра.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Википедии: «Это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всемирное мероприятие, его организуют  Глобальный совет по ветроэнергетике.  Это день, когда празднуют энергию ветра, обмениваются информацией и взрослые и дети узнают об энергии ветра, ее мощи и возможностях, которые она открывает для изменения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мира.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Барашкова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Е.Е. и воспитатель Даниленко Н.М. в игровой форме  познакомили воспитанников с этим праздником. Малыши узнали много нового о ветре как о природном явлении. Почему дует ветер, от чего зависит его сила? Ребята с удовольствием поиграли с ветерком, ловя его маленькими воздушными мельницами. Устраивали бурю на «море», подгоняя паруса самодельных яхт. «Убегали» от южного и северного ветров. В игре «Море волнуется раз»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малыши старались поменять фигуру, в зависимости от силы ветра и фантазии водящего.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так  просто и непринуждённо мы познакомились со Всемирным днем ветра. Ребята остались очень довольны.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Барашкова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Е.Е.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1713" y="174172"/>
            <a:ext cx="277050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660033"/>
                </a:solidFill>
              </a:rPr>
              <a:t>Всемирный день ветра</a:t>
            </a:r>
            <a:endParaRPr lang="ru-RU" sz="2000" b="1" dirty="0">
              <a:solidFill>
                <a:srgbClr val="660033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r="11461"/>
          <a:stretch/>
        </p:blipFill>
        <p:spPr>
          <a:xfrm>
            <a:off x="3515405" y="6108977"/>
            <a:ext cx="3211286" cy="21370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4" y="6108977"/>
            <a:ext cx="2849335" cy="21370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9" t="16094" r="6039" b="13097"/>
          <a:stretch/>
        </p:blipFill>
        <p:spPr>
          <a:xfrm>
            <a:off x="65315" y="535536"/>
            <a:ext cx="2307772" cy="16140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36" y="1153050"/>
            <a:ext cx="1328738" cy="9965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620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naurok.com.ua/uploads/files/380489/184203/199688_html/images/184203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284" y="717675"/>
            <a:ext cx="6463430" cy="60208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социального работника — это праздник, посвященный людям, которые профессионально занимаются помощью нуждающимся в обществе. Этот день отмечается ежегодно и призван подчеркнуть важность и ценность работы социальных работников, которые помогают людям преодолеть проблемы и трудности, поддерживают их в тяжелые моменты.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социального работника — особенный день, посвященный тем, кто безгранично добр и отзывчив, тем кто делает мир лучше, помогая людям в нужде. Этот профессиональный праздник необходим для поддержки социальных работников и позволяет не только отметить их труд, но и привлечь внимание общества к проблемам и потребностям тех, кто нуждается в социальной помощи.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июня в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нашем отделении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прошло праздничное мероприятие «ПРОФЕССИЯ ДЛЯ ДОБРЫХ ЛЮДЕЙ»,  посвящённое дню социального работника.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воспитанники подготовили поздравительные открытки и показали концертные номера: стихи, песни, танцы, оркестр народных ударных инструментов. Все номера взрослые встречали аплодисментами.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Своими концертными номерами по уже сложившейся традиции порадовали наши друзья учащиеся Дубенской ДШИ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заключение все присутствующие спели песню, посвящённую социальному работнику.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 от всей души желаем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Солнечных и ясных дней,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делали успешно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счастливее людей.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Ежедневно настроения,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Счастья, радости, тепла!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у ваших подопечных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Жизнь прекрасная была!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ПРАЗДНИКОМ!!!</a:t>
            </a:r>
            <a:r>
              <a:rPr lang="ru-RU" sz="1200" dirty="0"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🌹🌹🌹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9437" y="174172"/>
            <a:ext cx="324095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66"/>
                </a:solidFill>
              </a:rPr>
              <a:t>День </a:t>
            </a:r>
            <a:r>
              <a:rPr lang="ru-RU" b="1" i="1" dirty="0" smtClean="0">
                <a:solidFill>
                  <a:srgbClr val="FF0066"/>
                </a:solidFill>
              </a:rPr>
              <a:t>социального работника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17" y="4291401"/>
            <a:ext cx="2155371" cy="23125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2" y="6832112"/>
            <a:ext cx="3407229" cy="18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naurok.com.ua/uploads/files/380489/184203/199688_html/images/184203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371" y="850903"/>
            <a:ext cx="6411686" cy="5806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Международный день друзей – всемирный праздник, посвященный дружбе.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России в 2023 году Международный день друзей отмечается 9 июня и проходит на неофициальном уровне.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праздника – напомнить людям о важности человеческой дружбы.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ПРАЗДНИКА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Появлению Всемирного дня друзей способствовали традиционные праздники – Дни друга, существующие во многих странах мира уже довольно долгое время.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Достоверно неизвестно, кто же предложил проводить праздник по всему миру, в один день – 9 июня. Но жители многих стран, в том числе и россияне, поддерживают это предложение.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ТРАДИЦИИ В ЭТОТ ДЕНЬ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Самое главное, что нужно сделать в этот день – встретиться с друзьями. Это единственная и самая важная традиция Международного дня друзей. Есть много вариантов совместного времяпрепровождения: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устроить пикник на природе.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время в кафе, баре или ресторане.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Интересно отправиться на экскурсию или в мини-путешествие.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Совместный поход в кино.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провести время активно и устроить спортивные соревнования, например,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волейбол,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баскетбол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сплав на байдарке.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Дарить подарки в этот день не принято. Городские массовые мероприятия не проводятся. Иногда общественники организовывают акции, раздают ленточки или открытки, напоминающие о празднике, собирают встречи по интересам.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каждым годом почитателей Международного дня друга становится все больше.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воспитанники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остались в стороне от этого праздника и показали, как они дорожат дружбой.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подготовили плакат «Дерево дружбы», который в совместном творчестве в очередной раз объединил ребят. После творческой работы все дружно приняли участие в совместных играх.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едагог-психолог </a:t>
            </a:r>
            <a:r>
              <a:rPr lang="ru-RU" sz="1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незамайкина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Н.В., воспитанница Татьяна В.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9466" y="121965"/>
            <a:ext cx="289399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CC00"/>
                </a:solidFill>
              </a:rPr>
              <a:t>«</a:t>
            </a:r>
            <a:r>
              <a:rPr lang="ru-RU" sz="2000" b="1" dirty="0" smtClean="0">
                <a:solidFill>
                  <a:srgbClr val="00CC00"/>
                </a:solidFill>
              </a:rPr>
              <a:t>Вместе весело шагать</a:t>
            </a:r>
            <a:r>
              <a:rPr lang="ru-RU" sz="2000" b="1" dirty="0" smtClean="0">
                <a:solidFill>
                  <a:srgbClr val="00CC00"/>
                </a:solidFill>
              </a:rPr>
              <a:t>»</a:t>
            </a:r>
            <a:endParaRPr lang="ru-RU" sz="2000" b="1" dirty="0">
              <a:solidFill>
                <a:srgbClr val="00CC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60" y="6810339"/>
            <a:ext cx="2335476" cy="17516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8" y="6810339"/>
            <a:ext cx="2397919" cy="17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51365</TotalTime>
  <Words>1856</Words>
  <Application>Microsoft Office PowerPoint</Application>
  <PresentationFormat>Произвольный</PresentationFormat>
  <Paragraphs>156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Comic Sans MS</vt:lpstr>
      <vt:lpstr>inherit</vt:lpstr>
      <vt:lpstr>Open Sans</vt:lpstr>
      <vt:lpstr>Segoe Print</vt:lpstr>
      <vt:lpstr>Segoe UI 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181</cp:revision>
  <dcterms:created xsi:type="dcterms:W3CDTF">2022-03-19T07:13:10Z</dcterms:created>
  <dcterms:modified xsi:type="dcterms:W3CDTF">2023-08-17T13:11:38Z</dcterms:modified>
</cp:coreProperties>
</file>