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65" r:id="rId14"/>
  </p:sldIdLst>
  <p:sldSz cx="6858000" cy="87836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660033"/>
    <a:srgbClr val="FF00FF"/>
    <a:srgbClr val="CC3300"/>
    <a:srgbClr val="00FF00"/>
    <a:srgbClr val="FF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5642E-68C2-4DA0-A054-D92B94A26128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1143000"/>
            <a:ext cx="240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4C9E-C31F-421E-9270-1BD4FCDD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37508"/>
            <a:ext cx="5143500" cy="3058007"/>
          </a:xfrm>
        </p:spPr>
        <p:txBody>
          <a:bodyPr anchor="b"/>
          <a:lstStyle>
            <a:lvl1pPr algn="ctr"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613444"/>
            <a:ext cx="5143500" cy="2120679"/>
          </a:xfrm>
        </p:spPr>
        <p:txBody>
          <a:bodyPr/>
          <a:lstStyle>
            <a:lvl1pPr marL="0" indent="0" algn="ctr">
              <a:buNone/>
              <a:defRPr sz="3074"/>
            </a:lvl1pPr>
            <a:lvl2pPr marL="585582" indent="0" algn="ctr">
              <a:buNone/>
              <a:defRPr sz="2562"/>
            </a:lvl2pPr>
            <a:lvl3pPr marL="1171164" indent="0" algn="ctr">
              <a:buNone/>
              <a:defRPr sz="2305"/>
            </a:lvl3pPr>
            <a:lvl4pPr marL="1756745" indent="0" algn="ctr">
              <a:buNone/>
              <a:defRPr sz="2049"/>
            </a:lvl4pPr>
            <a:lvl5pPr marL="2342327" indent="0" algn="ctr">
              <a:buNone/>
              <a:defRPr sz="2049"/>
            </a:lvl5pPr>
            <a:lvl6pPr marL="2927909" indent="0" algn="ctr">
              <a:buNone/>
              <a:defRPr sz="2049"/>
            </a:lvl6pPr>
            <a:lvl7pPr marL="3513491" indent="0" algn="ctr">
              <a:buNone/>
              <a:defRPr sz="2049"/>
            </a:lvl7pPr>
            <a:lvl8pPr marL="4099072" indent="0" algn="ctr">
              <a:buNone/>
              <a:defRPr sz="2049"/>
            </a:lvl8pPr>
            <a:lvl9pPr marL="4684654" indent="0" algn="ctr">
              <a:buNone/>
              <a:defRPr sz="2049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7BC-64A6-444E-A44B-3DC6E296808D}" type="datetime1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5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C5EF-6A58-42E9-83BE-6DBD2B45F36A}" type="datetime1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0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67647"/>
            <a:ext cx="1478756" cy="74437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67647"/>
            <a:ext cx="4350544" cy="74437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D5D3-F2C0-4916-AF5B-DA9C21FFB6F5}" type="datetime1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A5AF-E21F-4AE7-AC92-600279500872}" type="datetime1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9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189811"/>
            <a:ext cx="5915025" cy="3653749"/>
          </a:xfrm>
        </p:spPr>
        <p:txBody>
          <a:bodyPr anchor="b"/>
          <a:lstStyle>
            <a:lvl1pPr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5878126"/>
            <a:ext cx="5915025" cy="1921420"/>
          </a:xfrm>
        </p:spPr>
        <p:txBody>
          <a:bodyPr/>
          <a:lstStyle>
            <a:lvl1pPr marL="0" indent="0">
              <a:buNone/>
              <a:defRPr sz="3074">
                <a:solidFill>
                  <a:schemeClr val="tx1">
                    <a:tint val="75000"/>
                  </a:schemeClr>
                </a:solidFill>
              </a:defRPr>
            </a:lvl1pPr>
            <a:lvl2pPr marL="585582" indent="0">
              <a:buNone/>
              <a:defRPr sz="2562">
                <a:solidFill>
                  <a:schemeClr val="tx1">
                    <a:tint val="75000"/>
                  </a:schemeClr>
                </a:solidFill>
              </a:defRPr>
            </a:lvl2pPr>
            <a:lvl3pPr marL="1171164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3pPr>
            <a:lvl4pPr marL="1756745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4pPr>
            <a:lvl5pPr marL="2342327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5pPr>
            <a:lvl6pPr marL="2927909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6pPr>
            <a:lvl7pPr marL="3513491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7pPr>
            <a:lvl8pPr marL="409907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8pPr>
            <a:lvl9pPr marL="4684654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4925-2812-450F-824E-F1AB53B80B31}" type="datetime1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9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4704-BF74-43D7-BB7E-86C2566277AE}" type="datetime1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67648"/>
            <a:ext cx="5915025" cy="16977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153212"/>
            <a:ext cx="2901255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208468"/>
            <a:ext cx="2901255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153212"/>
            <a:ext cx="2915543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208468"/>
            <a:ext cx="2915543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080B-65B6-4F80-ADAC-3B617B5A8258}" type="datetime1">
              <a:rPr lang="ru-RU" smtClean="0"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8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1CB9-5AAC-4940-AC39-8D10CB0E4801}" type="datetime1">
              <a:rPr lang="ru-RU" smtClean="0"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0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D7C-409E-4034-A940-0C145B00676A}" type="datetime1">
              <a:rPr lang="ru-RU" smtClean="0"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>
              <a:defRPr sz="4099"/>
            </a:lvl1pPr>
            <a:lvl2pPr>
              <a:defRPr sz="3586"/>
            </a:lvl2pPr>
            <a:lvl3pPr>
              <a:defRPr sz="3074"/>
            </a:lvl3pPr>
            <a:lvl4pPr>
              <a:defRPr sz="2562"/>
            </a:lvl4pPr>
            <a:lvl5pPr>
              <a:defRPr sz="2562"/>
            </a:lvl5pPr>
            <a:lvl6pPr>
              <a:defRPr sz="2562"/>
            </a:lvl6pPr>
            <a:lvl7pPr>
              <a:defRPr sz="2562"/>
            </a:lvl7pPr>
            <a:lvl8pPr>
              <a:defRPr sz="2562"/>
            </a:lvl8pPr>
            <a:lvl9pPr>
              <a:defRPr sz="25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2801-0A30-488A-B7FB-5A14A0B4B38A}" type="datetime1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 marL="0" indent="0">
              <a:buNone/>
              <a:defRPr sz="4099"/>
            </a:lvl1pPr>
            <a:lvl2pPr marL="585582" indent="0">
              <a:buNone/>
              <a:defRPr sz="3586"/>
            </a:lvl2pPr>
            <a:lvl3pPr marL="1171164" indent="0">
              <a:buNone/>
              <a:defRPr sz="3074"/>
            </a:lvl3pPr>
            <a:lvl4pPr marL="1756745" indent="0">
              <a:buNone/>
              <a:defRPr sz="2562"/>
            </a:lvl4pPr>
            <a:lvl5pPr marL="2342327" indent="0">
              <a:buNone/>
              <a:defRPr sz="2562"/>
            </a:lvl5pPr>
            <a:lvl6pPr marL="2927909" indent="0">
              <a:buNone/>
              <a:defRPr sz="2562"/>
            </a:lvl6pPr>
            <a:lvl7pPr marL="3513491" indent="0">
              <a:buNone/>
              <a:defRPr sz="2562"/>
            </a:lvl7pPr>
            <a:lvl8pPr marL="4099072" indent="0">
              <a:buNone/>
              <a:defRPr sz="2562"/>
            </a:lvl8pPr>
            <a:lvl9pPr marL="4684654" indent="0">
              <a:buNone/>
              <a:defRPr sz="256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BDDC-B379-48DD-80CA-C502DEEC63FE}" type="datetime1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67648"/>
            <a:ext cx="5915025" cy="1697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338237"/>
            <a:ext cx="5915025" cy="557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EBE1-B539-47BB-9942-EE3DF87D44B5}" type="datetime1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141132"/>
            <a:ext cx="2314575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1171164" rtl="0" eaLnBrk="1" latinLnBrk="0" hangingPunct="1">
        <a:lnSpc>
          <a:spcPct val="90000"/>
        </a:lnSpc>
        <a:spcBef>
          <a:spcPct val="0"/>
        </a:spcBef>
        <a:buNone/>
        <a:defRPr sz="5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791" indent="-292791" algn="l" defTabSz="1171164" rtl="0" eaLnBrk="1" latinLnBrk="0" hangingPunct="1">
        <a:lnSpc>
          <a:spcPct val="90000"/>
        </a:lnSpc>
        <a:spcBef>
          <a:spcPts val="1281"/>
        </a:spcBef>
        <a:buFont typeface="Arial" panose="020B0604020202020204" pitchFamily="34" charset="0"/>
        <a:buChar char="•"/>
        <a:defRPr sz="3586" kern="1200">
          <a:solidFill>
            <a:schemeClr val="tx1"/>
          </a:solidFill>
          <a:latin typeface="+mn-lt"/>
          <a:ea typeface="+mn-ea"/>
          <a:cs typeface="+mn-cs"/>
        </a:defRPr>
      </a:lvl1pPr>
      <a:lvl2pPr marL="87837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3074" kern="1200">
          <a:solidFill>
            <a:schemeClr val="tx1"/>
          </a:solidFill>
          <a:latin typeface="+mn-lt"/>
          <a:ea typeface="+mn-ea"/>
          <a:cs typeface="+mn-cs"/>
        </a:defRPr>
      </a:lvl2pPr>
      <a:lvl3pPr marL="1463954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562" kern="1200">
          <a:solidFill>
            <a:schemeClr val="tx1"/>
          </a:solidFill>
          <a:latin typeface="+mn-lt"/>
          <a:ea typeface="+mn-ea"/>
          <a:cs typeface="+mn-cs"/>
        </a:defRPr>
      </a:lvl3pPr>
      <a:lvl4pPr marL="2049536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635118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3220700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806281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39186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977445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1pPr>
      <a:lvl2pPr marL="58558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2pPr>
      <a:lvl3pPr marL="117116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3pPr>
      <a:lvl4pPr marL="1756745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342327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2927909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513491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09907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68465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colormepositiveplr.com/wp-content/uploads/2018/07/yoga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5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Documents and Settings\Root\Рабочий стол\семь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34" y="93165"/>
            <a:ext cx="1693545" cy="149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rgbClr val="5B9BD5">
                <a:satMod val="175000"/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99302" y="109320"/>
            <a:ext cx="4673774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Государственное  учреждение Тульской области </a:t>
            </a:r>
          </a:p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«Социально-реабилитационный центр для несовершеннолетних  № 4»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834" y="1487302"/>
            <a:ext cx="2518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02737">
              <a:defRPr/>
            </a:pPr>
            <a:r>
              <a:rPr lang="ru-RU" sz="4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МаГоБУс</a:t>
            </a:r>
            <a:endParaRPr lang="ru-RU" sz="4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980" y="626790"/>
            <a:ext cx="224241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№ 5</a:t>
            </a:r>
          </a:p>
          <a:p>
            <a:pPr lvl="0"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 2023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6272" y="2886898"/>
            <a:ext cx="1187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номере: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59920" y="1446019"/>
            <a:ext cx="3330292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спасательный центр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endParaRPr lang="ru-RU" sz="12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Днём Победы!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3</a:t>
            </a:r>
          </a:p>
          <a:p>
            <a:pPr lvl="0" algn="ctr"/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 семьи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ЮИДД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2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Осторожно, СПИД!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2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звонок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2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славянской письменности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lvl="0" algn="ctr"/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«Русской печки» – стр. 9</a:t>
            </a:r>
          </a:p>
          <a:p>
            <a:pPr lvl="0" algn="ctr"/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Сдача ГТО </a:t>
            </a:r>
            <a:r>
              <a:rPr lang="ru-RU" sz="1200" b="1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lvl="0" algn="ctr"/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– пожарный – стр. 11</a:t>
            </a:r>
            <a:endParaRPr lang="ru-RU" sz="12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 – стр. 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2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7" y="3735087"/>
            <a:ext cx="6585211" cy="4938908"/>
          </a:xfrm>
          <a:prstGeom prst="ellipse">
            <a:avLst/>
          </a:prstGeom>
          <a:ln w="28575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80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flowerillust.com/img/flower/flower-back1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8729" y="903079"/>
            <a:ext cx="6520542" cy="50082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мая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ребята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побывали в музее «Русская изба» на празднике  «Русской печки».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приходится слышать словосочетание «русская печка», на душе возникает теплота и уют. Каждому из нас в детстве приходилось изучать сказки о Бабе Яге и Емеле. И наверняка все слышали о том, где именно большую часть жизни пролежал Илья Муромец, пока не приступил к богатырским обязанностям. А еще сказка про Иванушку дурочка, который так же лежал на печи целыми днями.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Печь, согласно древним традициям наших предков, занимала главное место в каждом доме. На нее возлагалась задача по приготовлению пищи, лечению и обогреву домочадцев.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Русская печь – одухотворенная хозяйка дома. На нее возлагали задачу обогрева дома. В ней готовят завтрак, обед и ужин, готовился корм для скота, обогревали воду. Кроме этого, на ней сушили грибы, зерно, а также другие продукты с огорода и леса. При холодных зимах домой, поближе к печи, заносили домашних животных, которые только появились на свет. На печь клали больных людей, чтобы быстрее прошла простуда. Сложно представить себе место в доме теплее, чем у русской печи.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мальчишки и девчонки приняли активное участвовали в игровой программе «Забавы вокруг русской печки»: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⁃ познакомились с русским фольклором;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⁃ учились правильно держать ухват и носить коромысло;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⁃ складывали дрова.                          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Всем понравились конкурсы: «Запечные прятки», «Печные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зазывалки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Потешки-кричалки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«Гуси-лебеди».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 "Русской печки" удался!!!"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Педагог-психолог: </a:t>
            </a:r>
            <a:r>
              <a:rPr lang="ru-RU" sz="1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Незамайкина</a:t>
            </a:r>
            <a:r>
              <a:rPr lang="ru-RU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Н.В., воспитанник Сергей К.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3947" y="263484"/>
            <a:ext cx="3775393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Праздник «Русской печки»</a:t>
            </a:r>
            <a:endParaRPr lang="ru-RU" sz="20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3" y="6316266"/>
            <a:ext cx="2645229" cy="198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72" y="6316266"/>
            <a:ext cx="2645229" cy="198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lowerillust.com/img/flower/flower-back1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7714" y="2454934"/>
            <a:ext cx="6422572" cy="4242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 кто из современной молодёжи знает, что такое ГТО.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нашим воспитанникам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предложили сдать нормативы ГТО в Дубенской ДЮСШ, у наших детей возникло множество вопросов. Ребятам объяснили, что ГТО – это всероссийский физкультурно-спортивный комплекс «Готов к труду и обороне». Это нормативная основа физического воспитания населения страны, нацеленная на развитие массового спорта.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Предложение ввести всесоюзные испытания «Готов к труду и обороне» поступило в 1930 году, а ещё через год был сформирован первый комплекс ГТО, включающий 21 норматив.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Возродили комплекс «Готов к труду и обороне» в 2014 году. Был утвержден новый перечень испытаний, разработаны нормативы, а также дизайн знаков отличия. Их три: золотой, серебряный, бронзовый.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Абитуриенты, имеющие золотой, серебряный или бронзовый знак ГТО, могут получить дополнительные баллы к ЕГЭ при поступлении в вуз. А студенты с такими знаками могут претендовать на повышенную академическую стипендию. Окончательное решение принимает администрация учебного заведения.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1-6 возрастных ступеней ГТО попробовали свои способности в челночном беге, прыжке в длину с места, проверили свою силу в отжиманиях от пола и подтягиваниях на перекладине, а также проверили свою гибкость.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заключении спортивного мероприятия мальчишки и девчонки с удовольствием поиграли в игру «Вышибалы».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Благодарим Олега и Екатерину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Уваровых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проведённое мероприятие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Педагог-психолог: Маркова Д.П., воспитанница Сабина Т.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8481" y="44482"/>
            <a:ext cx="168103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Сдача ГТО</a:t>
            </a:r>
            <a:endParaRPr lang="ru-RU" sz="2400" b="1" i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4412">
            <a:off x="633696" y="752441"/>
            <a:ext cx="2122714" cy="15920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269">
            <a:off x="4138568" y="798797"/>
            <a:ext cx="2103526" cy="157764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390106" y="737402"/>
            <a:ext cx="0" cy="113494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582889" y="936171"/>
            <a:ext cx="10885" cy="6514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179009" y="936171"/>
            <a:ext cx="12872" cy="6514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38" y="6820801"/>
            <a:ext cx="2383971" cy="17879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847" y="6833047"/>
            <a:ext cx="2351314" cy="17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lowerillust.com/img/flower/flower-back1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915757"/>
            <a:ext cx="3222172" cy="4708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преддверии Дня защиты детей к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нам в гости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приехали сотрудники пожарно-спасательной части N47 ФГКУ «2 ОФПС по Тульской области» п. Дубна.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ПОЖАРНЫЙ – опасная и благородная профессия. Случается, что огонь воспламеняется по случайности или по неосторожности, и мы знаем, что пожарные быстро приедут на помощь.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 декабря 1990 года на основании Постановления Совета Министров РСФСР был образован Российский корпус спасателей. Дата принятия этого постановления считается временем образования МЧС России и профессиональным праздником спасателей.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Основную роль в проведении поисково-спасательных работ играют спасатели МЧС России. Они всегда первые там, где людям нужна помощь: в завалах разрушенных строений, в дыму и огне пожаров, в искореженных транспортных средствах, на затопленных территориях. Они постоянно несут службу, оперативно реагируют на любые сигналы о необходимости оказания помощи людям, попавшим в беду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354" y="187187"/>
            <a:ext cx="2874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- пожарный</a:t>
            </a:r>
            <a:endParaRPr lang="ru-RU" sz="20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581">
            <a:off x="3679372" y="915757"/>
            <a:ext cx="1905000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999">
            <a:off x="4648953" y="2573941"/>
            <a:ext cx="1932069" cy="14490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7202">
            <a:off x="3679372" y="4252427"/>
            <a:ext cx="1959428" cy="146957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7714" y="6254645"/>
            <a:ext cx="66294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МЧС России трудятся высококлассные специалисты, настоящие профессионалы своего дела, которые в сложных и опасных для жизни условиях помогают людям, пострадавшим в результате техногенных и природных катастроф. Пожарные, спасатели, водолазы, кинологи, летчики и многие другие специалисты МЧС России выполняют задачи по тушению пожаров, ликвидации чрезвычайных ситуаций, поиску и обезвреживанию боеприпасов времен Великой Отечественной войны, выезжают и оказывают помощь пострадавшим при дорожно-транспортных происшествиях, наводнениях и других бедствиях.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 время общения с пожарными ребята узнали о разновидности работы в МЧС, примерили на себя боевую одежду  пожарного, кислородную маску, освоили брандспойт и штурмовую лестницу.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Мероприятие прошло с показом пожарной техники и оборудования. </a:t>
            </a:r>
          </a:p>
          <a:p>
            <a:pPr lvl="0"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Воспитатель: Семенова Л.А., воспитанница Лидия Ч.</a:t>
            </a:r>
            <a:endParaRPr lang="ru-RU" sz="12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.pinimg.com/736x/35/80/7f/35807f6a9a066ec10a4999287e3ac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1661" y="181215"/>
            <a:ext cx="39723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606" y="7790661"/>
            <a:ext cx="661374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Адрес редакции: 301164,  п. Гвардейский,            Главный редактор:        Газета издаётся  1 раз в месяц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ул. Молодёжная, д. 11                                                Назарова Н. В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390356"/>
            <a:ext cx="6858000" cy="12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76400" y="4371602"/>
            <a:ext cx="40737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24" y="1166541"/>
            <a:ext cx="2020133" cy="30302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46" y="4568766"/>
            <a:ext cx="2844022" cy="19908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7" r="3958"/>
          <a:stretch/>
        </p:blipFill>
        <p:spPr>
          <a:xfrm>
            <a:off x="3233536" y="1563963"/>
            <a:ext cx="2705503" cy="23340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26907" y="3233513"/>
            <a:ext cx="68961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Лидия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7026" y="1625554"/>
            <a:ext cx="82516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Сонечка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3194" y="6146728"/>
            <a:ext cx="1025217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Александр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509" y="4688689"/>
            <a:ext cx="2377374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Пусть мечта любая, </a:t>
            </a:r>
            <a:endParaRPr lang="ru-RU" sz="1400" b="1" i="1" dirty="0" smtClean="0">
              <a:solidFill>
                <a:schemeClr val="accent6">
                  <a:lumMod val="50000"/>
                </a:schemeClr>
              </a:solidFill>
              <a:latin typeface="roboto"/>
            </a:endParaRPr>
          </a:p>
          <a:p>
            <a:pPr algn="ctr"/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К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roboto"/>
              </a:rPr>
              <a:t>ак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по волшебству,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roboto"/>
              </a:rPr>
              <a:t>Превратится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сможет </a:t>
            </a:r>
            <a:endParaRPr lang="ru-RU" sz="1400" b="1" i="1" dirty="0" smtClean="0">
              <a:solidFill>
                <a:schemeClr val="accent6">
                  <a:lumMod val="50000"/>
                </a:schemeClr>
              </a:solidFill>
              <a:latin typeface="roboto"/>
            </a:endParaRPr>
          </a:p>
          <a:p>
            <a:pPr algn="ctr"/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В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roboto"/>
              </a:rPr>
              <a:t>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сказку на </a:t>
            </a:r>
            <a:r>
              <a:rPr lang="ru-RU" sz="1400" b="1" i="1" dirty="0" err="1">
                <a:solidFill>
                  <a:schemeClr val="accent6">
                    <a:lumMod val="50000"/>
                  </a:schemeClr>
                </a:solidFill>
                <a:latin typeface="roboto"/>
              </a:rPr>
              <a:t>яву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.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Словно фея добрая, </a:t>
            </a:r>
            <a:endParaRPr lang="ru-RU" sz="1400" b="1" i="1" dirty="0" smtClean="0">
              <a:solidFill>
                <a:schemeClr val="accent6">
                  <a:lumMod val="50000"/>
                </a:schemeClr>
              </a:solidFill>
              <a:latin typeface="roboto"/>
            </a:endParaRPr>
          </a:p>
          <a:p>
            <a:pPr algn="ctr"/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П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roboto"/>
              </a:rPr>
              <a:t>алочкой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взмахнет,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roboto"/>
              </a:rPr>
              <a:t>Все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чего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roboto"/>
              </a:rPr>
              <a:t>желали вы </a:t>
            </a:r>
          </a:p>
          <a:p>
            <a:pPr algn="ctr"/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В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roboto"/>
              </a:rPr>
              <a:t>миг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произойдет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roboto"/>
              </a:rPr>
              <a:t>.</a:t>
            </a:r>
          </a:p>
          <a:p>
            <a:pPr algn="ctr"/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С днем рождения!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lowerillust.com/img/flower/flower-back1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8570" y="194764"/>
            <a:ext cx="438774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Экскурсия в спасательный центр</a:t>
            </a:r>
            <a:endParaRPr lang="ru-RU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828" y="2853199"/>
            <a:ext cx="6444343" cy="32098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мая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наши воспитанники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побывали на экскурсии в в/ч 11349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Кураково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(996 СЦ  МЧС).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Сотрудники МЧС рассказали ребятам об истории спасательного центра.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мая 2023 года Тульскому спасательному центру исполнится 58 лет. История центра начинается с 1965 года, когда был сформирован 451 отдельный механизированный полк Гражданской Обороны. 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Сегодня в подразделении служат более 300 человек. Подразделение выполняет работы по защите населения и территорий от чрезвычайных ситуаций природного и техногенного характера. Специалисты центра проводят пиротехнические работы, кинологические работы, а также радиационную, химическую и бактериологическую разведку.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 время экскурсии ребята отправились в гости к собакам-спасателям, работа которых заключается в поиске пострадавших людей при проведении спасательных работ. Сколько же было восторга и радости от общения с добрыми, понимающими животными!!! Собачки выполняли команды, без колебания прыгали в воду, а общение с нашими ребятами привели животных просто в восторг. Такого внимания к ним, наверное, не было никогда!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0" t="14735" r="7777"/>
          <a:stretch/>
        </p:blipFill>
        <p:spPr>
          <a:xfrm>
            <a:off x="676482" y="809540"/>
            <a:ext cx="2375359" cy="18687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22" y="837266"/>
            <a:ext cx="2454764" cy="18410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t="28319" r="13968" b="7766"/>
          <a:stretch/>
        </p:blipFill>
        <p:spPr>
          <a:xfrm>
            <a:off x="412828" y="6528912"/>
            <a:ext cx="2960336" cy="18781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91" y="6504625"/>
            <a:ext cx="2569029" cy="19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flowerillust.com/img/flower/flower-back1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8471" y="2801190"/>
            <a:ext cx="6281057" cy="30287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6000"/>
              </a:lnSpc>
            </a:pPr>
            <a:r>
              <a:rPr 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Историческая справка.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История собак-спасателей началась примерно в XVII веке. Именно в это время монахи монастыря святого Бернара, расположенного в суровых Альпийских горах, начали разводить крупных лохматых псов (сенбернаров), предназначенных для поиска сбившихся с пути во время снежной бури. Им обязаны своим спасением тысячи человек.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этого времени помощь четвероногих спасателей людям никогда не прекращалась. В современном мире ни одна спасательная операция в снежных горах по-прежнему не обходится без их помощи. Незаменимы они и при ликвидации последствий взрывов, стихийных бедствий и техногенных катастроф. Даже несмотря на то, что в последнее время на помощь спасателям приходит всё более совершенная техника, собачий нос по-прежнему незаменим. Ведь одна собака-спасатель экономит труд десятков человек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После такого захватывающего путешествия наши воспитанники задумались о будущей профессии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спасателя.</a:t>
            </a:r>
          </a:p>
          <a:p>
            <a:pPr lvl="0" algn="just">
              <a:lnSpc>
                <a:spcPct val="106000"/>
              </a:lnSpc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Педагог-организатор: Малышева Е.Н., воспитанница Варвара С.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20" y="364020"/>
            <a:ext cx="2764166" cy="20731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28371" r="14400"/>
          <a:stretch/>
        </p:blipFill>
        <p:spPr>
          <a:xfrm>
            <a:off x="591700" y="364020"/>
            <a:ext cx="2608700" cy="20731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7" y="5978569"/>
            <a:ext cx="1972657" cy="26302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87" y="6193922"/>
            <a:ext cx="2750552" cy="206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flowerillust.com/img/flower/flower-back1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2128" y="3433761"/>
            <a:ext cx="6613743" cy="51592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мая сотрудники 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приняли участие в мероприятиях, посвящённых 78 годовщине Победы в Великой Отечественной войне.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78 лет со дня Великой Победы мы вспоминаем с глубоким уважением и почтением своих предков, воевавших за нашу Родину против фашисткой Германии! С каждым годом все меньше и меньше остаётся участников и свидетелей тех страшных событий. Каждый вёл ожесточённую борьбу с фашистами: кто воевал на полях сражений, кто в тылу не покладая рук, не жалея сил трудился на благо Родине, приближая Великую Победу.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Очень важно, нам - нынешнему поколению, не забывать и передавать потомкам всю историю Великой Отечественной войны 1941-1945г.г. Рассказывать подрастающему поколению правду о войне, о ее Героях и их героических поступках, о той боли и лишениях самоотверженных жителях нашей Родины, которые через это всё прошли сохранили мужество, доброе сердце и любовь к Родине.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Одной из основных традиций в День Победы является вынос красного знамени. Традиция соблюдается с 1965 года, когда был вынесен именно тот флаг, который советские солдаты повесили над рейхстагом в 1945-м. Позже знамя поместили в музей вооружённых сил, а на парад выносят полную копию флага.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Утро 9 Мая началось с возложения венков и цветов к вечному огню, где местным отцом Ярославом протоиереем была отслужена панихида по погибшим воинам, павшим в Великой Отечественной войне. После возложения дети приняли участие в районном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флешмобе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стали участниками легкоатлетического забега, познакомились с военной техникой, угостились солдатской кашей, посмотрели праздничный концерт.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Никто не забыт!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Ничто не забыто!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Вечная слава героям!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педагог: Назарова Н.В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воспитанник: Руслан Т.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9516" y="151609"/>
            <a:ext cx="183896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С Днём Победы!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70" y="672549"/>
            <a:ext cx="3614057" cy="27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flowerillust.com/img/flower/flower-back1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5976" y="128722"/>
            <a:ext cx="380104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Международный день семьи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457" y="596263"/>
            <a:ext cx="6237514" cy="50163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мая во всем мире отмечается Международный день семьи. Этот праздник отмечается с 1994-го по инициативе Организации Объединенных Наций (ООН).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России существует собственный праздник, посвященный семье, — День семьи, любви и верности. Его ежегодно отмечают 8 июля, в День памяти князя Петра и его жены </a:t>
            </a:r>
            <a:r>
              <a:rPr lang="ru-RU" sz="1200" dirty="0" err="1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Февронии</a:t>
            </a:r>
            <a:r>
              <a:rPr lang="ru-RU" sz="1200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являются для православных христиан образцом супружеской верности.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Официальный символ Международного дня семей — зеленый круг с красным элементом, напоминающий сердце под крышей дома. Он символизирует то, что семья является центром общества и обеспечивает стабильный и поддерживающий дом для людей всех возрастов.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мая для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наших воспитанников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прошёл познавательный час, посвящённый Международному дню семьи с просмотром видеоролика «Наша дружная семья».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мероприятия дети обсуждали такие вопросы, как: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«Семья — это когда ты любишь и тебя любят не за что-то, а вопреки всему»;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«Семья – это когда есть поддержка всех твоих начинаний»;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«Семья – это когда стараются помочь в достижении поставленных целей»;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«Семья-самое главное в жизни каждого человека»;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«Семья-это близкие и родные люди, живущие вместе»;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«Семья - это отношения, которые построены на взаимном доверии, уважении».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взять любовь и верность,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ним добавить чувства, нежность,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Всё умножить на года,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получится –СЕМЬЯ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педагог: </a:t>
            </a:r>
            <a:r>
              <a:rPr lang="ru-RU" sz="1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Сагитова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Г.Ш., </a:t>
            </a:r>
            <a:r>
              <a:rPr lang="ru-RU" sz="1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воспитаница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Екатерина Н.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7" y="6030737"/>
            <a:ext cx="2813860" cy="21103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91" y="6030737"/>
            <a:ext cx="2723580" cy="204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flowerillust.com/img/flower/flower-back1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74746" y="295751"/>
            <a:ext cx="2668717" cy="6850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Юные инспектора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орожного движения</a:t>
            </a:r>
            <a:endParaRPr lang="ru-RU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773" y="1334594"/>
            <a:ext cx="3283714" cy="68113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Правовое просвещение наших воспитанников ведётся организованно и планомерно  и профилактика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дорожно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–транспортного травматизма – одно из важных направлений взаимодействия и сотрудничества администрации  СРЦН № 4 и сотрудников ОГИБДД МО МВД РФ "Суворовский", совместная деятельность с которыми длится уже несколько лет.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и 20 мая в Дубенском районе проводилось профилактическое мероприятие "Нетрезвый водитель", целью которого являлось пресечение фактов управления транспортным средством в состоянии опьянения.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юные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инспекторы дорожного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присоединились к этому мероприятию.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Инспектор по пропаганде привел цифры печальной статистики о ДТП на дорогах района с участием нетрезвых водителей, в которых пострадали дети. Его рассказ о некоторых трагических случаях, которые произошли на территории Тульской области с детьми - участниками дорожного движения,  о том, какие травмы получили дети,  очень заинтересовал ребят, настроил на серьёзную работу. Во время рейда совместно с инспектором ребята раздавали буклеты, в которых говорилось о том, какое наказание грозит при управлении транспортным средством в нетрезвом виде.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Калистратова А.В.,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воспитанница Анастасия Д.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72" y="1507043"/>
            <a:ext cx="2536371" cy="19022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14" y="3649220"/>
            <a:ext cx="2569029" cy="19267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59" y="6075123"/>
            <a:ext cx="2485284" cy="186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flowerillust.com/img/flower/flower-back1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2143" y="695901"/>
            <a:ext cx="6313714" cy="5609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мая участники волонтёрского отряда «Энтузиасты» стационарного отделения п. Гвардейский приняли участие во Всероссийской информационной акции «Должен знать!», посвящённой Всемирному Дню  памяти, умерших от СПИДа.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распространяли буклеты с полезной информацией об актуальности, стоящей перед обществом, проблемах, путях распространения ВИЧ/СПИД и возможных серьёзных последствиях.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СПИД - это заболевание, убивающие медленно, но безусловно. Именно поэтому профилактика заболевания крайне важная мера для снижения риска распространения вируса среди подростков.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СПИД – это завершающая стадия смертельной болезни, которая вызвана вирусом иммунодефицита (ВИЧ). Тема «СПИД и его профилактика» должна обязательно подниматься среди подростков и школьников.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Способы передачи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Заразиться ВИЧ можно от человека на любом этапе течения болезни. Вирус передается при половом контакте, переливании крови и ее составляющих, применении медицинских инструментов, контактировавших с кровью, зараженной возбудителями.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подведения итогов стоит отметить, что не существует вакцины, которая может гарантировано защитить от заражения ВИЧ. Отсутствует и радикальный метод лечения этого заболевания. СПИД на сегодняшний день не излечивается и неизбежно приводит к летальному исходу.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Человеческий разум нужен не только для того, чтобы создать искусственную среду обитания для комфортабельной жизни. Но и для того чтобы научиться безопасно жить в той реальности, которую он создал. Профилактический план против распространения ВИЧ среди подростков, взрослых людей достаточно прост – защищенный секс, соблюдение элементарных правил личной гигиены, неупотребление наркотиков, алкоголя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Медсестра: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Солончева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И.Н.</a:t>
            </a:r>
            <a:endParaRPr lang="ru-RU" sz="11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7067" y="151709"/>
            <a:ext cx="230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Осторожно, СПИД!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9" y="6479925"/>
            <a:ext cx="2013857" cy="21128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80" y="6641049"/>
            <a:ext cx="2602366" cy="19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284" y="717675"/>
            <a:ext cx="6463430" cy="52759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нормативный правовой акт нашей страны, Конституция Российской Федерации, была принята 12 декабря 1993 года. 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Конституция — это высший нормативно-правовой акт, который закрепляет государственное устройство нашей страны, регулирует образование всех органов власти и систему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госуправления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определяет права и свободы человека и гражданина РФ. Документ имеет высшую юридическую силу. Это означает, что все законы, которые принимаются в стране, не могут противоречить конституции. При этом она применяется на всей территории и во всех субъектах РФ.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Гарантом конституции и прописанных в ней положений является президент Российской Федерации. Кстати, текст присяги, который глава государства произносит на инаугурации, тоже записан в основном законе (ст. 82). И клянутся российские лидеры тоже на конституции — для этого существует специальный экземпляр с серебряным гербом.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Конституция РФ состоит из преамбулы, двух разделов, девяти глав, 137 статей и девяти параграфов заключительных и переходных положений. За 90 лет в нашей стране поменялось пять разных конституций.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экземпляра конституции побывали даже в космосе — на орбитальной станции «Мир» в 1999 году и на МКС в 2005. В общей сложности конституция за два раза пробыла в космосе 329 дней.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Удивительно, но в тексте Конституции РФ нет иноязычных выражений из политической лексики (например, «парламент», «импичмент» и даже «сенатор»).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декабря с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воспитанниками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проведён час общения на тему «Конституция РФ». С детьми обсуждались следующие вопросы: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что же такое Конституция?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и как была принята Конституция РФ?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люди могут делать и что нельзя?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что они имеют право и на что не имеют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педагог: Калистратова А.В.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6008" y="174172"/>
            <a:ext cx="218598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66"/>
                </a:solidFill>
              </a:rPr>
              <a:t>День Конституции</a:t>
            </a: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10" name="Picture 4" descr="https://flowerillust.com/img/flower/flower-back1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60171" y="230480"/>
            <a:ext cx="222048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ea typeface="Segoe UI Symbol" panose="020B0502040204020203" pitchFamily="34" charset="0"/>
              </a:rPr>
              <a:t>Последний звонок</a:t>
            </a:r>
            <a:endParaRPr lang="ru-RU" sz="2000" b="1" i="1" dirty="0">
              <a:solidFill>
                <a:srgbClr val="0070C0"/>
              </a:solidFill>
              <a:ea typeface="Segoe UI Symbol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284" y="1189144"/>
            <a:ext cx="6463430" cy="30037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22 мая в МКОО Гвардейская СОШ, в которой обучаются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наши воспитанники, 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прошёл праздник Последнего звонка. Этот праздник не отмечен на календаре красным цветом, но его отмечает вся Россия.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Вот и прошло школьное детство для 4-ёх воспитанников нашего отделения. Это - Сергей К., Денис Т., Екатерина Н. и Ульяна С.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Торжественное поздравление директора и администрации, напутствия учителей и ответные слова не менее взволнованных выпускников звучали в этот день особенно взволнованно.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И вот, шустрая первоклассница ловко устраивается на плече одиннадцатиклассника и звенит в колокольчик. Это звенит последний звонок, открывая дверь не только в школу, но и во взрослую жизнь. Выпускники выпускают шары с мечтами и пожеланиями. Те стремительно устремляются в небо.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А впереди экзамены и поступление в учебные заведения.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Дорогие ребята, мы поздравляем вас с последним звонком! Пусть все полученные школьные знания станут крепким фундаментом для дальнейших жизненных достижений.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Будьте счастливы и верьте в себя!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24" y="5192527"/>
            <a:ext cx="4462020" cy="3346515"/>
          </a:xfrm>
          <a:prstGeom prst="rect">
            <a:avLst/>
          </a:prstGeom>
        </p:spPr>
      </p:pic>
      <p:pic>
        <p:nvPicPr>
          <p:cNvPr id="1026" name="Picture 2" descr="https://avatars.mds.yandex.net/i?id=9b9758a1ceeafc8c15032c5f6c0f091b502e50a4-10307609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2361">
            <a:off x="333078" y="6018345"/>
            <a:ext cx="1617320" cy="16173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85800" y="4391820"/>
            <a:ext cx="5529943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382486" y="4637314"/>
            <a:ext cx="4147457" cy="10886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72124" y="4947930"/>
            <a:ext cx="2508527" cy="40434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2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flowerillust.com/img/flower/flower-back1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7714" y="731123"/>
            <a:ext cx="6455229" cy="5609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мая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воспитанники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посетили мероприятие в Гвардейском СФК, посвящённое Дню славянской письменности и культуры.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стали участниками исторического экскурса «Подвиг высокого служения: создание славянской письменности», на котором узнали о самом празднике, его истории и значении для культуры России, о развитии славянской письменности с древних времен и до наших дней, о главнейшей роли просветителей Кирилла и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Мефодия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создании славянской азбуки.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Традиции Дня славянской письменности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День славянской письменности организуют различные мероприятия – фестивали, ярмарки, научные конференции и концерты.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празднику приурочено еще одно важное событие в сфере литературы – вручение Патриаршей премии имени Кирилла и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Мефодия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которая была учреждена Священным синодом Русской православной церкви. В рамках мероприятия награждаются авторы современности, что внесли серьезный вклад в развитие русской литературы.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еще одна традиция, проводимая в День славянской письменности, – Кирилло-Мефодиевские чтения, которые организовываются ежегодно. В рамках конференции встречаются специалисты в области славянской культуры и обсуждают проблемы современного языка, кроме того, между ними происходит обмен знаниями.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Значение славянской письменности и культуры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Святые Кирилл и Мефодий не только подарили славянскому народу азбуку, но и заложили фундамент для литературы, письменности и культуры в целом. И сегодня как никогда важно беречь и передавать новым поколениям художественные сокровища нашей страны, прививать любовь к родной речи и бережное отношение к языку.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славянской письменности и культуры для многих из нас – напоминание о единстве всех славянских народов, об общих истоках, традициях, обычаях и культурном пространстве.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заключение мероприятия наши ребята в подарок получили книги.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Благодарим работников Гвардейского СФК за сотрудничество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педагог: </a:t>
            </a:r>
            <a:r>
              <a:rPr lang="ru-RU" sz="1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Барашкова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Е.Е., воспитанница Ульяна С.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4901" y="180146"/>
            <a:ext cx="373044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CC00"/>
                </a:solidFill>
              </a:rPr>
              <a:t>День славянской письменности</a:t>
            </a:r>
            <a:endParaRPr lang="ru-RU" sz="2000" b="1" dirty="0">
              <a:solidFill>
                <a:srgbClr val="00CC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r="4718"/>
          <a:stretch/>
        </p:blipFill>
        <p:spPr>
          <a:xfrm>
            <a:off x="144362" y="6633439"/>
            <a:ext cx="3455290" cy="1940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27" y="6305784"/>
            <a:ext cx="2844798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51475</TotalTime>
  <Words>2251</Words>
  <Application>Microsoft Office PowerPoint</Application>
  <PresentationFormat>Произвольный</PresentationFormat>
  <Paragraphs>180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roboto</vt:lpstr>
      <vt:lpstr>Segoe Print</vt:lpstr>
      <vt:lpstr>Segoe UI 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187</cp:revision>
  <dcterms:created xsi:type="dcterms:W3CDTF">2022-03-19T07:13:10Z</dcterms:created>
  <dcterms:modified xsi:type="dcterms:W3CDTF">2023-08-17T11:08:49Z</dcterms:modified>
</cp:coreProperties>
</file>