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65" r:id="rId16"/>
  </p:sldIdLst>
  <p:sldSz cx="6858000" cy="87836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0066"/>
    <a:srgbClr val="CC3300"/>
    <a:srgbClr val="00FF00"/>
    <a:srgbClr val="FF9900"/>
    <a:srgbClr val="00CC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642E-68C2-4DA0-A054-D92B94A26128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1143000"/>
            <a:ext cx="240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4C9E-C31F-421E-9270-1BD4FCDD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37508"/>
            <a:ext cx="5143500" cy="3058007"/>
          </a:xfrm>
        </p:spPr>
        <p:txBody>
          <a:bodyPr anchor="b"/>
          <a:lstStyle>
            <a:lvl1pPr algn="ctr"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613444"/>
            <a:ext cx="5143500" cy="2120679"/>
          </a:xfrm>
        </p:spPr>
        <p:txBody>
          <a:bodyPr/>
          <a:lstStyle>
            <a:lvl1pPr marL="0" indent="0" algn="ctr">
              <a:buNone/>
              <a:defRPr sz="3074"/>
            </a:lvl1pPr>
            <a:lvl2pPr marL="585582" indent="0" algn="ctr">
              <a:buNone/>
              <a:defRPr sz="2562"/>
            </a:lvl2pPr>
            <a:lvl3pPr marL="1171164" indent="0" algn="ctr">
              <a:buNone/>
              <a:defRPr sz="2305"/>
            </a:lvl3pPr>
            <a:lvl4pPr marL="1756745" indent="0" algn="ctr">
              <a:buNone/>
              <a:defRPr sz="2049"/>
            </a:lvl4pPr>
            <a:lvl5pPr marL="2342327" indent="0" algn="ctr">
              <a:buNone/>
              <a:defRPr sz="2049"/>
            </a:lvl5pPr>
            <a:lvl6pPr marL="2927909" indent="0" algn="ctr">
              <a:buNone/>
              <a:defRPr sz="2049"/>
            </a:lvl6pPr>
            <a:lvl7pPr marL="3513491" indent="0" algn="ctr">
              <a:buNone/>
              <a:defRPr sz="2049"/>
            </a:lvl7pPr>
            <a:lvl8pPr marL="4099072" indent="0" algn="ctr">
              <a:buNone/>
              <a:defRPr sz="2049"/>
            </a:lvl8pPr>
            <a:lvl9pPr marL="4684654" indent="0" algn="ctr">
              <a:buNone/>
              <a:defRPr sz="204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7BC-64A6-444E-A44B-3DC6E296808D}" type="datetime1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5EF-6A58-42E9-83BE-6DBD2B45F36A}" type="datetime1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67647"/>
            <a:ext cx="1478756" cy="74437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67647"/>
            <a:ext cx="4350544" cy="74437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5D3-F2C0-4916-AF5B-DA9C21FFB6F5}" type="datetime1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A5AF-E21F-4AE7-AC92-600279500872}" type="datetime1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189811"/>
            <a:ext cx="5915025" cy="3653749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5878126"/>
            <a:ext cx="5915025" cy="1921420"/>
          </a:xfrm>
        </p:spPr>
        <p:txBody>
          <a:bodyPr/>
          <a:lstStyle>
            <a:lvl1pPr marL="0" indent="0">
              <a:buNone/>
              <a:defRPr sz="3074">
                <a:solidFill>
                  <a:schemeClr val="tx1">
                    <a:tint val="75000"/>
                  </a:schemeClr>
                </a:solidFill>
              </a:defRPr>
            </a:lvl1pPr>
            <a:lvl2pPr marL="585582" indent="0">
              <a:buNone/>
              <a:defRPr sz="2562">
                <a:solidFill>
                  <a:schemeClr val="tx1">
                    <a:tint val="75000"/>
                  </a:schemeClr>
                </a:solidFill>
              </a:defRPr>
            </a:lvl2pPr>
            <a:lvl3pPr marL="1171164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745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2327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909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349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907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4654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4925-2812-450F-824E-F1AB53B80B31}" type="datetime1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4704-BF74-43D7-BB7E-86C2566277AE}" type="datetime1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67648"/>
            <a:ext cx="5915025" cy="1697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153212"/>
            <a:ext cx="2901255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208468"/>
            <a:ext cx="2901255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153212"/>
            <a:ext cx="2915543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208468"/>
            <a:ext cx="2915543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080B-65B6-4F80-ADAC-3B617B5A8258}" type="datetime1">
              <a:rPr lang="ru-RU" smtClean="0"/>
              <a:t>18.03.2023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1CB9-5AAC-4940-AC39-8D10CB0E4801}" type="datetime1">
              <a:rPr lang="ru-RU" smtClean="0"/>
              <a:t>18.03.2023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D7C-409E-4034-A940-0C145B00676A}" type="datetime1">
              <a:rPr lang="ru-RU" smtClean="0"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>
              <a:defRPr sz="4099"/>
            </a:lvl1pPr>
            <a:lvl2pPr>
              <a:defRPr sz="3586"/>
            </a:lvl2pPr>
            <a:lvl3pPr>
              <a:defRPr sz="3074"/>
            </a:lvl3pPr>
            <a:lvl4pPr>
              <a:defRPr sz="2562"/>
            </a:lvl4pPr>
            <a:lvl5pPr>
              <a:defRPr sz="2562"/>
            </a:lvl5pPr>
            <a:lvl6pPr>
              <a:defRPr sz="2562"/>
            </a:lvl6pPr>
            <a:lvl7pPr>
              <a:defRPr sz="2562"/>
            </a:lvl7pPr>
            <a:lvl8pPr>
              <a:defRPr sz="2562"/>
            </a:lvl8pPr>
            <a:lvl9pPr>
              <a:defRPr sz="25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801-0A30-488A-B7FB-5A14A0B4B38A}" type="datetime1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 marL="0" indent="0">
              <a:buNone/>
              <a:defRPr sz="4099"/>
            </a:lvl1pPr>
            <a:lvl2pPr marL="585582" indent="0">
              <a:buNone/>
              <a:defRPr sz="3586"/>
            </a:lvl2pPr>
            <a:lvl3pPr marL="1171164" indent="0">
              <a:buNone/>
              <a:defRPr sz="3074"/>
            </a:lvl3pPr>
            <a:lvl4pPr marL="1756745" indent="0">
              <a:buNone/>
              <a:defRPr sz="2562"/>
            </a:lvl4pPr>
            <a:lvl5pPr marL="2342327" indent="0">
              <a:buNone/>
              <a:defRPr sz="2562"/>
            </a:lvl5pPr>
            <a:lvl6pPr marL="2927909" indent="0">
              <a:buNone/>
              <a:defRPr sz="2562"/>
            </a:lvl6pPr>
            <a:lvl7pPr marL="3513491" indent="0">
              <a:buNone/>
              <a:defRPr sz="2562"/>
            </a:lvl7pPr>
            <a:lvl8pPr marL="4099072" indent="0">
              <a:buNone/>
              <a:defRPr sz="2562"/>
            </a:lvl8pPr>
            <a:lvl9pPr marL="4684654" indent="0">
              <a:buNone/>
              <a:defRPr sz="25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BDDC-B379-48DD-80CA-C502DEEC63FE}" type="datetime1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67648"/>
            <a:ext cx="5915025" cy="169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338237"/>
            <a:ext cx="5915025" cy="557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BE1-B539-47BB-9942-EE3DF87D44B5}" type="datetime1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141132"/>
            <a:ext cx="2314575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171164" rtl="0" eaLnBrk="1" latinLnBrk="0" hangingPunct="1">
        <a:lnSpc>
          <a:spcPct val="90000"/>
        </a:lnSpc>
        <a:spcBef>
          <a:spcPct val="0"/>
        </a:spcBef>
        <a:buNone/>
        <a:defRPr sz="5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91" indent="-292791" algn="l" defTabSz="1171164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37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463954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2049536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5118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700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6281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86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7445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58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116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745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2327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909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3491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907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465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amion.club/uploads/posts/2022-01/1642150347_23-damion-club-p-zimnii-fon-dlya-vorda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"/>
          <a:stretch/>
        </p:blipFill>
        <p:spPr>
          <a:xfrm>
            <a:off x="457249" y="978307"/>
            <a:ext cx="5916734" cy="7707174"/>
          </a:xfrm>
          <a:prstGeom prst="rect">
            <a:avLst/>
          </a:prstGeom>
        </p:spPr>
      </p:pic>
      <p:pic>
        <p:nvPicPr>
          <p:cNvPr id="2" name="Рисунок 1" descr="C:\Documents and Settings\Root\Рабочий стол\семь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53" y="89591"/>
            <a:ext cx="1693545" cy="149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rgbClr val="5B9BD5">
                <a:satMod val="175000"/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75812" y="91538"/>
            <a:ext cx="467377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Государственное  учреждение Тульской области </a:t>
            </a:r>
          </a:p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«Социально-реабилитационный центр для несовершеннолетних  № 4»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53" y="1232912"/>
            <a:ext cx="2518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02737">
              <a:defRPr/>
            </a:pPr>
            <a:r>
              <a:rPr lang="ru-RU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МаГоБУс</a:t>
            </a:r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9313" y="562808"/>
            <a:ext cx="192677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Выпуск   № </a:t>
            </a:r>
            <a:r>
              <a:rPr lang="ru-RU" sz="1600" b="1" i="1" dirty="0" smtClean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  <a:endParaRPr lang="ru-RU" sz="1600" b="1" i="1" dirty="0">
              <a:solidFill>
                <a:srgbClr val="7030A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algn="ctr"/>
            <a:r>
              <a:rPr lang="ru-RU" sz="1600" b="1" i="1" dirty="0" smtClean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февраль</a:t>
            </a:r>
          </a:p>
          <a:p>
            <a:pPr lvl="0" algn="ctr"/>
            <a:r>
              <a:rPr lang="ru-RU" sz="1600" b="1" i="1" dirty="0" smtClean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2023 </a:t>
            </a:r>
            <a:r>
              <a:rPr lang="ru-RU" sz="1600" b="1" i="1" dirty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14663" y="6939232"/>
            <a:ext cx="1187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номере: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079" y="7485152"/>
            <a:ext cx="297823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Ёжика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помним ваш подвиг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мире растений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3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защитника Отечества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4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Афганистан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7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«Булки не растут на деревьях»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4101" y="7485152"/>
            <a:ext cx="260992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  <a:endParaRPr lang="ru-RU" sz="1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спасательному центру  – стр. 9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10</a:t>
            </a: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Поездка в Москву – стр. 11</a:t>
            </a: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Масленица – стр. 12-13</a:t>
            </a: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 – стр. 14</a:t>
            </a:r>
          </a:p>
        </p:txBody>
      </p:sp>
    </p:spTree>
    <p:extLst>
      <p:ext uri="{BB962C8B-B14F-4D97-AF65-F5344CB8AC3E}">
        <p14:creationId xmlns:p14="http://schemas.microsoft.com/office/powerpoint/2010/main" val="27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ng.pngtree.com/background/20210709/original/pngtree-fresh-winter-flowering-snow-background-design-picture-image_916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6165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729" y="755936"/>
            <a:ext cx="6520542" cy="52304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преддверии празднования Дня памяти воинов-интернационалистов наши воспитанники побывали на экскурсии в в/ч 11349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Кураково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(996 СЦ  МЧС).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Сотрудники МЧС рассказали ребятам об истории спасательного центра.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мая 2023 года Тульскому спасательному центру исполнится 58 лет. История центра начинается с 1965 года, когда был сформирован 451 отдельный механизированный полк Гражданской Обороны.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в подразделении служат более 300 человек. Подразделение выполняет работы по защите населения и территорий от чрезвычайных ситуаций природного и техногенного характера. Специалисты центра проводят пиротехнические работы, кинологические работы, а также радиационную, химическую и бактериологическую разведку.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годы своего существования, спасательное подразделение принимало участие во множестве аварийно-спасательных, гуманитарных и других работах. В 1983-1984 годах пиротехниками центра обезврежено и уничтожено более 500 взрывоопасных предметов, из них 312 авиабомб. В 1995 году личный состав принимал участие в ликвидации последствий землетрясения в г. Нефтегорске на Сахалине. Аэромобильная группировка центра неоднократно привлекалась к аварийно-спасательным работам на ликвидации последствий крупных наводнений, в том числе в 2012 году в Крымске Краснодарского края и в 2019 в Тулуне Иркутской области.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рассказа мальчишки и девочки с интересом осмотрели казармы, где живут военнослужащие, приняли участие в учениях, почувствовали себя спасателями в работе. А военная техника просто привела всех в восторг своей мощью и возможностями.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заключении экскурсии ребята отправились в взвод поиска пострадавших при помощи собак, которые ищут пострадавших при проведении спасательных работ. Сколько же было восторга и радости от общения с добрыми, понимающими животными!!!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такого захватывающего путешествия наши воспитанники задумались о будущей профессии.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Педагог-организатор: Малышева Е.Н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воспитанник: Артём В.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205" y="165619"/>
            <a:ext cx="523893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Экскурсия по спасательному центру</a:t>
            </a:r>
            <a:endParaRPr lang="ru-RU" sz="20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4326">
            <a:off x="666989" y="6268017"/>
            <a:ext cx="2362200" cy="177165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2305">
            <a:off x="3762165" y="6255771"/>
            <a:ext cx="2394857" cy="1796143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50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ng.pngtree.com/background/20210709/original/pngtree-fresh-winter-flowering-snow-background-design-picture-image_916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6165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4138" y="142150"/>
            <a:ext cx="2029723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Мнемотехника</a:t>
            </a:r>
            <a:endParaRPr lang="ru-RU" sz="20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285" y="717119"/>
            <a:ext cx="6357256" cy="56743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680" algn="just"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основе успешного обучения в школе и социализации лежит правильно сформированная речь, которая является одной из важнейших психических функций человека. В работе важен индивидуальный подход, который основывается на интересах ребенка и приносит положительные результаты в коррекционной работе.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6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того, чтобы улучшить прогресс в коррекции речевых нарушений, логопед на занятиях использует различные логопедические технологии.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6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 представляют собой совокупность различных упражнений  и приемов, которые реализуются в определенной последовательности и ориентированы на устранение, либо сглаживание речевых дефектов. 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6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работе с воспитанниками дошкольного возраста использую логопедическую технологию, которая относится к инновационным технологиям, а именно к арт-терапевтическим методикам – это мнемотехника. Мнемотехника представляет собой совокупность правил и приемов, которые облегчают процесс запоминания информации.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6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словосочетания или слова нужно придумать картинки, которые бы их обозначали. В результате весь текст выглядит как определенная схема, смотря на которую ребенок может воспроизвести загадку, стихотворение или скороговорку.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В своей работе  с ребятами применяю один или несколько приемов мнемотехники (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мнемодорожки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мнемотаблицы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При этом, наибольший эффект достигается при их использовании в виде игр. Такие игры позволяют автоматизировать поставленный звук, развивать  фонематический анализ и синтез, позволяет тренировать произвольную слуховую, зрительную, кратковременную и оперативную памяти.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картинок ребята запоминают артикуляционный уклад звука, выполняют артикуляционную гимнастику, таблицы помогают автоматизировать звук в слогах, словах и предложениях. Мнемотехнические приемы, освоенные ребенком на занятиях, будут служить ему каждый раз, когда он столкнется с необходимостью что-либо запомнить. 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Мнемотехника помогает мне в работе не только автоматизировать звуки, но и разучивать стихотворения к празднику. Это приносить радость, как мне, так и ребенку.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Логопед: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Барашкова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Е.Е.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6518601"/>
            <a:ext cx="2475139" cy="1856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31" y="6518601"/>
            <a:ext cx="2419664" cy="1814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7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ng.pngtree.com/background/20210709/original/pngtree-fresh-winter-flowering-snow-background-design-picture-image_916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6165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659" y="572154"/>
            <a:ext cx="3127603" cy="4637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февраля состоялась поездка  воспитанников стационарного отделения п. Гвардейский в город Москва, где ребята посетили очередное занятие в фотошколе "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Pixel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24".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познакомились с различными видами объективов, с их особенностями, попрактиковались в фотографии с новой фототехникой.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Занятия посетили экскурсию по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Зачатьевскому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ставропигиальному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женскому монастырю, узнали его уникальную историю.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Зачатьевский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(Алексеевский)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ставропигиальный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женский монастырь расположен в районе Хамовники, в местности между улицей Остоженка и Москва-рекой. Он был основан в 1360-м году по благословению Митрополита Московского Алексия, чьи сестры преподобная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игумения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Иулиана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монахиня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Евпраксия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стали первыми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насельницами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обители. У монастыря богатая история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1713" y="86022"/>
            <a:ext cx="250421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Поездка в Москву</a:t>
            </a:r>
            <a:endParaRPr lang="ru-RU" sz="2000" b="1" i="1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28106" r="10635" b="1"/>
          <a:stretch/>
        </p:blipFill>
        <p:spPr>
          <a:xfrm>
            <a:off x="4586289" y="2093718"/>
            <a:ext cx="1962704" cy="1325501"/>
          </a:xfrm>
          <a:prstGeom prst="ellipse">
            <a:avLst/>
          </a:prstGeom>
          <a:ln w="1905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t="28898" r="16030" b="5211"/>
          <a:stretch/>
        </p:blipFill>
        <p:spPr>
          <a:xfrm>
            <a:off x="3351131" y="665626"/>
            <a:ext cx="1959429" cy="1338944"/>
          </a:xfrm>
          <a:prstGeom prst="ellipse">
            <a:avLst/>
          </a:prstGeom>
          <a:ln w="1905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364920" y="3539785"/>
            <a:ext cx="3184072" cy="48351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нашествия французов 1812-го года обитель пострадала, но позже была восстановлена. В 1925-м году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Зачатьевский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монастырь закрыли, а позднее храмы и строения монастыря были взорваны или разрушены. Возрождаться монастырь стал только в 1991-м году.</a:t>
            </a:r>
          </a:p>
          <a:p>
            <a:pPr lvl="0" algn="ctr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монастырь с молитвами о даровании долгожданных детей, о мире в семье и избавлении от депрессии, едут многочисленные паломники. В наши дни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Зачатьевский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монастырь продолжает развиваться. При нем действуют богадельня, швейная мастерская, пекарня. Монастырь имеет библиотеку и собственное издательство.</a:t>
            </a:r>
          </a:p>
          <a:p>
            <a:pPr lvl="0" algn="ctr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Напоследок, ребята отправились на масленичные гуляния в центральный парк культуры и отдыха им. М. Горького, поучаствовали в традиционных масленичных забавах и покатались на музыкальной карусели.</a:t>
            </a:r>
          </a:p>
          <a:p>
            <a:pPr lvl="0" algn="ctr">
              <a:lnSpc>
                <a:spcPct val="107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Педагог-психолог: Маркова Д.П., воспитанник: Руслан Т.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0" y="5295728"/>
            <a:ext cx="2383121" cy="3177495"/>
          </a:xfrm>
          <a:prstGeom prst="ellipse">
            <a:avLst/>
          </a:prstGeom>
          <a:ln w="1905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64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ng.pngtree.com/background/20210709/original/pngtree-fresh-winter-flowering-snow-background-design-picture-image_916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6165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2665898"/>
            <a:ext cx="6477000" cy="34518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Масленица-одно из самых весёлых и долгожданных праздников в году, празднование которого длится 7 дней. В это время люди веселятся, устраивают гуляния, ходят в гости.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Понедельник - ВСТРЕЧА! В этот день 20 февраля воспитанники стационарного отделения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п.Гвардейский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побывали в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Луженском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сельском филиале культуры  на познавательно-игровой программе «Как на масленой недели из печи блины летели».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Увлекательные игры: перетягивание каната, сапоги - скороходы, снежки, битва женихов, чудо-штаны подняли всем настроение. Ребята получили заряд бодрости на всю масленичную неделю.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этот день и самые маленькие воспитанники нашего отделения познакомились с этим замечательным праздником.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повеселились от души. Поводили хоровод, покатались на карусели, спели песню, познакомились с куклой Масленицей, отведали вкусные блины.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преддверии широкой Масленицы ребята в рамках программы дополнительного образования "Креативная мастерская" изготовили КУКЛУ-МАСЛЕНИЦУ.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Творческим предложениям не было предела. Постарались все на славу.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Масленичная неделя продолжалась выпечкой блинов и их поеданием.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февраля была проведена развлекательная программа "Тещины блины".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168" y="119742"/>
            <a:ext cx="276229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Широкая масленица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1" y="639594"/>
            <a:ext cx="1869866" cy="1891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51" y="800522"/>
            <a:ext cx="2254023" cy="1690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1" y="6252273"/>
            <a:ext cx="2449286" cy="1836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r="13015"/>
          <a:stretch/>
        </p:blipFill>
        <p:spPr>
          <a:xfrm>
            <a:off x="3429000" y="6297239"/>
            <a:ext cx="2943565" cy="1791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9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ng.pngtree.com/background/20210709/original/pngtree-fresh-winter-flowering-snow-background-design-picture-image_916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6165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1257" y="2863516"/>
            <a:ext cx="6215743" cy="32542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февраля воспитанники вместе с воспитателями отметили последний день Масленицы.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Девчонки и мальчишки узнали, что в прощёное воскресенье играли обязательно в игры, водили хороводы вокруг чучела Масленицы, пели, танцевали. В этот день забывали старые обиды и конфликты, просили друг у друга прощение и обязательно прощали.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этот день наши ребята с большим воодушевлением и азартом поучаствовали в конкурсной программе и проводили зиму.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Мероприятие закончилось чаепитием с блинами 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вкусняшками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старших воспитанников была проведена "Блинная викторина", которая состояла из 4 категорий:" Кулинарные блинчики", "Спортивные блинчики", "Литературные блинчики", "Народные блинчики".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соревновались в знаниях о традициях празднования Масленицы, истории праздника, чем расширили свой кругозор.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Малыши тоже попрощались с масленицей и попросили друг у друга прощение, затем провели маленькие гулянья и празднества, познакомились с обычаями и традициями русского народа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Воспитатели: Мохова Т.В., </a:t>
            </a:r>
            <a:r>
              <a:rPr lang="ru-RU" sz="1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Шаповалова</a:t>
            </a: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В.И., воспитанница: Ульяна С.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5" y="6394183"/>
            <a:ext cx="2399401" cy="1799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6586" r="13617"/>
          <a:stretch/>
        </p:blipFill>
        <p:spPr>
          <a:xfrm>
            <a:off x="3733892" y="6394183"/>
            <a:ext cx="2219142" cy="1786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4692" r="10159"/>
          <a:stretch/>
        </p:blipFill>
        <p:spPr>
          <a:xfrm>
            <a:off x="965765" y="381438"/>
            <a:ext cx="4424364" cy="220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83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.pinimg.com/originals/79/73/42/7973429495fd47a3e2c4b0bf2520da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1661" y="181215"/>
            <a:ext cx="39723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606" y="7790661"/>
            <a:ext cx="66137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редакции: 301164,  п. Гвардейский,            Главный редактор:        Газета издаётся  1 раз в месяц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Молодёжная, д. 11                                                Назарова Н. В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390356"/>
            <a:ext cx="6858000" cy="12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76400" y="4371602"/>
            <a:ext cx="4073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855568" y="5213111"/>
            <a:ext cx="3552511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</a:rPr>
              <a:t>С днем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рожденья поздравляем,</a:t>
            </a: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</a:rPr>
              <a:t>Всего лучшего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желаем,</a:t>
            </a: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</a:rPr>
              <a:t>Больше радости, и смеха,</a:t>
            </a: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</a:rPr>
              <a:t>И во всех делах успеха.</a:t>
            </a: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</a:rPr>
              <a:t>Никогда не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унывайте,</a:t>
            </a: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</a:rPr>
              <a:t>И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</a:rPr>
              <a:t>в обиду не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давайте.</a:t>
            </a: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</a:rPr>
              <a:t>Сбудутся пускай мечты,</a:t>
            </a: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</a:rPr>
              <a:t>Радость будет там, где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вы.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9" y="3120676"/>
            <a:ext cx="3029667" cy="20197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99" y="1001689"/>
            <a:ext cx="2768373" cy="39928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4" y="932241"/>
            <a:ext cx="3003698" cy="20024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72021" y="2563620"/>
            <a:ext cx="843501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Владик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8079" y="4531966"/>
            <a:ext cx="111280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Владимир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1084" y="4677886"/>
            <a:ext cx="93647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Кирюша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ng.pngtree.com/background/20210709/original/pngtree-fresh-winter-flowering-snow-background-design-picture-image_916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6165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6770" y="121058"/>
            <a:ext cx="176522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Segoe Print" panose="02000600000000000000" pitchFamily="2" charset="0"/>
              </a:rPr>
              <a:t>День ёжика</a:t>
            </a:r>
            <a:endParaRPr lang="ru-RU" sz="20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97" y="2474755"/>
            <a:ext cx="6498771" cy="40317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Ежа — это древний международный праздник, который традиционно отмечают 2 февраля, и который берёт своё начало в Древнем Риме.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Жители этого города 2 февраля будили спящих ежей, наблюдали за их поведением и на основании этого делали прогнозы относительно скорого прихода весны. Ёжик, вылезая из своей норки, должен активно двигаться в поисках пищи. Если разбуженный зверёк реагировал на свою тень, это предвещало, что тёплые дни наступят не скоро.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России давно известно, что ёжика нужно обязательно покормить молоком и мясом. Эта еда служит благодарностью за то, что зверёк отгоняет злых духов от жилища человека.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некоторых гербах Великобритании можно увидеть изображение ёжика. В этой стране даже проводится ежегодная перепись ежовой популяции. Созданы специальные организации, которые занимаются охраной этого вида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животных. Отмечают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Ежа во всех странах по-разному, но неизменно весело.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экологического часа «День ёжика»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узнали много интересного о ежах: среде их обитания, повадках, издаваемых звуках, чем питаются, сколько дней спят, есть ли у ежей хвост, умеют ли ежи бегать и плавать, сколько живут, каких размеров достигают и сколько они весят. Мальчишки и девчонки вспомнили, какие книги написаны про ежей, народные пословицы и поговорки.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Приняли участие в конкурсах: «Кто быстрее выпьет молочко из блюдца», «Съешь яблоко».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заключение произнесли друг другу  добрые пожелания.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Педагог-организатор: Малышева Е.Н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., воспитанница: Сабина Т.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5062" r="9610"/>
          <a:stretch/>
        </p:blipFill>
        <p:spPr>
          <a:xfrm>
            <a:off x="741589" y="6625643"/>
            <a:ext cx="2100944" cy="1749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9816" r="2414"/>
          <a:stretch/>
        </p:blipFill>
        <p:spPr>
          <a:xfrm>
            <a:off x="3933145" y="6632964"/>
            <a:ext cx="2362201" cy="1734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12021" r="1270" b="6073"/>
          <a:stretch/>
        </p:blipFill>
        <p:spPr>
          <a:xfrm>
            <a:off x="317047" y="680821"/>
            <a:ext cx="2525486" cy="1682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10598" r="1793"/>
          <a:stretch/>
        </p:blipFill>
        <p:spPr>
          <a:xfrm>
            <a:off x="3660661" y="642226"/>
            <a:ext cx="2365603" cy="1721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0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png.pngtree.com/background/20210709/original/pngtree-fresh-winter-flowering-snow-background-design-picture-image_916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6165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970" y="617066"/>
            <a:ext cx="6498771" cy="51189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Патриотический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 «Мы помним ваш подвиг», посвящённый герою Советского Союза, воину - интернационалисту, пограничнику, участнику первой чеченской кампании - Евгению Родионову, прошёл 9 февраля для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наших воспитанников.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Девятнадцатилетний солдат был зверски убит боевиками за категоричный отказ снять нательный крестик, отказаться от своей веры и перейти в мусульманство.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Ребятам рассказали о детстве Жени, службе в армии, о его маме, о гибели и чудесах после смерти русского воина.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прошло и года после страшной трагедии, как в разных уголках страны начали происходить необъяснимые вещи.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военных ходили удивительные истории. «Божественный воин в огненном плаще» помогал пленным вырваться на свободу, показывал солдатам расположение мин и растяжек. В госпиталях раненые говорили о солдате Евгении, который избавляет их от сильных болей. Многие клялись, что во время экскурсии в храм Христа Спасителя на одной их икон видели именно погибшего воина. К числу почитателей Родионова присоединились и заключенные тюрем, восхищавшиеся чудесными делами Жени после смерти.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1990-х при содействии Патриарха Московского и Всея Руси Алексия II вышла первая книга «Новый мученик за Христа воин Евгений», посвященная судьбе русского воина. Через некоторое время днепропетровский священник Вадим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Шкляренко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прислал сообщение о том, что изображение героя на обложке начало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мироточить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Миро священнослужитель описал как светлую жидкость с легким хвойным запахом. Позже, когда появилась икона Святого Воина Евгения, многие подтверждали наличие терпкого и очень приятного запаха.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могиле мученика был установлен высокий деревянный крест. Надпись на нем гласит: «Здесь лежит русский солдат Евгений Родионов, защищавший Отечество и не отрекшийся от Креста».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Закончился патриотический час общей молитвой по погибшим воинам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lang="ru-RU" sz="1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Багирова</a:t>
            </a: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Е.И., воспитанница: Дарья Д.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2883" y="90286"/>
            <a:ext cx="3366627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Мы помним ваш подвиг!</a:t>
            </a:r>
            <a:endParaRPr lang="ru-RU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76216"/>
            <a:ext cx="2786743" cy="209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9" t="6668"/>
          <a:stretch/>
        </p:blipFill>
        <p:spPr>
          <a:xfrm>
            <a:off x="3651477" y="5876216"/>
            <a:ext cx="2695866" cy="2076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6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png.pngtree.com/background/20210709/original/pngtree-fresh-winter-flowering-snow-background-design-picture-image_916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6165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5057" y="550336"/>
            <a:ext cx="6477000" cy="55124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Жизнь человека связана с природой, а значит, и с жизнью растений.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Издавна люди украшали цветами и растениями себя и свои жилища. Растения – санитары жилых помещений. Они поглощают пыль, очищают воздух от углекислоты, способствуют его увлажнению, уничтожают вредоносные микроорганизмы.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чего же нам нужны комнатные цветы? Ответ на этот вопрос воспитанники вместе с педагогом искали на одном из занятий по дополнительной общеобразовательной общеразвивающей программе «Росток», модуль «Мир цветов».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Конечно, цветы создают в помещениях уют, комфортную атмосферу, делают интерьер помещений живым и привлекательным, однако комнатные цветы нужны в помещении не только для уюта. Всем известно, как плохо чувствует себя человек в душном, неуютном помещении в современных домах, где используются синтетические материалы, бытовая техника и электроника.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занятии ребята повторили в очередной раз, что человек зависит от растений. Растения - это его пища, орудия труда, строительный материал, одежда, целебные травы, вода в пустыне и др. Комнатные растения очищают воздух наших домов, освежают прекрасными ароматами комнаты, радуют разнообразием цветов и зеленью листьев.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нас в группе много цветов. Но знаем ли мы их свойства?  Нам стало интересно.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начале нашего исследования мы с детьми нашли информацию о полезных и вредных комнатных растениях в интернете. Оказалось, что некоторые из них имеют и полезные и вредные свойства. Затем был проведен небольшой опрос о пользе и вреде комнатных растений среди воспитанников группы. Анкетирование выявило, что большинство детей хоть и понимают о пользе комнатных растений, но очень мало знают об их характеристиках и свойствах.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итоге исследования, ребята пришли к выводу, что не все комнатные растения приносят пользу, поскольку содержат в своих листьях ядовитые вещества, и если их трогать, то они опасны. Поэтому с такими растениями нужно умело обращаться.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был сделан вывод: не все комнатные растения оказывают положительное воздействие на здоровье человека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Воспитатель: Мохова Г.В., воспитанница: Мария П.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8198" y="83033"/>
            <a:ext cx="194957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В мире растений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" y="6194769"/>
            <a:ext cx="2368198" cy="1946363"/>
          </a:xfrm>
          <a:prstGeom prst="rect">
            <a:avLst/>
          </a:prstGeom>
          <a:ln w="28575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45" y="6194769"/>
            <a:ext cx="2449902" cy="1837426"/>
          </a:xfrm>
          <a:prstGeom prst="rect">
            <a:avLst/>
          </a:prstGeom>
          <a:ln w="28575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6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png.pngtree.com/background/20210709/original/pngtree-fresh-winter-flowering-snow-background-design-picture-image_916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6165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228" y="98077"/>
            <a:ext cx="360707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День защитника Отечества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467" y="596263"/>
            <a:ext cx="6468504" cy="4825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февраля - один из самых значимых праздников</a:t>
            </a:r>
            <a:r>
              <a:rPr lang="ru-RU" sz="1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особенный день для российского народа. Мы отмечаем День защитника Отечества. Российская Армия надёжно защищает свою страну от врагов, охраняет бесценное достояние мира. Российский солдат показывает образцы смелости, мужества и героизма. В этот день празднования проходят не только в воинских частях, праздник отмечают во всех организациях и семьях. И поздравлять принято всех мужчин и мальчишек.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/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нашем учреждении, как и везде проходила подготовка к празднику</a:t>
            </a:r>
            <a:r>
              <a:rPr lang="ru-RU" sz="1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малышами проводились беседы о Российской Армии, разучивались песни и стихи, проходили спортивные состязания, была организована выставка книг, где малыши смогли познакомиться не только с картинками, но педагог почитал им некоторые произведения.  Украсили  группу в военной тематики. В оформлении принимали участие не только взрослые, но и дети. Малыши подготовили поздравительные открытки, которые оформили в виде выставки. Часть открыток ребята подарят мужчинам нашего учреждения, а часть открыток отправятся нашим защитникам. Ребята подготовила видео праздничного концерта для служащих СВО и для жителей дома-интерната для престарелых и инвалидов </a:t>
            </a:r>
            <a:r>
              <a:rPr lang="ru-RU" sz="12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п.Дубна</a:t>
            </a: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преддверии праздника, а именно  20 февраля воспитанники дошкольной группы с логопедом Барашковой Е.Е. и воспитателем </a:t>
            </a:r>
            <a:r>
              <a:rPr lang="ru-RU" sz="1200" dirty="0" err="1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Жижиной</a:t>
            </a: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О.Ю. провели спортивное развлечение «Будущие защитники». Во время мероприятия ребята вспомнили, какие роды войск бывают, что делает тот или иной военный. Провели эстафеты: полоса препятствий, артиллеристы, спели песню, половили рыбу. В завершении праздника девчонки прочитали стихи для ребят и подарили сладкие медальки нашим мальчишкам. На такой веселой ноте и закончился наш спортивный праздник.  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</a:pPr>
            <a:r>
              <a:rPr lang="ru-RU" sz="12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Каждый</a:t>
            </a: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будь то взрослый или ребенок, внес свой вклад в празднование 23 февраля.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Логопед: </a:t>
            </a:r>
            <a:r>
              <a:rPr lang="ru-RU" sz="1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Барашкова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Е.Е</a:t>
            </a: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3" y="6018416"/>
            <a:ext cx="2830288" cy="2122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20" y="6018078"/>
            <a:ext cx="2575091" cy="219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ng.pngtree.com/background/20210709/original/pngtree-fresh-winter-flowering-snow-background-design-picture-image_916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6165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943" y="2804926"/>
            <a:ext cx="6349712" cy="2858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к Дню защитника Отечества началась задолго до праздника. Было несколько этапов. Первый – это оформление групп учреждения. Каждая группа украсила свои помещения в соответствии с символикой определённого рода войск. Первая группа – танкисты, вторая группа – моряки, третья – десантники, четвёртая – космические войска.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февраля наши воспитанники приняли участие в акции «Дорога к обелиску». Дети убрали мусор у памятника погибшим в Великой отечественной Войне, расположенном в п. Гвардейский.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Мальчики второй группы приготовили открытки для поздравления мужчин, работающих в учреждении, которых затем и поздравили с праздником, прочитав им стихотворение и вручив те самые открытки.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самым важным делом мы считаем – это изготовление окопных свечей для наших солдат, написание писем и поздравительных открыток. Всё это было отправлено через Общественную Палату нашим воинам, участвующих в специальной военной операции в Украине.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5" b="7136"/>
          <a:stretch/>
        </p:blipFill>
        <p:spPr>
          <a:xfrm>
            <a:off x="177943" y="171830"/>
            <a:ext cx="2215201" cy="1485893"/>
          </a:xfrm>
          <a:prstGeom prst="ellipse">
            <a:avLst/>
          </a:prstGeom>
          <a:ln w="190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24286"/>
          <a:stretch/>
        </p:blipFill>
        <p:spPr>
          <a:xfrm>
            <a:off x="2331405" y="1044341"/>
            <a:ext cx="2195189" cy="1585726"/>
          </a:xfrm>
          <a:prstGeom prst="ellipse">
            <a:avLst/>
          </a:prstGeom>
          <a:ln w="190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r="24696"/>
          <a:stretch/>
        </p:blipFill>
        <p:spPr>
          <a:xfrm>
            <a:off x="402770" y="5838773"/>
            <a:ext cx="2108647" cy="1800076"/>
          </a:xfrm>
          <a:prstGeom prst="ellipse">
            <a:avLst/>
          </a:prstGeom>
          <a:ln w="28575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1904"/>
          <a:stretch/>
        </p:blipFill>
        <p:spPr>
          <a:xfrm>
            <a:off x="2801031" y="5838773"/>
            <a:ext cx="3570514" cy="1800076"/>
          </a:xfrm>
          <a:prstGeom prst="ellipse">
            <a:avLst/>
          </a:prstGeom>
          <a:ln w="28575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69" y="141237"/>
            <a:ext cx="2144486" cy="1608365"/>
          </a:xfrm>
          <a:prstGeom prst="ellipse">
            <a:avLst/>
          </a:prstGeom>
          <a:ln w="190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0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png.pngtree.com/background/20210709/original/pngtree-fresh-winter-flowering-snow-background-design-picture-image_916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6165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3434" y="2174316"/>
            <a:ext cx="3423555" cy="40446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праздником мужчин, работающих в учреждении поздравили и все женщины-коллеги. Много добрых и тёплых поздравлений и пожеланий было сказано в адрес Коломийца Р.А., Никитина О.В.,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Тамошина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А.Х.,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Ладанова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А.С., Миронова А.В., Сорокина А.А., Попова Б.П., Симонина Д.С., Ильичёва С.Н., Казакова В.М. С огромным удовольствием председатель профсоюзной организации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Даниличева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Ю.В. вручила им электрический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массажёр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Будьте всегда здоровы, дорогие наши мужчины!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поздравления к нашим воспитанникам приехали друзья из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Экоинициативы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Прошло совместное мероприятие «ВИТЯЗЬ-2023!», на котором ребята ознакомились со средствами защиты, воинскими званиями, военной техникой. Увлекательно прошли командные игры.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окончании мероприятия все получили подарки.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9" y="226486"/>
            <a:ext cx="2754227" cy="1836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25" y="280806"/>
            <a:ext cx="2503048" cy="178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14128" r="9680" b="7051"/>
          <a:stretch/>
        </p:blipFill>
        <p:spPr>
          <a:xfrm>
            <a:off x="4064879" y="2343443"/>
            <a:ext cx="1994140" cy="2481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79" y="5172721"/>
            <a:ext cx="1965808" cy="2621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7" y="6334544"/>
            <a:ext cx="2830286" cy="188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png.pngtree.com/background/20210709/original/pngtree-fresh-winter-flowering-snow-background-design-picture-image_916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6165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1200" y="826532"/>
            <a:ext cx="5844287" cy="40773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«Прошло много лет со дня окончания афганской войны. Тяжёлая была война, которая длилась долгие десять лет. Наши советские воины с честью исполняли свой долг, отстаивая наши рубежи. Есть много погибших, много героев. Сражались в горах, был зной и жара. Часто не было еды и воды, но выстояли. Многие матери не дождались своих сыновей, жёны своих мужей». Так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начала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свой рассказ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 Калистратова А.В. во время часа общения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 долгу службы, по велению сердца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с нашими воспитанниками.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исполнилось 33 года со дня вывода советских войск из Афганистана. Последний солдат ограниченного контингента Советских войск покинул Афганскую землю.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Уроки Афганистана. Афганская трагедия. Афганская авантюра. По – разному называли эту войну и по – разному к ней относились. Ведь долгое время, мало кто знал о том, что в действительности происходит в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Афгане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любая информация из мест боевых действий просеивалась через жёсткую цензуру. А долгожданная встреча с отечеством для многих обернулась трагедией непонимания.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Люди, прошедшие Афганистан - эта наша гордость и боль. Гордость, потому что советские воины в этой трудной войне еще раз продемонстрировали мужество и героизм, присущие советскому солдату, его непоколебимую стойкость и выдержку, а боль потому, что война, как правило, оставляет после себя страшную жатву - гибнут лучшие люди, многие из воинов становятся на всю жизнь калеками. Немало полегло совсем юных мальчишек на каменистой афганской земле.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 об этих парнях, не вернувшихся с той войны, память о тех, кто ушёл из жизни в мирное время будет вечной.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Педагог-психолог: </a:t>
            </a:r>
            <a:r>
              <a:rPr lang="ru-RU" sz="1100" i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Незамайкина</a:t>
            </a:r>
            <a:r>
              <a:rPr lang="ru-RU" sz="1100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Н.В., воспитанник: </a:t>
            </a:r>
            <a:r>
              <a:rPr lang="ru-RU" sz="11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Сергей К.</a:t>
            </a:r>
            <a:endParaRPr lang="ru-RU" sz="105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7265" y="174172"/>
            <a:ext cx="148508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66"/>
                </a:solidFill>
              </a:rPr>
              <a:t>Афганистан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567">
            <a:off x="512971" y="5292015"/>
            <a:ext cx="2982686" cy="1677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816">
            <a:off x="2790145" y="6057596"/>
            <a:ext cx="3592286" cy="2020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2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png.pngtree.com/background/20210709/original/pngtree-fresh-winter-flowering-snow-background-design-picture-image_916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6165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294" y="2775993"/>
            <a:ext cx="6101219" cy="32377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18.02 наши воспитанники в очередной раз совершили поездку в г. Калуга в кулинарную студию "Булки не растут на деревьях" в г. Калуга. Ребята приняли участие в кулинарном мастер-классе и приготовили вкуснейшие пироги с различными начинками: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мясными, грибными, сладкие, рыбные. Напекли столько пирогов, что взяли с собой в Центр для оставшихся ребят. Эта замечательная традиция сложилась давно, поэтому ни один визит в кулинарную студию не обходится без таких подарков, сделанных своими руками.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пекли пироги ребята под руководством 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Дмитрия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Мальгина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является профессиональным поваром, но очень любит свое дело и готов делиться опытом с ребятами.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кулинарного мастер-класса было проведено занятие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программе "Россия начинается здесь", на котором ребята узнали, что на берегу Волги живёт много народностей. Это -   русские, татары, марийцы, чуваши, мордва, немцы, калмыки, казахи.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Волга - самая большая река Европы - символ нашей страны. Она в 3,5 раза длиннее Рейна и превышает Дунай на тысячу км. Особенностью поволжского региона является разнообразие проживающих там народов, их национальностей, культур и религий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педагог: Калистратова А.В., воспитанница Екатерина Н.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4867" y="187947"/>
            <a:ext cx="359489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CC00"/>
                </a:solidFill>
              </a:rPr>
              <a:t>«Булки не растут на деревьях»</a:t>
            </a:r>
            <a:endParaRPr lang="ru-RU" sz="2000" b="1" dirty="0">
              <a:solidFill>
                <a:srgbClr val="00CC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2" y="743911"/>
            <a:ext cx="2372755" cy="1779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75" y="743663"/>
            <a:ext cx="2373086" cy="1779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6" y="6319829"/>
            <a:ext cx="2509127" cy="1881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36" y="6337391"/>
            <a:ext cx="2462295" cy="1846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8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53938</TotalTime>
  <Words>2322</Words>
  <Application>Microsoft Office PowerPoint</Application>
  <PresentationFormat>Произвольный</PresentationFormat>
  <Paragraphs>148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Segoe Print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197</cp:revision>
  <dcterms:created xsi:type="dcterms:W3CDTF">2022-03-19T07:13:10Z</dcterms:created>
  <dcterms:modified xsi:type="dcterms:W3CDTF">2023-03-18T13:40:54Z</dcterms:modified>
</cp:coreProperties>
</file>