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7" r:id="rId4"/>
    <p:sldId id="258" r:id="rId5"/>
    <p:sldId id="260" r:id="rId6"/>
    <p:sldId id="261" r:id="rId7"/>
    <p:sldId id="262" r:id="rId8"/>
    <p:sldId id="263" r:id="rId9"/>
    <p:sldId id="264" r:id="rId10"/>
    <p:sldId id="268" r:id="rId11"/>
    <p:sldId id="265" r:id="rId12"/>
  </p:sldIdLst>
  <p:sldSz cx="6858000" cy="8783638"/>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660033"/>
    <a:srgbClr val="CC3300"/>
    <a:srgbClr val="FF0066"/>
    <a:srgbClr val="FF00FF"/>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88" d="100"/>
          <a:sy n="88" d="100"/>
        </p:scale>
        <p:origin x="27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5642E-68C2-4DA0-A054-D92B94A26128}" type="datetimeFigureOut">
              <a:rPr lang="ru-RU" smtClean="0"/>
              <a:t>14.02.2023</a:t>
            </a:fld>
            <a:endParaRPr lang="ru-RU"/>
          </a:p>
        </p:txBody>
      </p:sp>
      <p:sp>
        <p:nvSpPr>
          <p:cNvPr id="4" name="Образ слайда 3"/>
          <p:cNvSpPr>
            <a:spLocks noGrp="1" noRot="1" noChangeAspect="1"/>
          </p:cNvSpPr>
          <p:nvPr>
            <p:ph type="sldImg" idx="2"/>
          </p:nvPr>
        </p:nvSpPr>
        <p:spPr>
          <a:xfrm>
            <a:off x="2224088" y="1143000"/>
            <a:ext cx="24098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44C9E-C31F-421E-9270-1BD4FCDDA609}" type="slidenum">
              <a:rPr lang="ru-RU" smtClean="0"/>
              <a:t>‹#›</a:t>
            </a:fld>
            <a:endParaRPr lang="ru-RU"/>
          </a:p>
        </p:txBody>
      </p:sp>
    </p:spTree>
    <p:extLst>
      <p:ext uri="{BB962C8B-B14F-4D97-AF65-F5344CB8AC3E}">
        <p14:creationId xmlns:p14="http://schemas.microsoft.com/office/powerpoint/2010/main" val="1253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50" y="1437508"/>
            <a:ext cx="5143500" cy="3058007"/>
          </a:xfrm>
        </p:spPr>
        <p:txBody>
          <a:bodyPr anchor="b"/>
          <a:lstStyle>
            <a:lvl1pPr algn="ctr">
              <a:defRPr sz="7685"/>
            </a:lvl1pPr>
          </a:lstStyle>
          <a:p>
            <a:r>
              <a:rPr lang="ru-RU" smtClean="0"/>
              <a:t>Образец заголовка</a:t>
            </a:r>
            <a:endParaRPr lang="ru-RU"/>
          </a:p>
        </p:txBody>
      </p:sp>
      <p:sp>
        <p:nvSpPr>
          <p:cNvPr id="3" name="Подзаголовок 2"/>
          <p:cNvSpPr>
            <a:spLocks noGrp="1"/>
          </p:cNvSpPr>
          <p:nvPr>
            <p:ph type="subTitle" idx="1"/>
          </p:nvPr>
        </p:nvSpPr>
        <p:spPr>
          <a:xfrm>
            <a:off x="857250" y="4613444"/>
            <a:ext cx="5143500" cy="2120679"/>
          </a:xfrm>
        </p:spPr>
        <p:txBody>
          <a:bodyPr/>
          <a:lstStyle>
            <a:lvl1pPr marL="0" indent="0" algn="ctr">
              <a:buNone/>
              <a:defRPr sz="3074"/>
            </a:lvl1pPr>
            <a:lvl2pPr marL="585582" indent="0" algn="ctr">
              <a:buNone/>
              <a:defRPr sz="2562"/>
            </a:lvl2pPr>
            <a:lvl3pPr marL="1171164" indent="0" algn="ctr">
              <a:buNone/>
              <a:defRPr sz="2305"/>
            </a:lvl3pPr>
            <a:lvl4pPr marL="1756745" indent="0" algn="ctr">
              <a:buNone/>
              <a:defRPr sz="2049"/>
            </a:lvl4pPr>
            <a:lvl5pPr marL="2342327" indent="0" algn="ctr">
              <a:buNone/>
              <a:defRPr sz="2049"/>
            </a:lvl5pPr>
            <a:lvl6pPr marL="2927909" indent="0" algn="ctr">
              <a:buNone/>
              <a:defRPr sz="2049"/>
            </a:lvl6pPr>
            <a:lvl7pPr marL="3513491" indent="0" algn="ctr">
              <a:buNone/>
              <a:defRPr sz="2049"/>
            </a:lvl7pPr>
            <a:lvl8pPr marL="4099072" indent="0" algn="ctr">
              <a:buNone/>
              <a:defRPr sz="2049"/>
            </a:lvl8pPr>
            <a:lvl9pPr marL="4684654" indent="0" algn="ctr">
              <a:buNone/>
              <a:defRPr sz="2049"/>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6CB7BC-64A6-444E-A44B-3DC6E296808D}" type="datetime1">
              <a:rPr lang="ru-RU" smtClean="0"/>
              <a:t>14.02.2023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412345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17C5EF-6A58-42E9-83BE-6DBD2B45F36A}" type="datetime1">
              <a:rPr lang="ru-RU" smtClean="0"/>
              <a:t>14.02.2023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76630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6" y="467647"/>
            <a:ext cx="1478756" cy="744372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7" y="467647"/>
            <a:ext cx="4350544" cy="74437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2FD5D3-F2C0-4916-AF5B-DA9C21FFB6F5}" type="datetime1">
              <a:rPr lang="ru-RU" smtClean="0"/>
              <a:t>14.02.2023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41911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BAA5AF-E21F-4AE7-AC92-600279500872}" type="datetime1">
              <a:rPr lang="ru-RU" smtClean="0"/>
              <a:t>14.02.2023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373739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916" y="2189811"/>
            <a:ext cx="5915025" cy="3653749"/>
          </a:xfrm>
        </p:spPr>
        <p:txBody>
          <a:bodyPr anchor="b"/>
          <a:lstStyle>
            <a:lvl1pPr>
              <a:defRPr sz="7685"/>
            </a:lvl1pPr>
          </a:lstStyle>
          <a:p>
            <a:r>
              <a:rPr lang="ru-RU" smtClean="0"/>
              <a:t>Образец заголовка</a:t>
            </a:r>
            <a:endParaRPr lang="ru-RU"/>
          </a:p>
        </p:txBody>
      </p:sp>
      <p:sp>
        <p:nvSpPr>
          <p:cNvPr id="3" name="Текст 2"/>
          <p:cNvSpPr>
            <a:spLocks noGrp="1"/>
          </p:cNvSpPr>
          <p:nvPr>
            <p:ph type="body" idx="1"/>
          </p:nvPr>
        </p:nvSpPr>
        <p:spPr>
          <a:xfrm>
            <a:off x="467916" y="5878126"/>
            <a:ext cx="5915025" cy="1921420"/>
          </a:xfrm>
        </p:spPr>
        <p:txBody>
          <a:bodyPr/>
          <a:lstStyle>
            <a:lvl1pPr marL="0" indent="0">
              <a:buNone/>
              <a:defRPr sz="3074">
                <a:solidFill>
                  <a:schemeClr val="tx1">
                    <a:tint val="75000"/>
                  </a:schemeClr>
                </a:solidFill>
              </a:defRPr>
            </a:lvl1pPr>
            <a:lvl2pPr marL="585582" indent="0">
              <a:buNone/>
              <a:defRPr sz="2562">
                <a:solidFill>
                  <a:schemeClr val="tx1">
                    <a:tint val="75000"/>
                  </a:schemeClr>
                </a:solidFill>
              </a:defRPr>
            </a:lvl2pPr>
            <a:lvl3pPr marL="1171164" indent="0">
              <a:buNone/>
              <a:defRPr sz="2305">
                <a:solidFill>
                  <a:schemeClr val="tx1">
                    <a:tint val="75000"/>
                  </a:schemeClr>
                </a:solidFill>
              </a:defRPr>
            </a:lvl3pPr>
            <a:lvl4pPr marL="1756745" indent="0">
              <a:buNone/>
              <a:defRPr sz="2049">
                <a:solidFill>
                  <a:schemeClr val="tx1">
                    <a:tint val="75000"/>
                  </a:schemeClr>
                </a:solidFill>
              </a:defRPr>
            </a:lvl4pPr>
            <a:lvl5pPr marL="2342327" indent="0">
              <a:buNone/>
              <a:defRPr sz="2049">
                <a:solidFill>
                  <a:schemeClr val="tx1">
                    <a:tint val="75000"/>
                  </a:schemeClr>
                </a:solidFill>
              </a:defRPr>
            </a:lvl5pPr>
            <a:lvl6pPr marL="2927909" indent="0">
              <a:buNone/>
              <a:defRPr sz="2049">
                <a:solidFill>
                  <a:schemeClr val="tx1">
                    <a:tint val="75000"/>
                  </a:schemeClr>
                </a:solidFill>
              </a:defRPr>
            </a:lvl6pPr>
            <a:lvl7pPr marL="3513491" indent="0">
              <a:buNone/>
              <a:defRPr sz="2049">
                <a:solidFill>
                  <a:schemeClr val="tx1">
                    <a:tint val="75000"/>
                  </a:schemeClr>
                </a:solidFill>
              </a:defRPr>
            </a:lvl7pPr>
            <a:lvl8pPr marL="4099072" indent="0">
              <a:buNone/>
              <a:defRPr sz="2049">
                <a:solidFill>
                  <a:schemeClr val="tx1">
                    <a:tint val="75000"/>
                  </a:schemeClr>
                </a:solidFill>
              </a:defRPr>
            </a:lvl8pPr>
            <a:lvl9pPr marL="4684654" indent="0">
              <a:buNone/>
              <a:defRPr sz="2049">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994925-2812-450F-824E-F1AB53B80B31}" type="datetime1">
              <a:rPr lang="ru-RU" smtClean="0"/>
              <a:t>14.02.2023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10649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8" y="2338237"/>
            <a:ext cx="2914650" cy="5573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71863" y="2338237"/>
            <a:ext cx="2914650" cy="5573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3554704-BF74-43D7-BB7E-86C2566277AE}" type="datetime1">
              <a:rPr lang="ru-RU" smtClean="0"/>
              <a:t>14.02.2023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30613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467648"/>
            <a:ext cx="5915025" cy="1697764"/>
          </a:xfrm>
        </p:spPr>
        <p:txBody>
          <a:bodyPr/>
          <a:lstStyle/>
          <a:p>
            <a:r>
              <a:rPr lang="ru-RU" smtClean="0"/>
              <a:t>Образец заголовка</a:t>
            </a:r>
            <a:endParaRPr lang="ru-RU"/>
          </a:p>
        </p:txBody>
      </p:sp>
      <p:sp>
        <p:nvSpPr>
          <p:cNvPr id="3" name="Текст 2"/>
          <p:cNvSpPr>
            <a:spLocks noGrp="1"/>
          </p:cNvSpPr>
          <p:nvPr>
            <p:ph type="body" idx="1"/>
          </p:nvPr>
        </p:nvSpPr>
        <p:spPr>
          <a:xfrm>
            <a:off x="472381" y="2153212"/>
            <a:ext cx="2901255" cy="1055256"/>
          </a:xfrm>
        </p:spPr>
        <p:txBody>
          <a:bodyPr anchor="b"/>
          <a:lstStyle>
            <a:lvl1pPr marL="0" indent="0">
              <a:buNone/>
              <a:defRPr sz="3074" b="1"/>
            </a:lvl1pPr>
            <a:lvl2pPr marL="585582" indent="0">
              <a:buNone/>
              <a:defRPr sz="2562" b="1"/>
            </a:lvl2pPr>
            <a:lvl3pPr marL="1171164" indent="0">
              <a:buNone/>
              <a:defRPr sz="2305" b="1"/>
            </a:lvl3pPr>
            <a:lvl4pPr marL="1756745" indent="0">
              <a:buNone/>
              <a:defRPr sz="2049" b="1"/>
            </a:lvl4pPr>
            <a:lvl5pPr marL="2342327" indent="0">
              <a:buNone/>
              <a:defRPr sz="2049" b="1"/>
            </a:lvl5pPr>
            <a:lvl6pPr marL="2927909" indent="0">
              <a:buNone/>
              <a:defRPr sz="2049" b="1"/>
            </a:lvl6pPr>
            <a:lvl7pPr marL="3513491" indent="0">
              <a:buNone/>
              <a:defRPr sz="2049" b="1"/>
            </a:lvl7pPr>
            <a:lvl8pPr marL="4099072" indent="0">
              <a:buNone/>
              <a:defRPr sz="2049" b="1"/>
            </a:lvl8pPr>
            <a:lvl9pPr marL="4684654" indent="0">
              <a:buNone/>
              <a:defRPr sz="2049" b="1"/>
            </a:lvl9pPr>
          </a:lstStyle>
          <a:p>
            <a:pPr lvl="0"/>
            <a:r>
              <a:rPr lang="ru-RU" smtClean="0"/>
              <a:t>Образец текста</a:t>
            </a:r>
          </a:p>
        </p:txBody>
      </p:sp>
      <p:sp>
        <p:nvSpPr>
          <p:cNvPr id="4" name="Объект 3"/>
          <p:cNvSpPr>
            <a:spLocks noGrp="1"/>
          </p:cNvSpPr>
          <p:nvPr>
            <p:ph sz="half" idx="2"/>
          </p:nvPr>
        </p:nvSpPr>
        <p:spPr>
          <a:xfrm>
            <a:off x="472381" y="3208468"/>
            <a:ext cx="2901255" cy="47191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71863" y="2153212"/>
            <a:ext cx="2915543" cy="1055256"/>
          </a:xfrm>
        </p:spPr>
        <p:txBody>
          <a:bodyPr anchor="b"/>
          <a:lstStyle>
            <a:lvl1pPr marL="0" indent="0">
              <a:buNone/>
              <a:defRPr sz="3074" b="1"/>
            </a:lvl1pPr>
            <a:lvl2pPr marL="585582" indent="0">
              <a:buNone/>
              <a:defRPr sz="2562" b="1"/>
            </a:lvl2pPr>
            <a:lvl3pPr marL="1171164" indent="0">
              <a:buNone/>
              <a:defRPr sz="2305" b="1"/>
            </a:lvl3pPr>
            <a:lvl4pPr marL="1756745" indent="0">
              <a:buNone/>
              <a:defRPr sz="2049" b="1"/>
            </a:lvl4pPr>
            <a:lvl5pPr marL="2342327" indent="0">
              <a:buNone/>
              <a:defRPr sz="2049" b="1"/>
            </a:lvl5pPr>
            <a:lvl6pPr marL="2927909" indent="0">
              <a:buNone/>
              <a:defRPr sz="2049" b="1"/>
            </a:lvl6pPr>
            <a:lvl7pPr marL="3513491" indent="0">
              <a:buNone/>
              <a:defRPr sz="2049" b="1"/>
            </a:lvl7pPr>
            <a:lvl8pPr marL="4099072" indent="0">
              <a:buNone/>
              <a:defRPr sz="2049" b="1"/>
            </a:lvl8pPr>
            <a:lvl9pPr marL="4684654" indent="0">
              <a:buNone/>
              <a:defRPr sz="2049" b="1"/>
            </a:lvl9pPr>
          </a:lstStyle>
          <a:p>
            <a:pPr lvl="0"/>
            <a:r>
              <a:rPr lang="ru-RU" smtClean="0"/>
              <a:t>Образец текста</a:t>
            </a:r>
          </a:p>
        </p:txBody>
      </p:sp>
      <p:sp>
        <p:nvSpPr>
          <p:cNvPr id="6" name="Объект 5"/>
          <p:cNvSpPr>
            <a:spLocks noGrp="1"/>
          </p:cNvSpPr>
          <p:nvPr>
            <p:ph sz="quarter" idx="4"/>
          </p:nvPr>
        </p:nvSpPr>
        <p:spPr>
          <a:xfrm>
            <a:off x="3471863" y="3208468"/>
            <a:ext cx="2915543" cy="47191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F03080B-65B6-4F80-ADAC-3B617B5A8258}" type="datetime1">
              <a:rPr lang="ru-RU" smtClean="0"/>
              <a:t>14.02.2023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17498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EE81CB9-5AAC-4940-AC39-8D10CB0E4801}" type="datetime1">
              <a:rPr lang="ru-RU" smtClean="0"/>
              <a:t>14.02.2023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43730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CB6D7C-409E-4034-A940-0C145B00676A}" type="datetime1">
              <a:rPr lang="ru-RU" smtClean="0"/>
              <a:t>14.02.2023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97063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585576"/>
            <a:ext cx="2211883" cy="2049516"/>
          </a:xfrm>
        </p:spPr>
        <p:txBody>
          <a:bodyPr anchor="b"/>
          <a:lstStyle>
            <a:lvl1pPr>
              <a:defRPr sz="4099"/>
            </a:lvl1pPr>
          </a:lstStyle>
          <a:p>
            <a:r>
              <a:rPr lang="ru-RU" smtClean="0"/>
              <a:t>Образец заголовка</a:t>
            </a:r>
            <a:endParaRPr lang="ru-RU"/>
          </a:p>
        </p:txBody>
      </p:sp>
      <p:sp>
        <p:nvSpPr>
          <p:cNvPr id="3" name="Объект 2"/>
          <p:cNvSpPr>
            <a:spLocks noGrp="1"/>
          </p:cNvSpPr>
          <p:nvPr>
            <p:ph idx="1"/>
          </p:nvPr>
        </p:nvSpPr>
        <p:spPr>
          <a:xfrm>
            <a:off x="2915543" y="1264682"/>
            <a:ext cx="3471863" cy="6242076"/>
          </a:xfrm>
        </p:spPr>
        <p:txBody>
          <a:bodyPr/>
          <a:lstStyle>
            <a:lvl1pPr>
              <a:defRPr sz="4099"/>
            </a:lvl1pPr>
            <a:lvl2pPr>
              <a:defRPr sz="3586"/>
            </a:lvl2pPr>
            <a:lvl3pPr>
              <a:defRPr sz="3074"/>
            </a:lvl3pPr>
            <a:lvl4pPr>
              <a:defRPr sz="2562"/>
            </a:lvl4pPr>
            <a:lvl5pPr>
              <a:defRPr sz="2562"/>
            </a:lvl5pPr>
            <a:lvl6pPr>
              <a:defRPr sz="2562"/>
            </a:lvl6pPr>
            <a:lvl7pPr>
              <a:defRPr sz="2562"/>
            </a:lvl7pPr>
            <a:lvl8pPr>
              <a:defRPr sz="2562"/>
            </a:lvl8pPr>
            <a:lvl9pPr>
              <a:defRPr sz="256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72381" y="2635091"/>
            <a:ext cx="2211883" cy="4881833"/>
          </a:xfrm>
        </p:spPr>
        <p:txBody>
          <a:bodyPr/>
          <a:lstStyle>
            <a:lvl1pPr marL="0" indent="0">
              <a:buNone/>
              <a:defRPr sz="2049"/>
            </a:lvl1pPr>
            <a:lvl2pPr marL="585582" indent="0">
              <a:buNone/>
              <a:defRPr sz="1793"/>
            </a:lvl2pPr>
            <a:lvl3pPr marL="1171164" indent="0">
              <a:buNone/>
              <a:defRPr sz="1537"/>
            </a:lvl3pPr>
            <a:lvl4pPr marL="1756745" indent="0">
              <a:buNone/>
              <a:defRPr sz="1281"/>
            </a:lvl4pPr>
            <a:lvl5pPr marL="2342327" indent="0">
              <a:buNone/>
              <a:defRPr sz="1281"/>
            </a:lvl5pPr>
            <a:lvl6pPr marL="2927909" indent="0">
              <a:buNone/>
              <a:defRPr sz="1281"/>
            </a:lvl6pPr>
            <a:lvl7pPr marL="3513491" indent="0">
              <a:buNone/>
              <a:defRPr sz="1281"/>
            </a:lvl7pPr>
            <a:lvl8pPr marL="4099072" indent="0">
              <a:buNone/>
              <a:defRPr sz="1281"/>
            </a:lvl8pPr>
            <a:lvl9pPr marL="4684654" indent="0">
              <a:buNone/>
              <a:defRPr sz="1281"/>
            </a:lvl9pPr>
          </a:lstStyle>
          <a:p>
            <a:pPr lvl="0"/>
            <a:r>
              <a:rPr lang="ru-RU" smtClean="0"/>
              <a:t>Образец текста</a:t>
            </a:r>
          </a:p>
        </p:txBody>
      </p:sp>
      <p:sp>
        <p:nvSpPr>
          <p:cNvPr id="5" name="Дата 4"/>
          <p:cNvSpPr>
            <a:spLocks noGrp="1"/>
          </p:cNvSpPr>
          <p:nvPr>
            <p:ph type="dt" sz="half" idx="10"/>
          </p:nvPr>
        </p:nvSpPr>
        <p:spPr/>
        <p:txBody>
          <a:bodyPr/>
          <a:lstStyle/>
          <a:p>
            <a:fld id="{1A7A2801-0A30-488A-B7FB-5A14A0B4B38A}" type="datetime1">
              <a:rPr lang="ru-RU" smtClean="0"/>
              <a:t>14.02.2023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22264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585576"/>
            <a:ext cx="2211883" cy="2049516"/>
          </a:xfrm>
        </p:spPr>
        <p:txBody>
          <a:bodyPr anchor="b"/>
          <a:lstStyle>
            <a:lvl1pPr>
              <a:defRPr sz="4099"/>
            </a:lvl1pPr>
          </a:lstStyle>
          <a:p>
            <a:r>
              <a:rPr lang="ru-RU" smtClean="0"/>
              <a:t>Образец заголовка</a:t>
            </a:r>
            <a:endParaRPr lang="ru-RU"/>
          </a:p>
        </p:txBody>
      </p:sp>
      <p:sp>
        <p:nvSpPr>
          <p:cNvPr id="3" name="Рисунок 2"/>
          <p:cNvSpPr>
            <a:spLocks noGrp="1"/>
          </p:cNvSpPr>
          <p:nvPr>
            <p:ph type="pic" idx="1"/>
          </p:nvPr>
        </p:nvSpPr>
        <p:spPr>
          <a:xfrm>
            <a:off x="2915543" y="1264682"/>
            <a:ext cx="3471863" cy="6242076"/>
          </a:xfrm>
        </p:spPr>
        <p:txBody>
          <a:bodyPr/>
          <a:lstStyle>
            <a:lvl1pPr marL="0" indent="0">
              <a:buNone/>
              <a:defRPr sz="4099"/>
            </a:lvl1pPr>
            <a:lvl2pPr marL="585582" indent="0">
              <a:buNone/>
              <a:defRPr sz="3586"/>
            </a:lvl2pPr>
            <a:lvl3pPr marL="1171164" indent="0">
              <a:buNone/>
              <a:defRPr sz="3074"/>
            </a:lvl3pPr>
            <a:lvl4pPr marL="1756745" indent="0">
              <a:buNone/>
              <a:defRPr sz="2562"/>
            </a:lvl4pPr>
            <a:lvl5pPr marL="2342327" indent="0">
              <a:buNone/>
              <a:defRPr sz="2562"/>
            </a:lvl5pPr>
            <a:lvl6pPr marL="2927909" indent="0">
              <a:buNone/>
              <a:defRPr sz="2562"/>
            </a:lvl6pPr>
            <a:lvl7pPr marL="3513491" indent="0">
              <a:buNone/>
              <a:defRPr sz="2562"/>
            </a:lvl7pPr>
            <a:lvl8pPr marL="4099072" indent="0">
              <a:buNone/>
              <a:defRPr sz="2562"/>
            </a:lvl8pPr>
            <a:lvl9pPr marL="4684654" indent="0">
              <a:buNone/>
              <a:defRPr sz="2562"/>
            </a:lvl9pPr>
          </a:lstStyle>
          <a:p>
            <a:endParaRPr lang="ru-RU"/>
          </a:p>
        </p:txBody>
      </p:sp>
      <p:sp>
        <p:nvSpPr>
          <p:cNvPr id="4" name="Текст 3"/>
          <p:cNvSpPr>
            <a:spLocks noGrp="1"/>
          </p:cNvSpPr>
          <p:nvPr>
            <p:ph type="body" sz="half" idx="2"/>
          </p:nvPr>
        </p:nvSpPr>
        <p:spPr>
          <a:xfrm>
            <a:off x="472381" y="2635091"/>
            <a:ext cx="2211883" cy="4881833"/>
          </a:xfrm>
        </p:spPr>
        <p:txBody>
          <a:bodyPr/>
          <a:lstStyle>
            <a:lvl1pPr marL="0" indent="0">
              <a:buNone/>
              <a:defRPr sz="2049"/>
            </a:lvl1pPr>
            <a:lvl2pPr marL="585582" indent="0">
              <a:buNone/>
              <a:defRPr sz="1793"/>
            </a:lvl2pPr>
            <a:lvl3pPr marL="1171164" indent="0">
              <a:buNone/>
              <a:defRPr sz="1537"/>
            </a:lvl3pPr>
            <a:lvl4pPr marL="1756745" indent="0">
              <a:buNone/>
              <a:defRPr sz="1281"/>
            </a:lvl4pPr>
            <a:lvl5pPr marL="2342327" indent="0">
              <a:buNone/>
              <a:defRPr sz="1281"/>
            </a:lvl5pPr>
            <a:lvl6pPr marL="2927909" indent="0">
              <a:buNone/>
              <a:defRPr sz="1281"/>
            </a:lvl6pPr>
            <a:lvl7pPr marL="3513491" indent="0">
              <a:buNone/>
              <a:defRPr sz="1281"/>
            </a:lvl7pPr>
            <a:lvl8pPr marL="4099072" indent="0">
              <a:buNone/>
              <a:defRPr sz="1281"/>
            </a:lvl8pPr>
            <a:lvl9pPr marL="4684654" indent="0">
              <a:buNone/>
              <a:defRPr sz="1281"/>
            </a:lvl9pPr>
          </a:lstStyle>
          <a:p>
            <a:pPr lvl="0"/>
            <a:r>
              <a:rPr lang="ru-RU" smtClean="0"/>
              <a:t>Образец текста</a:t>
            </a:r>
          </a:p>
        </p:txBody>
      </p:sp>
      <p:sp>
        <p:nvSpPr>
          <p:cNvPr id="5" name="Дата 4"/>
          <p:cNvSpPr>
            <a:spLocks noGrp="1"/>
          </p:cNvSpPr>
          <p:nvPr>
            <p:ph type="dt" sz="half" idx="10"/>
          </p:nvPr>
        </p:nvSpPr>
        <p:spPr/>
        <p:txBody>
          <a:bodyPr/>
          <a:lstStyle/>
          <a:p>
            <a:fld id="{95F1BDDC-B379-48DD-80CA-C502DEEC63FE}" type="datetime1">
              <a:rPr lang="ru-RU" smtClean="0"/>
              <a:t>14.02.2023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20813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67648"/>
            <a:ext cx="5915025" cy="1697764"/>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71488" y="2338237"/>
            <a:ext cx="5915025" cy="55731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71488" y="8141132"/>
            <a:ext cx="1543050" cy="467647"/>
          </a:xfrm>
          <a:prstGeom prst="rect">
            <a:avLst/>
          </a:prstGeom>
        </p:spPr>
        <p:txBody>
          <a:bodyPr vert="horz" lIns="91440" tIns="45720" rIns="91440" bIns="45720" rtlCol="0" anchor="ctr"/>
          <a:lstStyle>
            <a:lvl1pPr algn="l">
              <a:defRPr sz="1537">
                <a:solidFill>
                  <a:schemeClr val="tx1">
                    <a:tint val="75000"/>
                  </a:schemeClr>
                </a:solidFill>
              </a:defRPr>
            </a:lvl1pPr>
          </a:lstStyle>
          <a:p>
            <a:fld id="{26A9EBE1-B539-47BB-9942-EE3DF87D44B5}" type="datetime1">
              <a:rPr lang="ru-RU" smtClean="0"/>
              <a:t>14.02.2023</a:t>
            </a:fld>
            <a:endParaRPr lang="ru-RU"/>
          </a:p>
        </p:txBody>
      </p:sp>
      <p:sp>
        <p:nvSpPr>
          <p:cNvPr id="5" name="Нижний колонтитул 4"/>
          <p:cNvSpPr>
            <a:spLocks noGrp="1"/>
          </p:cNvSpPr>
          <p:nvPr>
            <p:ph type="ftr" sz="quarter" idx="3"/>
          </p:nvPr>
        </p:nvSpPr>
        <p:spPr>
          <a:xfrm>
            <a:off x="2271713" y="8141132"/>
            <a:ext cx="2314575" cy="467647"/>
          </a:xfrm>
          <a:prstGeom prst="rect">
            <a:avLst/>
          </a:prstGeom>
        </p:spPr>
        <p:txBody>
          <a:bodyPr vert="horz" lIns="91440" tIns="45720" rIns="91440" bIns="45720" rtlCol="0" anchor="ctr"/>
          <a:lstStyle>
            <a:lvl1pPr algn="ctr">
              <a:defRPr sz="1537">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843463" y="8141132"/>
            <a:ext cx="1543050" cy="467647"/>
          </a:xfrm>
          <a:prstGeom prst="rect">
            <a:avLst/>
          </a:prstGeom>
        </p:spPr>
        <p:txBody>
          <a:bodyPr vert="horz" lIns="91440" tIns="45720" rIns="91440" bIns="45720" rtlCol="0" anchor="ctr"/>
          <a:lstStyle>
            <a:lvl1pPr algn="r">
              <a:defRPr sz="1537">
                <a:solidFill>
                  <a:schemeClr val="tx1">
                    <a:tint val="75000"/>
                  </a:schemeClr>
                </a:solidFill>
              </a:defRPr>
            </a:lvl1pPr>
          </a:lstStyle>
          <a:p>
            <a:fld id="{5D507773-497F-4C06-A6BD-C97AF9A7795B}" type="slidenum">
              <a:rPr lang="ru-RU" smtClean="0"/>
              <a:t>‹#›</a:t>
            </a:fld>
            <a:endParaRPr lang="ru-RU"/>
          </a:p>
        </p:txBody>
      </p:sp>
    </p:spTree>
    <p:extLst>
      <p:ext uri="{BB962C8B-B14F-4D97-AF65-F5344CB8AC3E}">
        <p14:creationId xmlns:p14="http://schemas.microsoft.com/office/powerpoint/2010/main" val="3254777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1171164" rtl="0" eaLnBrk="1" latinLnBrk="0" hangingPunct="1">
        <a:lnSpc>
          <a:spcPct val="90000"/>
        </a:lnSpc>
        <a:spcBef>
          <a:spcPct val="0"/>
        </a:spcBef>
        <a:buNone/>
        <a:defRPr sz="5636" kern="1200">
          <a:solidFill>
            <a:schemeClr val="tx1"/>
          </a:solidFill>
          <a:latin typeface="+mj-lt"/>
          <a:ea typeface="+mj-ea"/>
          <a:cs typeface="+mj-cs"/>
        </a:defRPr>
      </a:lvl1pPr>
    </p:titleStyle>
    <p:bodyStyle>
      <a:lvl1pPr marL="292791" indent="-292791" algn="l" defTabSz="1171164" rtl="0" eaLnBrk="1" latinLnBrk="0" hangingPunct="1">
        <a:lnSpc>
          <a:spcPct val="90000"/>
        </a:lnSpc>
        <a:spcBef>
          <a:spcPts val="1281"/>
        </a:spcBef>
        <a:buFont typeface="Arial" panose="020B0604020202020204" pitchFamily="34" charset="0"/>
        <a:buChar char="•"/>
        <a:defRPr sz="3586" kern="1200">
          <a:solidFill>
            <a:schemeClr val="tx1"/>
          </a:solidFill>
          <a:latin typeface="+mn-lt"/>
          <a:ea typeface="+mn-ea"/>
          <a:cs typeface="+mn-cs"/>
        </a:defRPr>
      </a:lvl1pPr>
      <a:lvl2pPr marL="878373" indent="-292791" algn="l" defTabSz="1171164" rtl="0" eaLnBrk="1" latinLnBrk="0" hangingPunct="1">
        <a:lnSpc>
          <a:spcPct val="90000"/>
        </a:lnSpc>
        <a:spcBef>
          <a:spcPts val="640"/>
        </a:spcBef>
        <a:buFont typeface="Arial" panose="020B0604020202020204" pitchFamily="34" charset="0"/>
        <a:buChar char="•"/>
        <a:defRPr sz="3074" kern="1200">
          <a:solidFill>
            <a:schemeClr val="tx1"/>
          </a:solidFill>
          <a:latin typeface="+mn-lt"/>
          <a:ea typeface="+mn-ea"/>
          <a:cs typeface="+mn-cs"/>
        </a:defRPr>
      </a:lvl2pPr>
      <a:lvl3pPr marL="1463954" indent="-292791" algn="l" defTabSz="1171164" rtl="0" eaLnBrk="1" latinLnBrk="0" hangingPunct="1">
        <a:lnSpc>
          <a:spcPct val="90000"/>
        </a:lnSpc>
        <a:spcBef>
          <a:spcPts val="640"/>
        </a:spcBef>
        <a:buFont typeface="Arial" panose="020B0604020202020204" pitchFamily="34" charset="0"/>
        <a:buChar char="•"/>
        <a:defRPr sz="2562" kern="1200">
          <a:solidFill>
            <a:schemeClr val="tx1"/>
          </a:solidFill>
          <a:latin typeface="+mn-lt"/>
          <a:ea typeface="+mn-ea"/>
          <a:cs typeface="+mn-cs"/>
        </a:defRPr>
      </a:lvl3pPr>
      <a:lvl4pPr marL="2049536"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4pPr>
      <a:lvl5pPr marL="2635118"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5pPr>
      <a:lvl6pPr marL="3220700"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6pPr>
      <a:lvl7pPr marL="3806281"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7pPr>
      <a:lvl8pPr marL="4391863"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8pPr>
      <a:lvl9pPr marL="4977445"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9pPr>
    </p:bodyStyle>
    <p:otherStyle>
      <a:defPPr>
        <a:defRPr lang="ru-RU"/>
      </a:defPPr>
      <a:lvl1pPr marL="0" algn="l" defTabSz="1171164" rtl="0" eaLnBrk="1" latinLnBrk="0" hangingPunct="1">
        <a:defRPr sz="2305" kern="1200">
          <a:solidFill>
            <a:schemeClr val="tx1"/>
          </a:solidFill>
          <a:latin typeface="+mn-lt"/>
          <a:ea typeface="+mn-ea"/>
          <a:cs typeface="+mn-cs"/>
        </a:defRPr>
      </a:lvl1pPr>
      <a:lvl2pPr marL="585582" algn="l" defTabSz="1171164" rtl="0" eaLnBrk="1" latinLnBrk="0" hangingPunct="1">
        <a:defRPr sz="2305" kern="1200">
          <a:solidFill>
            <a:schemeClr val="tx1"/>
          </a:solidFill>
          <a:latin typeface="+mn-lt"/>
          <a:ea typeface="+mn-ea"/>
          <a:cs typeface="+mn-cs"/>
        </a:defRPr>
      </a:lvl2pPr>
      <a:lvl3pPr marL="1171164" algn="l" defTabSz="1171164" rtl="0" eaLnBrk="1" latinLnBrk="0" hangingPunct="1">
        <a:defRPr sz="2305" kern="1200">
          <a:solidFill>
            <a:schemeClr val="tx1"/>
          </a:solidFill>
          <a:latin typeface="+mn-lt"/>
          <a:ea typeface="+mn-ea"/>
          <a:cs typeface="+mn-cs"/>
        </a:defRPr>
      </a:lvl3pPr>
      <a:lvl4pPr marL="1756745" algn="l" defTabSz="1171164" rtl="0" eaLnBrk="1" latinLnBrk="0" hangingPunct="1">
        <a:defRPr sz="2305" kern="1200">
          <a:solidFill>
            <a:schemeClr val="tx1"/>
          </a:solidFill>
          <a:latin typeface="+mn-lt"/>
          <a:ea typeface="+mn-ea"/>
          <a:cs typeface="+mn-cs"/>
        </a:defRPr>
      </a:lvl4pPr>
      <a:lvl5pPr marL="2342327" algn="l" defTabSz="1171164" rtl="0" eaLnBrk="1" latinLnBrk="0" hangingPunct="1">
        <a:defRPr sz="2305" kern="1200">
          <a:solidFill>
            <a:schemeClr val="tx1"/>
          </a:solidFill>
          <a:latin typeface="+mn-lt"/>
          <a:ea typeface="+mn-ea"/>
          <a:cs typeface="+mn-cs"/>
        </a:defRPr>
      </a:lvl5pPr>
      <a:lvl6pPr marL="2927909" algn="l" defTabSz="1171164" rtl="0" eaLnBrk="1" latinLnBrk="0" hangingPunct="1">
        <a:defRPr sz="2305" kern="1200">
          <a:solidFill>
            <a:schemeClr val="tx1"/>
          </a:solidFill>
          <a:latin typeface="+mn-lt"/>
          <a:ea typeface="+mn-ea"/>
          <a:cs typeface="+mn-cs"/>
        </a:defRPr>
      </a:lvl6pPr>
      <a:lvl7pPr marL="3513491" algn="l" defTabSz="1171164" rtl="0" eaLnBrk="1" latinLnBrk="0" hangingPunct="1">
        <a:defRPr sz="2305" kern="1200">
          <a:solidFill>
            <a:schemeClr val="tx1"/>
          </a:solidFill>
          <a:latin typeface="+mn-lt"/>
          <a:ea typeface="+mn-ea"/>
          <a:cs typeface="+mn-cs"/>
        </a:defRPr>
      </a:lvl7pPr>
      <a:lvl8pPr marL="4099072" algn="l" defTabSz="1171164" rtl="0" eaLnBrk="1" latinLnBrk="0" hangingPunct="1">
        <a:defRPr sz="2305" kern="1200">
          <a:solidFill>
            <a:schemeClr val="tx1"/>
          </a:solidFill>
          <a:latin typeface="+mn-lt"/>
          <a:ea typeface="+mn-ea"/>
          <a:cs typeface="+mn-cs"/>
        </a:defRPr>
      </a:lvl8pPr>
      <a:lvl9pPr marL="4684654" algn="l" defTabSz="1171164" rtl="0" eaLnBrk="1" latinLnBrk="0" hangingPunct="1">
        <a:defRPr sz="23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fif"/><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06.fotocdn.net/s111/5a46cefd078f1c82/gallery_m/24839508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9" name="Нижний колонтитул 8"/>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endParaRPr lang="ru-RU" dirty="0"/>
          </a:p>
        </p:txBody>
      </p:sp>
      <p:pic>
        <p:nvPicPr>
          <p:cNvPr id="15" name="Рисунок 14"/>
          <p:cNvPicPr>
            <a:picLocks noChangeAspect="1"/>
          </p:cNvPicPr>
          <p:nvPr/>
        </p:nvPicPr>
        <p:blipFill rotWithShape="1">
          <a:blip r:embed="rId3">
            <a:extLst>
              <a:ext uri="{28A0092B-C50C-407E-A947-70E740481C1C}">
                <a14:useLocalDpi xmlns:a14="http://schemas.microsoft.com/office/drawing/2010/main" val="0"/>
              </a:ext>
            </a:extLst>
          </a:blip>
          <a:srcRect t="3506" b="9851"/>
          <a:stretch/>
        </p:blipFill>
        <p:spPr>
          <a:xfrm>
            <a:off x="339715" y="283177"/>
            <a:ext cx="6008914" cy="8325602"/>
          </a:xfrm>
          <a:prstGeom prst="rect">
            <a:avLst/>
          </a:prstGeom>
          <a:ln>
            <a:noFill/>
          </a:ln>
          <a:effectLst>
            <a:softEdge rad="112500"/>
          </a:effectLst>
        </p:spPr>
      </p:pic>
      <p:sp>
        <p:nvSpPr>
          <p:cNvPr id="16" name="TextBox 15"/>
          <p:cNvSpPr txBox="1"/>
          <p:nvPr/>
        </p:nvSpPr>
        <p:spPr>
          <a:xfrm>
            <a:off x="2220454" y="108318"/>
            <a:ext cx="4467891" cy="43088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lvl="0" algn="ctr" defTabSz="502737">
              <a:defRPr/>
            </a:pPr>
            <a:r>
              <a:rPr lang="ru-RU" sz="1100" kern="0" dirty="0">
                <a:solidFill>
                  <a:prstClr val="black"/>
                </a:solidFill>
                <a:latin typeface="Times New Roman" pitchFamily="18" charset="0"/>
                <a:cs typeface="Times New Roman" pitchFamily="18" charset="0"/>
              </a:rPr>
              <a:t>Государственное  учреждение Тульской области </a:t>
            </a:r>
          </a:p>
          <a:p>
            <a:pPr lvl="0" algn="ctr" defTabSz="502737">
              <a:defRPr/>
            </a:pPr>
            <a:r>
              <a:rPr lang="ru-RU" sz="1100" kern="0" dirty="0">
                <a:solidFill>
                  <a:prstClr val="black"/>
                </a:solidFill>
                <a:latin typeface="Times New Roman" pitchFamily="18" charset="0"/>
                <a:cs typeface="Times New Roman" pitchFamily="18" charset="0"/>
              </a:rPr>
              <a:t>«Социально-реабилитационный центр для несовершеннолетних  № 4» </a:t>
            </a:r>
            <a:endParaRPr lang="ru-RU" sz="1100" kern="0" dirty="0">
              <a:solidFill>
                <a:prstClr val="black"/>
              </a:solidFill>
            </a:endParaRPr>
          </a:p>
        </p:txBody>
      </p:sp>
      <p:pic>
        <p:nvPicPr>
          <p:cNvPr id="18" name="Рисунок 17" descr="C:\Documents and Settings\Root\Рабочий стол\семья.jpg"/>
          <p:cNvPicPr/>
          <p:nvPr/>
        </p:nvPicPr>
        <p:blipFill>
          <a:blip r:embed="rId4" cstate="print"/>
          <a:srcRect/>
          <a:stretch>
            <a:fillRect/>
          </a:stretch>
        </p:blipFill>
        <p:spPr bwMode="auto">
          <a:xfrm>
            <a:off x="187193" y="108318"/>
            <a:ext cx="1693545" cy="1491097"/>
          </a:xfrm>
          <a:prstGeom prst="roundRect">
            <a:avLst>
              <a:gd name="adj" fmla="val 8594"/>
            </a:avLst>
          </a:prstGeom>
          <a:solidFill>
            <a:srgbClr val="FFFFFF">
              <a:shade val="85000"/>
            </a:srgbClr>
          </a:solidFill>
          <a:ln>
            <a:noFill/>
          </a:ln>
          <a:effectLst>
            <a:glow rad="63500">
              <a:srgbClr val="5B9BD5">
                <a:satMod val="175000"/>
                <a:alpha val="40000"/>
              </a:srgbClr>
            </a:glow>
            <a:reflection blurRad="12700" stA="38000" endPos="28000" dist="5000" dir="5400000" sy="-100000" algn="bl" rotWithShape="0"/>
          </a:effectLst>
        </p:spPr>
      </p:pic>
      <p:sp>
        <p:nvSpPr>
          <p:cNvPr id="17" name="Прямоугольник 16"/>
          <p:cNvSpPr/>
          <p:nvPr/>
        </p:nvSpPr>
        <p:spPr>
          <a:xfrm>
            <a:off x="-1" y="1423528"/>
            <a:ext cx="2518253" cy="769441"/>
          </a:xfrm>
          <a:prstGeom prst="rect">
            <a:avLst/>
          </a:prstGeom>
        </p:spPr>
        <p:txBody>
          <a:bodyPr wrap="none">
            <a:spAutoFit/>
          </a:bodyPr>
          <a:lstStyle/>
          <a:p>
            <a:pPr lvl="0" algn="ctr" defTabSz="502737">
              <a:defRPr/>
            </a:pPr>
            <a:r>
              <a:rPr lang="ru-RU" sz="4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МаГоБУс</a:t>
            </a:r>
            <a:endParaRPr lang="ru-RU" sz="4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endParaRPr>
          </a:p>
        </p:txBody>
      </p:sp>
      <p:sp>
        <p:nvSpPr>
          <p:cNvPr id="19" name="Прямоугольник 18"/>
          <p:cNvSpPr/>
          <p:nvPr/>
        </p:nvSpPr>
        <p:spPr>
          <a:xfrm>
            <a:off x="4486043" y="2701899"/>
            <a:ext cx="2117271"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a:r>
              <a:rPr lang="ru-RU" sz="2400" b="1" i="1" dirty="0">
                <a:solidFill>
                  <a:srgbClr val="0070C0"/>
                </a:solidFill>
                <a:latin typeface="Times New Roman" panose="02020603050405020304" pitchFamily="18" charset="0"/>
                <a:cs typeface="Times New Roman" panose="02020603050405020304" pitchFamily="18" charset="0"/>
              </a:rPr>
              <a:t>Выпуск  № 1</a:t>
            </a:r>
          </a:p>
          <a:p>
            <a:pPr lvl="0" algn="ctr"/>
            <a:r>
              <a:rPr lang="ru-RU" sz="2400" b="1" i="1" dirty="0">
                <a:solidFill>
                  <a:srgbClr val="0070C0"/>
                </a:solidFill>
                <a:latin typeface="Times New Roman" panose="02020603050405020304" pitchFamily="18" charset="0"/>
                <a:cs typeface="Times New Roman" panose="02020603050405020304" pitchFamily="18" charset="0"/>
              </a:rPr>
              <a:t>январь  2023</a:t>
            </a:r>
            <a:endParaRPr lang="ru-RU" sz="2400" b="1" i="1" dirty="0">
              <a:solidFill>
                <a:srgbClr val="0070C0"/>
              </a:solidFill>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4950990" y="3816073"/>
            <a:ext cx="1187376"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lvl="0"/>
            <a:r>
              <a:rPr lang="ru-RU" b="1" i="1" dirty="0">
                <a:solidFill>
                  <a:srgbClr val="FF9900"/>
                </a:solidFill>
                <a:latin typeface="Times New Roman" panose="02020603050405020304" pitchFamily="18" charset="0"/>
                <a:cs typeface="Times New Roman" panose="02020603050405020304" pitchFamily="18" charset="0"/>
              </a:rPr>
              <a:t>В номере:</a:t>
            </a:r>
            <a:endParaRPr lang="ru-RU" b="1" i="1" dirty="0">
              <a:solidFill>
                <a:srgbClr val="FF9900"/>
              </a:solidFill>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3344172" y="6941883"/>
            <a:ext cx="3429000" cy="1754326"/>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lvl="0" algn="ctr"/>
            <a:r>
              <a:rPr lang="ru-RU" sz="1200" b="1" i="1" dirty="0">
                <a:solidFill>
                  <a:srgbClr val="7030A0"/>
                </a:solidFill>
                <a:latin typeface="Times New Roman" panose="02020603050405020304" pitchFamily="18" charset="0"/>
                <a:cs typeface="Times New Roman" panose="02020603050405020304" pitchFamily="18" charset="0"/>
              </a:rPr>
              <a:t>«Старт в будущее» – стр. 1-2</a:t>
            </a: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«Тульский сувенир» </a:t>
            </a:r>
            <a:r>
              <a:rPr lang="ru-RU" sz="1200" b="1" i="1" dirty="0">
                <a:solidFill>
                  <a:srgbClr val="7030A0"/>
                </a:solidFill>
                <a:latin typeface="Times New Roman" panose="02020603050405020304" pitchFamily="18" charset="0"/>
                <a:cs typeface="Times New Roman" panose="02020603050405020304" pitchFamily="18" charset="0"/>
              </a:rPr>
              <a:t>– стр. 3</a:t>
            </a: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Экскурсия в Центральный банк </a:t>
            </a:r>
            <a:r>
              <a:rPr lang="ru-RU" sz="1200" b="1" i="1" dirty="0">
                <a:solidFill>
                  <a:srgbClr val="7030A0"/>
                </a:solidFill>
                <a:latin typeface="Times New Roman" panose="02020603050405020304" pitchFamily="18" charset="0"/>
                <a:cs typeface="Times New Roman" panose="02020603050405020304" pitchFamily="18" charset="0"/>
              </a:rPr>
              <a:t>– стр. 4</a:t>
            </a: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Крещение Господне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5</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Поездка в г. Москва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6</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Блокада Ленинграда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7</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День рождения </a:t>
            </a:r>
            <a:r>
              <a:rPr lang="ru-RU" sz="1200" b="1" i="1" dirty="0" err="1" smtClean="0">
                <a:solidFill>
                  <a:srgbClr val="7030A0"/>
                </a:solidFill>
                <a:latin typeface="Times New Roman" panose="02020603050405020304" pitchFamily="18" charset="0"/>
                <a:cs typeface="Times New Roman" panose="02020603050405020304" pitchFamily="18" charset="0"/>
              </a:rPr>
              <a:t>В.Высоцкого</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8</a:t>
            </a: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Письма солдатам – стр. 9</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a:solidFill>
                  <a:srgbClr val="7030A0"/>
                </a:solidFill>
                <a:latin typeface="Times New Roman" panose="02020603050405020304" pitchFamily="18" charset="0"/>
                <a:cs typeface="Times New Roman" panose="02020603050405020304" pitchFamily="18" charset="0"/>
              </a:rPr>
              <a:t>Оранжевое настроение – стр. </a:t>
            </a:r>
            <a:r>
              <a:rPr lang="ru-RU" sz="1200" b="1" i="1" dirty="0" smtClean="0">
                <a:solidFill>
                  <a:srgbClr val="7030A0"/>
                </a:solidFill>
                <a:latin typeface="Times New Roman" panose="02020603050405020304" pitchFamily="18" charset="0"/>
                <a:cs typeface="Times New Roman" panose="02020603050405020304" pitchFamily="18" charset="0"/>
              </a:rPr>
              <a:t>10</a:t>
            </a:r>
            <a:endParaRPr lang="ru-RU" sz="12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076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i.pinimg.com/originals/76/60/37/766037b684ac7e026eb6b989b8c07f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87023"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smtClean="0"/>
              <a:t>9</a:t>
            </a:r>
            <a:endParaRPr lang="ru-RU" dirty="0"/>
          </a:p>
        </p:txBody>
      </p:sp>
      <p:sp>
        <p:nvSpPr>
          <p:cNvPr id="5" name="Прямоугольник 4"/>
          <p:cNvSpPr/>
          <p:nvPr/>
        </p:nvSpPr>
        <p:spPr>
          <a:xfrm>
            <a:off x="168729" y="575811"/>
            <a:ext cx="6520542" cy="803296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1200" dirty="0">
                <a:latin typeface="Times New Roman" panose="02020603050405020304" pitchFamily="18" charset="0"/>
                <a:cs typeface="Times New Roman" panose="02020603050405020304" pitchFamily="18" charset="0"/>
              </a:rPr>
              <a:t>В России стартовала акция под названием «Письма добра солдатам». Другое название акции – #МЫВМЕСТЕ (именно так, то есть слитно, и пишется это название). Еще одно ее название – «Добрые письма».</a:t>
            </a:r>
          </a:p>
          <a:p>
            <a:pPr algn="just"/>
            <a:r>
              <a:rPr lang="ru-RU" sz="1200" dirty="0">
                <a:latin typeface="Times New Roman" panose="02020603050405020304" pitchFamily="18" charset="0"/>
                <a:cs typeface="Times New Roman" panose="02020603050405020304" pitchFamily="18" charset="0"/>
              </a:rPr>
              <a:t>Это – всероссийская акция. Стартовала она совсем недавно – 3 октября нынешнего года. Ее инициаторы – общественная организация «Российское движение детей и молодежи». В чем суть акции? Суть – в письмах. Но не простых письмах, а письмах российским солдатам, которые в настоящее время выполняют свой долг, принимая участие в специальной военной операции на Украине. Кто пишет эти письма российским бойцам? Российские дети и молодежь. В этом и заключается основной смысл акции.</a:t>
            </a:r>
          </a:p>
          <a:p>
            <a:pPr algn="just"/>
            <a:r>
              <a:rPr lang="ru-RU" sz="1200" dirty="0">
                <a:latin typeface="Times New Roman" panose="02020603050405020304" pitchFamily="18" charset="0"/>
                <a:cs typeface="Times New Roman" panose="02020603050405020304" pitchFamily="18" charset="0"/>
              </a:rPr>
              <a:t>Если говорить подробнее, то маленькие россияне пишут от своего имени письма солдатам, участвующим в военной операции. И совсем неважно, знает ли российский мальчишка или российская девчонка того солдата, которому они шлют весточку. Также неважно, знает ли российский солдат того мальчишку или ту девчонку. Дело здесь в другом. Военная операция – дело тяжелое, здесь солдат каждый час рискует своей жизнью. И так приятно бойцу в минуты отдыха получить добрую весточку в виде письма! И совсем неважно, от кого она, гораздо важнее, что в той весточке написано. Если в ней – добрые и теплые слова, то они для солдата много чего значат. Ведь это – весточка из дома! А что такое для бойца – письмо из дома, хорошо известно. Сколько фильмов снято на эту тему, сколько книг написано, сколько песен сочинено! И какая разница, что эти фильмы, книги и песни большей частью касаются давно минувшей войны – Великой Отечественной. Русский солдат – он всегда русский солдат, в любое время, в любую эпоху и в любых обстоятельствах. Ему всегда было приятно получать добрые весточки из дома. Даже – если это не его родной дом, а чей-то другой. Ведь это – весточка из другой, из мирной жизни, а, значит, адресат не так и важен.</a:t>
            </a:r>
          </a:p>
          <a:p>
            <a:pPr algn="just"/>
            <a:r>
              <a:rPr lang="ru-RU" sz="1200" dirty="0">
                <a:latin typeface="Times New Roman" panose="02020603050405020304" pitchFamily="18" charset="0"/>
                <a:cs typeface="Times New Roman" panose="02020603050405020304" pitchFamily="18" charset="0"/>
              </a:rPr>
              <a:t>Участие в акции приносит детям немало пользы. Ребята, посылая письма солдатам, узнают, таким образом, многое о сути и смысле военной операции, в которой участвуют бойцы. Они также начинают понимать, в какой стране они живут, что такое Россия, против кого и за что она борется. Это как раз и есть то, что называется патриотическим воспитанием. Что здесь еще важно – так это то, что дети в данном случае воспитывают патриотами сами себя, без чьей-либо подсказки и понукания. Незаметно, ненавязчиво… Когда ребенок пишет письмо незнакомому бойцу, он становится добрее, у него формируется чувство сострадания и любви. В результате он обязательно вырастет добрым, отзывчивым человеком, готовым всегда прийти на помощь, сказать доброе слово – даже тем, кого он не знает. Вот это, пожалуй, и есть три главные цели, ради которых, собственно, и затевалась акция, о которой идет речь.</a:t>
            </a:r>
          </a:p>
          <a:p>
            <a:pPr algn="just"/>
            <a:r>
              <a:rPr lang="ru-RU" sz="1200" dirty="0">
                <a:latin typeface="Times New Roman" panose="02020603050405020304" pitchFamily="18" charset="0"/>
                <a:cs typeface="Times New Roman" panose="02020603050405020304" pitchFamily="18" charset="0"/>
              </a:rPr>
              <a:t>Немного истории Традиция написания писем русскому солдату, защищающему Родину, имеет глубокие корни. И неважно, с кем в ту или иную эпоху воевал солдат – в любом случае он защищал свой дом, свою страну, всех своих знакомых и незнакомых. Те же, кого он защищал, всегда платили ему благодарностью. Сбор посылок на фронт, отправка продуктов, лекарств, теплых вещей и, конечно же, письма. Сами бойцы всегда говорили, что благодарны за все, но особенно они радовались письмам. Ведь что может быть роднее и теплее, чем доброе слово?</a:t>
            </a:r>
          </a:p>
          <a:p>
            <a:pPr algn="just"/>
            <a:r>
              <a:rPr lang="ru-RU" sz="1200" dirty="0">
                <a:latin typeface="Times New Roman" panose="02020603050405020304" pitchFamily="18" charset="0"/>
                <a:cs typeface="Times New Roman" panose="02020603050405020304" pitchFamily="18" charset="0"/>
              </a:rPr>
              <a:t>И в заключение… Все письма доставляются российским бойцам волонтерами общественной организации «МЫВМЕСТЕ». Ни одно письмо не затеряется в пути. Участвовать в акции могут все желающие. Для этого нужно опубликовать письмо со словами поддержки бойцов в </a:t>
            </a:r>
            <a:r>
              <a:rPr lang="ru-RU" sz="1200" dirty="0" err="1">
                <a:latin typeface="Times New Roman" panose="02020603050405020304" pitchFamily="18" charset="0"/>
                <a:cs typeface="Times New Roman" panose="02020603050405020304" pitchFamily="18" charset="0"/>
              </a:rPr>
              <a:t>соцсетях</a:t>
            </a:r>
            <a:r>
              <a:rPr lang="ru-RU" sz="1200" dirty="0">
                <a:latin typeface="Times New Roman" panose="02020603050405020304" pitchFamily="18" charset="0"/>
                <a:cs typeface="Times New Roman" panose="02020603050405020304" pitchFamily="18" charset="0"/>
              </a:rPr>
              <a:t> с </a:t>
            </a:r>
            <a:r>
              <a:rPr lang="ru-RU" sz="1200" dirty="0" err="1">
                <a:latin typeface="Times New Roman" panose="02020603050405020304" pitchFamily="18" charset="0"/>
                <a:cs typeface="Times New Roman" panose="02020603050405020304" pitchFamily="18" charset="0"/>
              </a:rPr>
              <a:t>хештегами</a:t>
            </a:r>
            <a:r>
              <a:rPr lang="ru-RU" sz="1200" dirty="0">
                <a:latin typeface="Times New Roman" panose="02020603050405020304" pitchFamily="18" charset="0"/>
                <a:cs typeface="Times New Roman" panose="02020603050405020304" pitchFamily="18" charset="0"/>
              </a:rPr>
              <a:t> #МЫВМЕСТЕ, #РДДМ, #</a:t>
            </a:r>
            <a:r>
              <a:rPr lang="ru-RU" sz="1200" dirty="0" err="1">
                <a:latin typeface="Times New Roman" panose="02020603050405020304" pitchFamily="18" charset="0"/>
                <a:cs typeface="Times New Roman" panose="02020603050405020304" pitchFamily="18" charset="0"/>
              </a:rPr>
              <a:t>ДобрыеПисьма</a:t>
            </a:r>
            <a:r>
              <a:rPr lang="ru-RU" sz="12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2271713" y="103240"/>
            <a:ext cx="2382383"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ru-RU" b="1" dirty="0" smtClean="0">
                <a:solidFill>
                  <a:srgbClr val="7030A0"/>
                </a:solidFill>
                <a:latin typeface="Segoe Print" panose="02000600000000000000" pitchFamily="2" charset="0"/>
              </a:rPr>
              <a:t>Письма солдатам</a:t>
            </a:r>
            <a:endParaRPr lang="ru-RU" b="1" dirty="0">
              <a:solidFill>
                <a:srgbClr val="7030A0"/>
              </a:solidFill>
              <a:latin typeface="Segoe Print" panose="02000600000000000000" pitchFamily="2" charset="0"/>
            </a:endParaRPr>
          </a:p>
        </p:txBody>
      </p:sp>
    </p:spTree>
    <p:extLst>
      <p:ext uri="{BB962C8B-B14F-4D97-AF65-F5344CB8AC3E}">
        <p14:creationId xmlns:p14="http://schemas.microsoft.com/office/powerpoint/2010/main" val="105081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catherineasquithgallery.com/uploads/posts/2021-03/1614802265_166-p-fon-dlya-prezentatsii-portfolio-vospitatel-1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80847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51661" y="181215"/>
            <a:ext cx="397231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ru-RU" sz="2800" b="1" i="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Оранжевое настроение</a:t>
            </a:r>
          </a:p>
        </p:txBody>
      </p:sp>
      <p:sp>
        <p:nvSpPr>
          <p:cNvPr id="3" name="Прямоугольник 2"/>
          <p:cNvSpPr/>
          <p:nvPr/>
        </p:nvSpPr>
        <p:spPr>
          <a:xfrm>
            <a:off x="135606" y="7790661"/>
            <a:ext cx="6613743"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ru-RU" sz="105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Адрес редакции: 301164,  п. Гвардейский,            Главный редактор:        Газета издаётся  1 раз в месяц</a:t>
            </a:r>
          </a:p>
          <a:p>
            <a:pPr marL="0" marR="0" lvl="0" indent="0" defTabSz="914400" eaLnBrk="1" fontAlgn="auto" latinLnBrk="0" hangingPunct="1">
              <a:lnSpc>
                <a:spcPct val="150000"/>
              </a:lnSpc>
              <a:spcBef>
                <a:spcPts val="0"/>
              </a:spcBef>
              <a:spcAft>
                <a:spcPts val="0"/>
              </a:spcAft>
              <a:buClrTx/>
              <a:buSzTx/>
              <a:buFontTx/>
              <a:buNone/>
              <a:tabLst/>
              <a:defRPr/>
            </a:pPr>
            <a:r>
              <a:rPr kumimoji="0" lang="ru-RU" sz="105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ул. Молодёжная, д. 11                                                Назарова Н. В</a:t>
            </a:r>
            <a:r>
              <a:rPr kumimoji="0" lang="ru-RU" sz="105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t>
            </a:r>
            <a:endParaRPr kumimoji="0" lang="ru-RU" sz="1050" b="0" i="0" u="none" strike="noStrike" kern="0" cap="none" spc="0" normalizeH="0" baseline="0" noProof="0" dirty="0">
              <a:ln>
                <a:noFill/>
              </a:ln>
              <a:solidFill>
                <a:prstClr val="black"/>
              </a:solidFill>
              <a:effectLst/>
              <a:uLnTx/>
              <a:uFillTx/>
            </a:endParaRPr>
          </a:p>
        </p:txBody>
      </p:sp>
      <p:cxnSp>
        <p:nvCxnSpPr>
          <p:cNvPr id="5" name="Прямая соединительная линия 4"/>
          <p:cNvCxnSpPr/>
          <p:nvPr/>
        </p:nvCxnSpPr>
        <p:spPr>
          <a:xfrm>
            <a:off x="0" y="7390356"/>
            <a:ext cx="6858000" cy="12526"/>
          </a:xfrm>
          <a:prstGeom prst="line">
            <a:avLst/>
          </a:prstGeom>
        </p:spPr>
        <p:style>
          <a:lnRef idx="1">
            <a:schemeClr val="dk1"/>
          </a:lnRef>
          <a:fillRef idx="0">
            <a:schemeClr val="dk1"/>
          </a:fillRef>
          <a:effectRef idx="0">
            <a:schemeClr val="dk1"/>
          </a:effectRef>
          <a:fontRef idx="minor">
            <a:schemeClr val="tx1"/>
          </a:fontRef>
        </p:style>
      </p:cxn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r>
              <a:rPr lang="ru-RU" dirty="0" smtClean="0"/>
              <a:t>10</a:t>
            </a:r>
            <a:endParaRPr lang="ru-RU" dirty="0"/>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522" y="4371602"/>
            <a:ext cx="26956" cy="40433"/>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522" y="4371602"/>
            <a:ext cx="26956" cy="40433"/>
          </a:xfrm>
          <a:prstGeom prst="rect">
            <a:avLst/>
          </a:prstGeom>
        </p:spPr>
      </p:pic>
      <p:sp>
        <p:nvSpPr>
          <p:cNvPr id="19" name="Прямоугольник 18"/>
          <p:cNvSpPr/>
          <p:nvPr/>
        </p:nvSpPr>
        <p:spPr>
          <a:xfrm>
            <a:off x="1676400" y="4371602"/>
            <a:ext cx="4073770" cy="1477328"/>
          </a:xfrm>
          <a:prstGeom prst="rect">
            <a:avLst/>
          </a:prstGeom>
        </p:spPr>
        <p:txBody>
          <a:bodyPr wrap="square">
            <a:spAutoFit/>
          </a:bodyPr>
          <a:lstStyle/>
          <a:p>
            <a:endParaRPr lang="ru-RU" dirty="0"/>
          </a:p>
          <a:p>
            <a:endParaRPr lang="ru-RU" dirty="0"/>
          </a:p>
          <a:p>
            <a:endParaRPr lang="ru-RU" dirty="0"/>
          </a:p>
          <a:p>
            <a:endParaRPr lang="ru-RU" dirty="0"/>
          </a:p>
          <a:p>
            <a:endParaRPr lang="ru-RU" dirty="0"/>
          </a:p>
        </p:txBody>
      </p:sp>
      <p:sp>
        <p:nvSpPr>
          <p:cNvPr id="24" name="Прямоугольник 23"/>
          <p:cNvSpPr/>
          <p:nvPr/>
        </p:nvSpPr>
        <p:spPr>
          <a:xfrm>
            <a:off x="1542917" y="4106577"/>
            <a:ext cx="4340735" cy="310854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1400" dirty="0">
                <a:solidFill>
                  <a:srgbClr val="CC3300"/>
                </a:solidFill>
                <a:latin typeface="verdana" panose="020B0604030504040204" pitchFamily="34" charset="0"/>
              </a:rPr>
              <a:t>Прекрасный праздник — день </a:t>
            </a:r>
            <a:r>
              <a:rPr lang="ru-RU" sz="1400" dirty="0" smtClean="0">
                <a:solidFill>
                  <a:srgbClr val="CC3300"/>
                </a:solidFill>
                <a:latin typeface="verdana" panose="020B0604030504040204" pitchFamily="34" charset="0"/>
              </a:rPr>
              <a:t>рожденья</a:t>
            </a:r>
            <a:r>
              <a:rPr lang="ru-RU" sz="1400" dirty="0">
                <a:solidFill>
                  <a:srgbClr val="CC3300"/>
                </a:solidFill>
                <a:latin typeface="verdana" panose="020B0604030504040204" pitchFamily="34" charset="0"/>
              </a:rPr>
              <a:t>.</a:t>
            </a:r>
            <a:r>
              <a:rPr lang="ru-RU" sz="1400" dirty="0">
                <a:solidFill>
                  <a:srgbClr val="CC3300"/>
                </a:solidFill>
              </a:rPr>
              <a:t/>
            </a:r>
            <a:br>
              <a:rPr lang="ru-RU" sz="1400" dirty="0">
                <a:solidFill>
                  <a:srgbClr val="CC3300"/>
                </a:solidFill>
              </a:rPr>
            </a:br>
            <a:r>
              <a:rPr lang="ru-RU" sz="1400" dirty="0">
                <a:solidFill>
                  <a:srgbClr val="CC3300"/>
                </a:solidFill>
                <a:latin typeface="verdana" panose="020B0604030504040204" pitchFamily="34" charset="0"/>
              </a:rPr>
              <a:t>Он — день подарков и цветов.</a:t>
            </a:r>
            <a:r>
              <a:rPr lang="ru-RU" sz="1400" dirty="0">
                <a:solidFill>
                  <a:srgbClr val="CC3300"/>
                </a:solidFill>
              </a:rPr>
              <a:t/>
            </a:r>
            <a:br>
              <a:rPr lang="ru-RU" sz="1400" dirty="0">
                <a:solidFill>
                  <a:srgbClr val="CC3300"/>
                </a:solidFill>
              </a:rPr>
            </a:br>
            <a:r>
              <a:rPr lang="ru-RU" sz="1400" dirty="0">
                <a:solidFill>
                  <a:srgbClr val="CC3300"/>
                </a:solidFill>
                <a:latin typeface="verdana" panose="020B0604030504040204" pitchFamily="34" charset="0"/>
              </a:rPr>
              <a:t>В нем столько радости, веселья,</a:t>
            </a:r>
            <a:r>
              <a:rPr lang="ru-RU" sz="1400" dirty="0">
                <a:solidFill>
                  <a:srgbClr val="CC3300"/>
                </a:solidFill>
              </a:rPr>
              <a:t/>
            </a:r>
            <a:br>
              <a:rPr lang="ru-RU" sz="1400" dirty="0">
                <a:solidFill>
                  <a:srgbClr val="CC3300"/>
                </a:solidFill>
              </a:rPr>
            </a:br>
            <a:r>
              <a:rPr lang="ru-RU" sz="1400" dirty="0">
                <a:solidFill>
                  <a:srgbClr val="CC3300"/>
                </a:solidFill>
                <a:latin typeface="verdana" panose="020B0604030504040204" pitchFamily="34" charset="0"/>
              </a:rPr>
              <a:t>Хороших песен, теплых слов.</a:t>
            </a:r>
            <a:r>
              <a:rPr lang="ru-RU" sz="1400" dirty="0">
                <a:solidFill>
                  <a:srgbClr val="CC3300"/>
                </a:solidFill>
              </a:rPr>
              <a:t/>
            </a:r>
            <a:br>
              <a:rPr lang="ru-RU" sz="1400" dirty="0">
                <a:solidFill>
                  <a:srgbClr val="CC3300"/>
                </a:solidFill>
              </a:rPr>
            </a:br>
            <a:r>
              <a:rPr lang="ru-RU" sz="1400" dirty="0">
                <a:solidFill>
                  <a:srgbClr val="CC3300"/>
                </a:solidFill>
              </a:rPr>
              <a:t/>
            </a:r>
            <a:br>
              <a:rPr lang="ru-RU" sz="1400" dirty="0">
                <a:solidFill>
                  <a:srgbClr val="CC3300"/>
                </a:solidFill>
              </a:rPr>
            </a:br>
            <a:r>
              <a:rPr lang="ru-RU" sz="1400" dirty="0">
                <a:solidFill>
                  <a:srgbClr val="CC3300"/>
                </a:solidFill>
                <a:latin typeface="verdana" panose="020B0604030504040204" pitchFamily="34" charset="0"/>
              </a:rPr>
              <a:t>Мы в этот день </a:t>
            </a:r>
            <a:r>
              <a:rPr lang="ru-RU" sz="1400" dirty="0" smtClean="0">
                <a:solidFill>
                  <a:srgbClr val="CC3300"/>
                </a:solidFill>
                <a:latin typeface="verdana" panose="020B0604030504040204" pitchFamily="34" charset="0"/>
              </a:rPr>
              <a:t>вам всем </a:t>
            </a:r>
            <a:r>
              <a:rPr lang="ru-RU" sz="1400" dirty="0">
                <a:solidFill>
                  <a:srgbClr val="CC3300"/>
                </a:solidFill>
                <a:latin typeface="verdana" panose="020B0604030504040204" pitchFamily="34" charset="0"/>
              </a:rPr>
              <a:t>желаем:</a:t>
            </a:r>
            <a:r>
              <a:rPr lang="ru-RU" sz="1400" dirty="0">
                <a:solidFill>
                  <a:srgbClr val="CC3300"/>
                </a:solidFill>
              </a:rPr>
              <a:t/>
            </a:r>
            <a:br>
              <a:rPr lang="ru-RU" sz="1400" dirty="0">
                <a:solidFill>
                  <a:srgbClr val="CC3300"/>
                </a:solidFill>
              </a:rPr>
            </a:br>
            <a:r>
              <a:rPr lang="ru-RU" sz="1400" dirty="0">
                <a:solidFill>
                  <a:srgbClr val="CC3300"/>
                </a:solidFill>
                <a:latin typeface="verdana" panose="020B0604030504040204" pitchFamily="34" charset="0"/>
              </a:rPr>
              <a:t>Исполнятся пусть все мечты,</a:t>
            </a:r>
            <a:r>
              <a:rPr lang="ru-RU" sz="1400" dirty="0">
                <a:solidFill>
                  <a:srgbClr val="CC3300"/>
                </a:solidFill>
              </a:rPr>
              <a:t/>
            </a:r>
            <a:br>
              <a:rPr lang="ru-RU" sz="1400" dirty="0">
                <a:solidFill>
                  <a:srgbClr val="CC3300"/>
                </a:solidFill>
              </a:rPr>
            </a:br>
            <a:r>
              <a:rPr lang="ru-RU" sz="1400" dirty="0">
                <a:solidFill>
                  <a:srgbClr val="CC3300"/>
                </a:solidFill>
                <a:latin typeface="verdana" panose="020B0604030504040204" pitchFamily="34" charset="0"/>
              </a:rPr>
              <a:t>Пусть ангелы оберегают,</a:t>
            </a:r>
            <a:r>
              <a:rPr lang="ru-RU" sz="1400" dirty="0">
                <a:solidFill>
                  <a:srgbClr val="CC3300"/>
                </a:solidFill>
              </a:rPr>
              <a:t/>
            </a:r>
            <a:br>
              <a:rPr lang="ru-RU" sz="1400" dirty="0">
                <a:solidFill>
                  <a:srgbClr val="CC3300"/>
                </a:solidFill>
              </a:rPr>
            </a:br>
            <a:r>
              <a:rPr lang="ru-RU" sz="1400" dirty="0">
                <a:solidFill>
                  <a:srgbClr val="CC3300"/>
                </a:solidFill>
                <a:latin typeface="verdana" panose="020B0604030504040204" pitchFamily="34" charset="0"/>
              </a:rPr>
              <a:t>Всегда счастливой </a:t>
            </a:r>
            <a:r>
              <a:rPr lang="ru-RU" sz="1400" dirty="0" smtClean="0">
                <a:solidFill>
                  <a:srgbClr val="CC3300"/>
                </a:solidFill>
                <a:latin typeface="verdana" panose="020B0604030504040204" pitchFamily="34" charset="0"/>
              </a:rPr>
              <a:t>будьте вы</a:t>
            </a:r>
            <a:r>
              <a:rPr lang="ru-RU" sz="1400" dirty="0">
                <a:solidFill>
                  <a:srgbClr val="CC3300"/>
                </a:solidFill>
                <a:latin typeface="verdana" panose="020B0604030504040204" pitchFamily="34" charset="0"/>
              </a:rPr>
              <a:t>!</a:t>
            </a:r>
            <a:r>
              <a:rPr lang="ru-RU" sz="1400" dirty="0">
                <a:solidFill>
                  <a:srgbClr val="CC3300"/>
                </a:solidFill>
              </a:rPr>
              <a:t/>
            </a:r>
            <a:br>
              <a:rPr lang="ru-RU" sz="1400" dirty="0">
                <a:solidFill>
                  <a:srgbClr val="CC3300"/>
                </a:solidFill>
              </a:rPr>
            </a:br>
            <a:r>
              <a:rPr lang="ru-RU" sz="1400" dirty="0">
                <a:solidFill>
                  <a:srgbClr val="CC3300"/>
                </a:solidFill>
              </a:rPr>
              <a:t/>
            </a:r>
            <a:br>
              <a:rPr lang="ru-RU" sz="1400" dirty="0">
                <a:solidFill>
                  <a:srgbClr val="CC3300"/>
                </a:solidFill>
              </a:rPr>
            </a:br>
            <a:r>
              <a:rPr lang="ru-RU" sz="1400" dirty="0">
                <a:solidFill>
                  <a:srgbClr val="CC3300"/>
                </a:solidFill>
                <a:latin typeface="verdana" panose="020B0604030504040204" pitchFamily="34" charset="0"/>
              </a:rPr>
              <a:t>Пусть будет жизнь наполнена любовью,</a:t>
            </a:r>
            <a:r>
              <a:rPr lang="ru-RU" sz="1400" dirty="0">
                <a:solidFill>
                  <a:srgbClr val="CC3300"/>
                </a:solidFill>
              </a:rPr>
              <a:t/>
            </a:r>
            <a:br>
              <a:rPr lang="ru-RU" sz="1400" dirty="0">
                <a:solidFill>
                  <a:srgbClr val="CC3300"/>
                </a:solidFill>
              </a:rPr>
            </a:br>
            <a:r>
              <a:rPr lang="ru-RU" sz="1400" dirty="0">
                <a:solidFill>
                  <a:srgbClr val="CC3300"/>
                </a:solidFill>
                <a:latin typeface="verdana" panose="020B0604030504040204" pitchFamily="34" charset="0"/>
              </a:rPr>
              <a:t>Пусть светит путеводная звезда,</a:t>
            </a:r>
            <a:r>
              <a:rPr lang="ru-RU" sz="1400" dirty="0">
                <a:solidFill>
                  <a:srgbClr val="CC3300"/>
                </a:solidFill>
              </a:rPr>
              <a:t/>
            </a:r>
            <a:br>
              <a:rPr lang="ru-RU" sz="1400" dirty="0">
                <a:solidFill>
                  <a:srgbClr val="CC3300"/>
                </a:solidFill>
              </a:rPr>
            </a:br>
            <a:r>
              <a:rPr lang="ru-RU" sz="1400" dirty="0">
                <a:solidFill>
                  <a:srgbClr val="CC3300"/>
                </a:solidFill>
                <a:latin typeface="verdana" panose="020B0604030504040204" pitchFamily="34" charset="0"/>
              </a:rPr>
              <a:t>Пусть оптимизм </a:t>
            </a:r>
            <a:r>
              <a:rPr lang="ru-RU" sz="1400" dirty="0" smtClean="0">
                <a:solidFill>
                  <a:srgbClr val="CC3300"/>
                </a:solidFill>
                <a:latin typeface="verdana" panose="020B0604030504040204" pitchFamily="34" charset="0"/>
              </a:rPr>
              <a:t>вас всех </a:t>
            </a:r>
            <a:r>
              <a:rPr lang="ru-RU" sz="1400" dirty="0">
                <a:solidFill>
                  <a:srgbClr val="CC3300"/>
                </a:solidFill>
                <a:latin typeface="verdana" panose="020B0604030504040204" pitchFamily="34" charset="0"/>
              </a:rPr>
              <a:t>не покидает,</a:t>
            </a:r>
            <a:r>
              <a:rPr lang="ru-RU" sz="1400" dirty="0">
                <a:solidFill>
                  <a:srgbClr val="CC3300"/>
                </a:solidFill>
              </a:rPr>
              <a:t/>
            </a:r>
            <a:br>
              <a:rPr lang="ru-RU" sz="1400" dirty="0">
                <a:solidFill>
                  <a:srgbClr val="CC3300"/>
                </a:solidFill>
              </a:rPr>
            </a:br>
            <a:r>
              <a:rPr lang="ru-RU" sz="1400" dirty="0">
                <a:solidFill>
                  <a:srgbClr val="CC3300"/>
                </a:solidFill>
                <a:latin typeface="verdana" panose="020B0604030504040204" pitchFamily="34" charset="0"/>
              </a:rPr>
              <a:t>Удача пусть сопутствует всегда</a:t>
            </a:r>
            <a:r>
              <a:rPr lang="ru-RU" sz="1400" dirty="0" smtClean="0">
                <a:solidFill>
                  <a:srgbClr val="CC3300"/>
                </a:solidFill>
                <a:latin typeface="verdana" panose="020B0604030504040204" pitchFamily="34" charset="0"/>
              </a:rPr>
              <a:t>.</a:t>
            </a:r>
            <a:endParaRPr lang="ru-RU" b="1" i="1" dirty="0">
              <a:solidFill>
                <a:srgbClr val="CC3300"/>
              </a:solidFill>
            </a:endParaRPr>
          </a:p>
        </p:txBody>
      </p:sp>
      <p:sp>
        <p:nvSpPr>
          <p:cNvPr id="14" name="Прямоугольник 13"/>
          <p:cNvSpPr/>
          <p:nvPr/>
        </p:nvSpPr>
        <p:spPr>
          <a:xfrm rot="21025443">
            <a:off x="1094673" y="3206883"/>
            <a:ext cx="745012"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lvl="0"/>
            <a:r>
              <a:rPr lang="ru-RU" b="1" dirty="0" smtClean="0">
                <a:solidFill>
                  <a:srgbClr val="FF00FF"/>
                </a:solidFill>
              </a:rPr>
              <a:t>Настя</a:t>
            </a:r>
            <a:endParaRPr lang="ru-RU" b="1" dirty="0">
              <a:solidFill>
                <a:srgbClr val="FF00FF"/>
              </a:solidFill>
            </a:endParaRPr>
          </a:p>
        </p:txBody>
      </p:sp>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l="13817" t="7318" r="11990"/>
          <a:stretch/>
        </p:blipFill>
        <p:spPr>
          <a:xfrm rot="4824958">
            <a:off x="175015" y="1239501"/>
            <a:ext cx="2100778" cy="1751078"/>
          </a:xfrm>
          <a:prstGeom prst="rect">
            <a:avLst/>
          </a:prstGeom>
          <a:ln>
            <a:noFill/>
          </a:ln>
          <a:effectLst>
            <a:outerShdw blurRad="190500" algn="tl" rotWithShape="0">
              <a:srgbClr val="000000">
                <a:alpha val="70000"/>
              </a:srgbClr>
            </a:outerShdw>
          </a:effec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6348" y="1053737"/>
            <a:ext cx="1775909" cy="2073215"/>
          </a:xfrm>
          <a:prstGeom prst="rect">
            <a:avLst/>
          </a:prstGeom>
          <a:ln>
            <a:noFill/>
          </a:ln>
          <a:effectLst>
            <a:outerShdw blurRad="190500" algn="tl" rotWithShape="0">
              <a:srgbClr val="000000">
                <a:alpha val="70000"/>
              </a:srgbClr>
            </a:outerShdw>
          </a:effectLst>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77291">
            <a:off x="4975923" y="1021190"/>
            <a:ext cx="1548493" cy="2187697"/>
          </a:xfrm>
          <a:prstGeom prst="rect">
            <a:avLst/>
          </a:prstGeom>
          <a:ln>
            <a:noFill/>
          </a:ln>
          <a:effectLst>
            <a:outerShdw blurRad="190500" algn="tl" rotWithShape="0">
              <a:srgbClr val="000000">
                <a:alpha val="70000"/>
              </a:srgbClr>
            </a:outerShdw>
          </a:effectLst>
        </p:spPr>
      </p:pic>
      <p:sp>
        <p:nvSpPr>
          <p:cNvPr id="15" name="TextBox 14"/>
          <p:cNvSpPr txBox="1"/>
          <p:nvPr/>
        </p:nvSpPr>
        <p:spPr>
          <a:xfrm>
            <a:off x="3069609" y="3184533"/>
            <a:ext cx="113236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b="1" dirty="0" smtClean="0">
                <a:solidFill>
                  <a:srgbClr val="FF0066"/>
                </a:solidFill>
              </a:rPr>
              <a:t>Ангелина</a:t>
            </a:r>
            <a:endParaRPr lang="ru-RU" b="1" dirty="0">
              <a:solidFill>
                <a:srgbClr val="FF0066"/>
              </a:solidFill>
            </a:endParaRPr>
          </a:p>
        </p:txBody>
      </p:sp>
      <p:sp>
        <p:nvSpPr>
          <p:cNvPr id="16" name="TextBox 15"/>
          <p:cNvSpPr txBox="1"/>
          <p:nvPr/>
        </p:nvSpPr>
        <p:spPr>
          <a:xfrm rot="732145">
            <a:off x="5060101" y="3206883"/>
            <a:ext cx="74411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b="1" dirty="0" smtClean="0">
                <a:solidFill>
                  <a:srgbClr val="CC3300"/>
                </a:solidFill>
              </a:rPr>
              <a:t>Даша</a:t>
            </a:r>
            <a:endParaRPr lang="ru-RU" b="1" dirty="0">
              <a:solidFill>
                <a:srgbClr val="CC3300"/>
              </a:solidFill>
            </a:endParaRPr>
          </a:p>
        </p:txBody>
      </p:sp>
    </p:spTree>
    <p:extLst>
      <p:ext uri="{BB962C8B-B14F-4D97-AF65-F5344CB8AC3E}">
        <p14:creationId xmlns:p14="http://schemas.microsoft.com/office/powerpoint/2010/main" val="113006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originals/76/60/37/766037b684ac7e026eb6b989b8c07f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87023"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dirty="0"/>
          </a:p>
        </p:txBody>
      </p:sp>
      <p:sp>
        <p:nvSpPr>
          <p:cNvPr id="3" name="Номер слайда 2"/>
          <p:cNvSpPr>
            <a:spLocks noGrp="1"/>
          </p:cNvSpPr>
          <p:nvPr>
            <p:ph type="sldNum" sz="quarter" idx="12"/>
          </p:nvPr>
        </p:nvSpPr>
        <p:spPr/>
        <p:txBody>
          <a:bodyPr/>
          <a:lstStyle/>
          <a:p>
            <a:r>
              <a:rPr lang="ru-RU" dirty="0"/>
              <a:t>1</a:t>
            </a:r>
          </a:p>
        </p:txBody>
      </p:sp>
      <p:sp>
        <p:nvSpPr>
          <p:cNvPr id="4" name="TextBox 3"/>
          <p:cNvSpPr txBox="1"/>
          <p:nvPr/>
        </p:nvSpPr>
        <p:spPr>
          <a:xfrm>
            <a:off x="2271713" y="151221"/>
            <a:ext cx="2436886"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000" b="1" dirty="0" smtClean="0">
                <a:solidFill>
                  <a:srgbClr val="C00000"/>
                </a:solidFill>
                <a:latin typeface="Comic Sans MS" panose="030F0702030302020204" pitchFamily="66" charset="0"/>
              </a:rPr>
              <a:t>«Старт в будущее</a:t>
            </a:r>
            <a:endParaRPr lang="ru-RU" sz="2000" b="1" dirty="0">
              <a:solidFill>
                <a:srgbClr val="C00000"/>
              </a:solidFill>
              <a:latin typeface="Comic Sans MS" panose="030F0702030302020204" pitchFamily="66" charset="0"/>
            </a:endParaRPr>
          </a:p>
        </p:txBody>
      </p:sp>
      <p:sp>
        <p:nvSpPr>
          <p:cNvPr id="10" name="Прямоугольник 9"/>
          <p:cNvSpPr/>
          <p:nvPr/>
        </p:nvSpPr>
        <p:spPr>
          <a:xfrm>
            <a:off x="228600" y="2507595"/>
            <a:ext cx="6379029" cy="40446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Несмотря на трескучие морозы, участники программы "Поколение выбор" Тульской области, наши воспитанники 8 января приехали в один из самых посещаемых и известнейших ресторанов "Чача" г. Калуга. </a:t>
            </a:r>
          </a:p>
          <a:p>
            <a:pPr marL="457200"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Непревзойденный гуру в приготовлении грузинских хачапури Нана рассказала об истории Грузии, об ее обычаях и традициях. Мастер-класс впечатлил всех. Лодочки появлялись одна за одной, и в течение 8 минут они испеклись в чудо-печке, которая топится настоящими дровами. Наши воспитанники попали в ресторан в период новогодних святок: сама атмосфера, новогодние чаи, обслуживание стали продолжением новогодней сказки для ребят. Впечатления зашкаливали у ребят, время пролетело незаметно, по дороге обсуждали чудесный кофе, красивое оформление на стенах ресторана, изобилие цветов, атмосферу в ресторанах, чудесную музыку, профессиональных официантов и поваров.</a:t>
            </a:r>
          </a:p>
          <a:p>
            <a:pPr marL="457200"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Уезжая, ребята благодарили всех за такое гостеприимство. Было приятно, что наши дети могут вести себя хорошо в общественных местах, поражают своей воспитанностью и вообще, они у нас самые лучшие! Спасибо Вам, сотрудники ресторана, не всех мы запомнили по имени, но Вы сделали этот день для ребят незабываемым и в плане образования важным и нужным. Ведь пройдет немного времени, и они уже будут выбирать для себя будущую профессию и может быть, глядя на Вас, они захотят также доставлять удовольствие для посетителей заведений общепита.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766" y="6768496"/>
            <a:ext cx="2329544" cy="1747158"/>
          </a:xfrm>
          <a:prstGeom prst="rect">
            <a:avLst/>
          </a:prstGeom>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7483" y="6768496"/>
            <a:ext cx="2267633" cy="1697182"/>
          </a:xfrm>
          <a:prstGeom prst="rect">
            <a:avLst/>
          </a:prstGeom>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766" y="721098"/>
            <a:ext cx="2257830" cy="1693372"/>
          </a:xfrm>
          <a:prstGeom prst="rect">
            <a:avLst/>
          </a:prstGeom>
        </p:spPr>
      </p:pic>
      <p:pic>
        <p:nvPicPr>
          <p:cNvPr id="17" name="Рисунок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7483" y="750308"/>
            <a:ext cx="2198913" cy="1649185"/>
          </a:xfrm>
          <a:prstGeom prst="rect">
            <a:avLst/>
          </a:prstGeom>
        </p:spPr>
      </p:pic>
    </p:spTree>
    <p:extLst>
      <p:ext uri="{BB962C8B-B14F-4D97-AF65-F5344CB8AC3E}">
        <p14:creationId xmlns:p14="http://schemas.microsoft.com/office/powerpoint/2010/main" val="1901036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i.pinimg.com/originals/76/60/37/766037b684ac7e026eb6b989b8c07f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87023"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2</a:t>
            </a:r>
          </a:p>
        </p:txBody>
      </p:sp>
      <p:sp>
        <p:nvSpPr>
          <p:cNvPr id="4" name="Прямоугольник 3"/>
          <p:cNvSpPr/>
          <p:nvPr/>
        </p:nvSpPr>
        <p:spPr>
          <a:xfrm>
            <a:off x="597219" y="2953590"/>
            <a:ext cx="5692584" cy="305660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07000"/>
              </a:lnSpc>
              <a:spcAft>
                <a:spcPts val="0"/>
              </a:spcAft>
            </a:pP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28 января наши ребята вновь посетили кулинарную студию «Булки не растут на деревьях» в г. Калуга.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этот раз шеф-повар </a:t>
            </a:r>
            <a:r>
              <a:rPr lang="ru-RU" sz="1200" dirty="0">
                <a:latin typeface="Times New Roman" panose="02020603050405020304" pitchFamily="18" charset="0"/>
                <a:ea typeface="Calibri" panose="020F0502020204030204" pitchFamily="34" charset="0"/>
                <a:cs typeface="Times New Roman" panose="02020603050405020304" pitchFamily="18" charset="0"/>
              </a:rPr>
              <a:t>Анастасия Краснова</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предложила ребятам принять участие в мастер-классе по приготовлению настоящего домашнего обеда: супа с сырными шариками, куриных тефтелей с гречкой, витаминного салата и пирога.</a:t>
            </a:r>
            <a:b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Все продукты были взаимозаменяемые, из которых можно было приготовить сразу несколько </a:t>
            </a:r>
            <a:r>
              <a:rPr lang="ru-RU" sz="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блюд.</a:t>
            </a:r>
          </a:p>
          <a:p>
            <a:pPr algn="just">
              <a:lnSpc>
                <a:spcPct val="107000"/>
              </a:lnSpc>
              <a:spcAft>
                <a:spcPts val="0"/>
              </a:spcAft>
            </a:pPr>
            <a:r>
              <a:rPr lang="ru-RU" sz="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 </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наших воспитанников хорошая практика: у себя в Центре они всегда готовят различные блюда, делают </a:t>
            </a:r>
            <a:r>
              <a:rPr lang="ru-RU" sz="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выпечку.</a:t>
            </a:r>
          </a:p>
          <a:p>
            <a:pPr algn="just">
              <a:lnSpc>
                <a:spcPct val="107000"/>
              </a:lnSpc>
              <a:spcAft>
                <a:spcPts val="0"/>
              </a:spcAft>
            </a:pPr>
            <a:r>
              <a:rPr lang="ru-RU" sz="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Очень </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быстро справились с курицей - хватило и на первое, и на второе. Котлеты получились диетическими, вкусными и прожаренными, а десерт в виде шарлотки вообще всех покорил.</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Все блюда, приготовленные нашими ребятами, были продегустированы вместе с шеф-поваром Анастасией.</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После обеда была проведена уборка помещения и мытьё посуды</a:t>
            </a:r>
            <a:r>
              <a:rPr lang="ru-RU" sz="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452177"/>
            <a:ext cx="2732314" cy="2049236"/>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9197" y="566057"/>
            <a:ext cx="2580475" cy="1935356"/>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6462373"/>
            <a:ext cx="2764971" cy="2073728"/>
          </a:xfrm>
          <a:prstGeom prst="rect">
            <a:avLst/>
          </a:prstGeom>
        </p:spPr>
      </p:pic>
      <p:pic>
        <p:nvPicPr>
          <p:cNvPr id="14" name="Рисунок 13"/>
          <p:cNvPicPr>
            <a:picLocks noChangeAspect="1"/>
          </p:cNvPicPr>
          <p:nvPr/>
        </p:nvPicPr>
        <p:blipFill rotWithShape="1">
          <a:blip r:embed="rId6" cstate="print">
            <a:extLst>
              <a:ext uri="{28A0092B-C50C-407E-A947-70E740481C1C}">
                <a14:useLocalDpi xmlns:a14="http://schemas.microsoft.com/office/drawing/2010/main" val="0"/>
              </a:ext>
            </a:extLst>
          </a:blip>
          <a:srcRect r="11272"/>
          <a:stretch/>
        </p:blipFill>
        <p:spPr>
          <a:xfrm>
            <a:off x="3656691" y="6462373"/>
            <a:ext cx="2759985" cy="2073728"/>
          </a:xfrm>
          <a:prstGeom prst="rect">
            <a:avLst/>
          </a:prstGeom>
        </p:spPr>
      </p:pic>
    </p:spTree>
    <p:extLst>
      <p:ext uri="{BB962C8B-B14F-4D97-AF65-F5344CB8AC3E}">
        <p14:creationId xmlns:p14="http://schemas.microsoft.com/office/powerpoint/2010/main" val="4189616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i.pinimg.com/originals/76/60/37/766037b684ac7e026eb6b989b8c07f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87023"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3</a:t>
            </a:r>
          </a:p>
        </p:txBody>
      </p:sp>
      <p:sp>
        <p:nvSpPr>
          <p:cNvPr id="6" name="TextBox 5"/>
          <p:cNvSpPr txBox="1"/>
          <p:nvPr/>
        </p:nvSpPr>
        <p:spPr>
          <a:xfrm>
            <a:off x="2401972" y="198213"/>
            <a:ext cx="218431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b="1" i="1" dirty="0" smtClean="0">
                <a:solidFill>
                  <a:srgbClr val="7030A0"/>
                </a:solidFill>
              </a:rPr>
              <a:t>«Тульский сувенир»</a:t>
            </a:r>
            <a:endParaRPr lang="ru-RU" b="1" i="1" dirty="0">
              <a:solidFill>
                <a:srgbClr val="7030A0"/>
              </a:solidFill>
            </a:endParaRPr>
          </a:p>
        </p:txBody>
      </p:sp>
      <p:sp>
        <p:nvSpPr>
          <p:cNvPr id="4" name="Прямоугольник 3"/>
          <p:cNvSpPr/>
          <p:nvPr/>
        </p:nvSpPr>
        <p:spPr>
          <a:xfrm>
            <a:off x="413656" y="765757"/>
            <a:ext cx="6096001" cy="54280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11 января наши воспитанники были в гостях у детского хореографического ансамбля "Тульский сувенир".</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Этому ансамблю шесть лет. Шесть лет — это немного для танцевальной школы. Её ученики участвуют во всероссийских конкурсах, являются многократными победителями и обладателями Гран-При международных конкурсов, участниками и победителями телевизионных проектов «</a:t>
            </a:r>
            <a:r>
              <a:rPr lang="ru-RU" sz="1200" dirty="0" err="1">
                <a:latin typeface="Times New Roman" panose="02020603050405020304" pitchFamily="18" charset="0"/>
                <a:ea typeface="Calibri" panose="020F0502020204030204" pitchFamily="34" charset="0"/>
                <a:cs typeface="Times New Roman" panose="02020603050405020304" pitchFamily="18" charset="0"/>
              </a:rPr>
              <a:t>Folk</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of</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Dance</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Танцемания</a:t>
            </a:r>
            <a:r>
              <a:rPr lang="ru-RU" sz="1200" dirty="0">
                <a:latin typeface="Times New Roman" panose="02020603050405020304" pitchFamily="18" charset="0"/>
                <a:ea typeface="Calibri" panose="020F0502020204030204" pitchFamily="34" charset="0"/>
                <a:cs typeface="Times New Roman" panose="02020603050405020304" pitchFamily="18" charset="0"/>
              </a:rPr>
              <a:t>», «Синяя птица» на канале «Россия1», «Большие и маленькие» на канале «Культура», «Лучше всех» на Первом канале.</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На данный момент в репертуаре у девчонок танцевальные композиции на базе классического, народного, стилизованного, современного и эстрадного танца. Они всегда желанные гости на концертных площадках города и области. Солистки группы — участницы телевизионных проектов «Лучше всех» на Первом канале, «Синяя птица» на канале «Россия1», «Большие и маленькие» на канале «Культура».</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Педагоги Ансамбля — члены совета ЮНЕСКО в области хореографического искусства. Они ни раз награждены благодарственными письмами и дипломами Министерства культуры Тульской области за высокий профессионализм, за сохранение, развитие и популяризацию культуры Мира.</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Методика обучения направлена не только на умение танцевать, развитие индивидуальности и артистичности, но и на оздоровление детей (профилактику сколиоза и плоскостопия, подвижности суставов, усиления иммунитета, а также укрепления различных групп мышц).</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Участники ансамбля  показали нам сказку "12 месяцев". Было много улыбок и хорошего настроения, ребята не только весело провели время, но и получили положительный заряд энергии. По окончании выступления наши воспитанники подарили  открытки с рождественским Ангелом, сделанные своими руками, всем выступающим.</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Большое спасибо детскому хореографическому ансамблю "Тульский сувенир</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ru-RU" sz="1200" i="1" dirty="0" smtClean="0">
                <a:latin typeface="Times New Roman" panose="02020603050405020304" pitchFamily="18" charset="0"/>
                <a:ea typeface="Calibri" panose="020F0502020204030204" pitchFamily="34" charset="0"/>
                <a:cs typeface="Times New Roman" panose="02020603050405020304" pitchFamily="18" charset="0"/>
              </a:rPr>
              <a:t>Педагог-организатор: Малышева Е.Н.</a:t>
            </a:r>
            <a:endParaRPr lang="ru-RU" sz="1100"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38" y="6545734"/>
            <a:ext cx="2514600" cy="1885950"/>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4993" y="6545734"/>
            <a:ext cx="2514600" cy="1885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022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i.pinimg.com/originals/76/60/37/766037b684ac7e026eb6b989b8c07f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87023"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4</a:t>
            </a:r>
          </a:p>
        </p:txBody>
      </p:sp>
      <p:sp>
        <p:nvSpPr>
          <p:cNvPr id="4" name="TextBox 3"/>
          <p:cNvSpPr txBox="1"/>
          <p:nvPr/>
        </p:nvSpPr>
        <p:spPr>
          <a:xfrm>
            <a:off x="1552428" y="108268"/>
            <a:ext cx="4161717"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000" b="1" dirty="0" smtClean="0">
                <a:solidFill>
                  <a:srgbClr val="FF0000"/>
                </a:solidFill>
                <a:latin typeface="Comic Sans MS" panose="030F0702030302020204" pitchFamily="66" charset="0"/>
              </a:rPr>
              <a:t>Экскурсия в Центральный Банк</a:t>
            </a:r>
            <a:endParaRPr lang="ru-RU" sz="2000" b="1" dirty="0">
              <a:solidFill>
                <a:srgbClr val="FF0000"/>
              </a:solidFill>
              <a:latin typeface="Comic Sans MS" panose="030F0702030302020204" pitchFamily="66" charset="0"/>
            </a:endParaRPr>
          </a:p>
        </p:txBody>
      </p:sp>
      <p:sp>
        <p:nvSpPr>
          <p:cNvPr id="8" name="Прямоугольник 7"/>
          <p:cNvSpPr/>
          <p:nvPr/>
        </p:nvSpPr>
        <p:spPr>
          <a:xfrm>
            <a:off x="106466" y="596263"/>
            <a:ext cx="6675333" cy="58099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18 января у наших воспитанников прошло необычное выездное занятие по программе подготовки подростков к самостоятельной жизни "Семья" модуль "Финансовая грамотность". В гостях у Центрального Банка Российской Федерации.</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Первые планы по созданию музея в главном банке страны относятся еще к началу ХХ века. В 1902 году бухгалтер Николай Николаевич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Казин</a:t>
            </a:r>
            <a:r>
              <a:rPr lang="ru-RU" sz="1200" dirty="0">
                <a:latin typeface="Times New Roman" panose="02020603050405020304" pitchFamily="18" charset="0"/>
                <a:ea typeface="Calibri" panose="020F0502020204030204" pitchFamily="34" charset="0"/>
                <a:cs typeface="Times New Roman" panose="02020603050405020304" pitchFamily="18" charset="0"/>
              </a:rPr>
              <a:t> представил управляющему Государственным банком Эдуарду Дмитриевичу Плеске проект открытия музея в одном из помещений банка в Санкт-Петербурге.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Казин</a:t>
            </a:r>
            <a:r>
              <a:rPr lang="ru-RU" sz="1200" dirty="0">
                <a:latin typeface="Times New Roman" panose="02020603050405020304" pitchFamily="18" charset="0"/>
                <a:ea typeface="Calibri" panose="020F0502020204030204" pitchFamily="34" charset="0"/>
                <a:cs typeface="Times New Roman" panose="02020603050405020304" pitchFamily="18" charset="0"/>
              </a:rPr>
              <a:t> готов был передать будущему музею свою личную коллекцию денежных знаков и рукописей государственных деятелей финансового министерства. Однако скорая смена руководства банка, революционные события и войны отодвинули идею создания музея в банке на многие десятилетия.</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Она отчасти была воплощена в жизнь лишь в 1971 году, когда в здании Правления Госбанка СССР открылась выставка, приуроченная к 50-летнему юбилею банка. Тогда же был издан сборник документов, рассказывающий о развитии Госбанка с 1917 года.</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1980 году стараниями энтузиастов была начата работа по созданию Музея боевой и трудовой славы банковских работников РСФСР. Ее вдохновителем и главным организатором стал Лев Захарович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Добкин</a:t>
            </a:r>
            <a:r>
              <a:rPr lang="ru-RU" sz="1200" dirty="0">
                <a:latin typeface="Times New Roman" panose="02020603050405020304" pitchFamily="18" charset="0"/>
                <a:ea typeface="Calibri" panose="020F0502020204030204" pitchFamily="34" charset="0"/>
                <a:cs typeface="Times New Roman" panose="02020603050405020304" pitchFamily="18" charset="0"/>
              </a:rPr>
              <a:t> (1908−1997) — служащий банка, экономист и незаурядный человек. Одним из его хобби было сочинение детских стихов, которые в свое время получили высокую оценку Самуила Яковлевича Маршака. В основу музейного фонда легли предметы, переданные ветеранами банка и территориальными подразделениями. Музей был рассчитан исключительно на посетителей Госбанка.</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Параллельно с этим в 1987 году в здании Правления банка появился экспозиционный фонд, в котором были представлены старинные денежные знаки, памятные монеты и золотые самородки из банковского хранилища.</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Ребята посетили экспозицию музея, где посмотрели ценные и необычные экспонаты с историей более ста лет, ведь отделение Государственного банка было открыто на Тульской земле в 1882 году. Среди экспонатов – редкая коллекция денежных знаков России и иностранных государств, реальные предметы быта банковских служащих прошлых лет.</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С ребятами провели  познавательную викторину и вручили памятные подарки с символикой банка</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ru-RU" sz="1200" i="1" dirty="0" smtClean="0">
                <a:effectLst/>
                <a:latin typeface="Times New Roman" panose="02020603050405020304" pitchFamily="18" charset="0"/>
                <a:ea typeface="Calibri" panose="020F0502020204030204" pitchFamily="34" charset="0"/>
                <a:cs typeface="Times New Roman" panose="02020603050405020304" pitchFamily="18" charset="0"/>
              </a:rPr>
              <a:t>Социальный педагог: Калистратова А.В., воспитанник Руслан Т.</a:t>
            </a:r>
            <a:endParaRPr lang="ru-RU"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599" y="6650636"/>
            <a:ext cx="2547257" cy="1888552"/>
          </a:xfrm>
          <a:prstGeom prst="rect">
            <a:avLst/>
          </a:prstGeom>
          <a:ln>
            <a:noFill/>
          </a:ln>
          <a:effectLst>
            <a:outerShdw blurRad="292100" dist="139700" dir="2700000" algn="tl" rotWithShape="0">
              <a:srgbClr val="333333">
                <a:alpha val="65000"/>
              </a:srgbClr>
            </a:outerShdw>
          </a:effectLst>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4455" y="6650636"/>
            <a:ext cx="2488598" cy="1845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998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i.pinimg.com/originals/76/60/37/766037b684ac7e026eb6b989b8c07f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87023"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5</a:t>
            </a:r>
          </a:p>
        </p:txBody>
      </p:sp>
      <p:sp>
        <p:nvSpPr>
          <p:cNvPr id="8" name="Прямоугольник 7"/>
          <p:cNvSpPr/>
          <p:nvPr/>
        </p:nvSpPr>
        <p:spPr>
          <a:xfrm>
            <a:off x="2278740" y="91467"/>
            <a:ext cx="2329541" cy="3886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07000"/>
              </a:lnSpc>
              <a:spcAft>
                <a:spcPts val="0"/>
              </a:spcAft>
            </a:pPr>
            <a:r>
              <a:rPr lang="ru-RU"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Крещение Господне</a:t>
            </a:r>
            <a:endParaRPr lang="ru-RU"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268655" y="611916"/>
            <a:ext cx="6349712" cy="583800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228600" algn="just">
              <a:lnSpc>
                <a:spcPct val="107000"/>
              </a:lnSpc>
              <a:spcAft>
                <a:spcPts val="0"/>
              </a:spcAft>
            </a:pPr>
            <a:r>
              <a:rPr lang="ru-RU" sz="1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Православные</a:t>
            </a:r>
            <a:r>
              <a:rPr lang="ru-RU" sz="1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праздники занимают значимое место в духовном воспитании детей, ведь они вводят дошкольников в светлый, радостный мир православия, благодаря чему для ребенка по-новому открывается жизнь людей и природы. В течение всего учебного года мы стараемся знакомить воспитанников с такими праздниками, как Р</a:t>
            </a: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ождество и крещение Христово, Пасха, День Святой Троицы и другими. Все эти красочные и торжественные праздники глубоко влияют на детское сознание, помогают формированию духовной жизни ребенка и становятся почвой и фундаментом для его действий в будущем.</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0"/>
              </a:spcAft>
            </a:pPr>
            <a:r>
              <a:rPr lang="ru-RU" sz="1200"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19 января логопед </a:t>
            </a:r>
            <a:r>
              <a:rPr lang="ru-RU" sz="1200" dirty="0" err="1">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Барашкова</a:t>
            </a:r>
            <a:r>
              <a:rPr lang="ru-RU" sz="1200"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Е.Е. и воспитатель Даниленко Н.М.  вместе с воспитанниками дошкольной группы отметили православный  народный  праздник, который  завершает  череду  святочных  вечеров - Крещение.   	Во время мероприятия ребята познакомились с историей возникновения православного  праздника, религиозными истоками и традициями. Малыши узнали, что по началу Крещение и Рождество были единым праздником. Начиная с конца 6 века Крещение Господне стало отдельным праздником, поскольку во время крещения Иисуса Христа произошло особое явление всех трех лиц Божества: Бог Отец с небес свидетельствовал о крестившемся Сыне и Дух Святой, в виде голубя, сошел на Иисуса, подтверждая, таким образом, Слово Отца. В течение праздника малыши поиграли, поводили хоровод, погадали, познакомились с народными приметами и поговорками.   В завершении  ребята познакомились с  главным событием Крещения </a:t>
            </a:r>
            <a:r>
              <a:rPr lang="ru-RU" sz="12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великое водосвятия</a:t>
            </a:r>
            <a:r>
              <a:rPr lang="ru-RU" sz="12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200" i="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(освещение воды)</a:t>
            </a:r>
            <a:r>
              <a:rPr lang="ru-RU" sz="1200"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В день Крещения</a:t>
            </a:r>
            <a:r>
              <a:rPr lang="ru-RU" sz="12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после церковной службы в храме к проруби отправляется процессия во главе со священником, совершая крестный ход. Священник проводит молебен, в конце которого три раза опускает в прорубь крест. После этого все присутствующие набирают из проруби воду, которая после службы считается святой. Люди умываются, обливают ею друг друга, а некоторые, чтобы очиститься от святочных грехов, купаются в ледяной воде, прыгают в прорубь нагишом или одетыми. Все это увидели воспитанники на презентации, подготовленной педагогами.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0"/>
              </a:spcAft>
            </a:pPr>
            <a:r>
              <a:rPr lang="ru-RU" sz="1200"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Вот  с таким замечательным праздником познакомились дети. Мы надеемся, что ребята будут помнить и чтить обычаи и традиции своего народа.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0"/>
              </a:spcAft>
            </a:pPr>
            <a:r>
              <a:rPr lang="ru-RU" sz="1200" i="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Логопед </a:t>
            </a:r>
            <a:r>
              <a:rPr lang="ru-RU" sz="1200" i="1" dirty="0" err="1">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Барашкова</a:t>
            </a:r>
            <a:r>
              <a:rPr lang="ru-RU" sz="1200" i="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Е.Е</a:t>
            </a:r>
            <a:r>
              <a:rPr lang="ru-RU" sz="1200" i="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11746" t="8000" r="12540"/>
          <a:stretch/>
        </p:blipFill>
        <p:spPr>
          <a:xfrm>
            <a:off x="805581" y="6634668"/>
            <a:ext cx="2166219" cy="1974111"/>
          </a:xfrm>
          <a:prstGeom prst="rect">
            <a:avLst/>
          </a:prstGeom>
          <a:ln>
            <a:noFill/>
          </a:ln>
          <a:effectLst>
            <a:outerShdw blurRad="190500" algn="tl" rotWithShape="0">
              <a:srgbClr val="000000">
                <a:alpha val="70000"/>
              </a:srgbClr>
            </a:outerShdw>
          </a:effectLst>
        </p:spPr>
      </p:pic>
      <p:pic>
        <p:nvPicPr>
          <p:cNvPr id="12" name="Рисунок 11"/>
          <p:cNvPicPr>
            <a:picLocks noChangeAspect="1"/>
          </p:cNvPicPr>
          <p:nvPr/>
        </p:nvPicPr>
        <p:blipFill rotWithShape="1">
          <a:blip r:embed="rId4" cstate="print">
            <a:extLst>
              <a:ext uri="{28A0092B-C50C-407E-A947-70E740481C1C}">
                <a14:useLocalDpi xmlns:a14="http://schemas.microsoft.com/office/drawing/2010/main" val="0"/>
              </a:ext>
            </a:extLst>
          </a:blip>
          <a:srcRect l="13651" t="8846" r="28413"/>
          <a:stretch/>
        </p:blipFill>
        <p:spPr>
          <a:xfrm>
            <a:off x="3753075" y="6674297"/>
            <a:ext cx="2166937" cy="19257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60261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i.pinimg.com/originals/76/60/37/766037b684ac7e026eb6b989b8c07f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87023"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6</a:t>
            </a:r>
          </a:p>
        </p:txBody>
      </p:sp>
      <p:sp>
        <p:nvSpPr>
          <p:cNvPr id="9" name="Прямоугольник 8"/>
          <p:cNvSpPr/>
          <p:nvPr/>
        </p:nvSpPr>
        <p:spPr>
          <a:xfrm>
            <a:off x="250371" y="683138"/>
            <a:ext cx="6455229" cy="58099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21 января наши воспитанники совершили поездку в город Москва. </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Дети посетили занятие в Фотостудии </a:t>
            </a:r>
            <a:r>
              <a:rPr lang="ru-RU" sz="1200" dirty="0" err="1">
                <a:latin typeface="Times New Roman" panose="02020603050405020304" pitchFamily="18" charset="0"/>
                <a:ea typeface="Calibri" panose="020F0502020204030204" pitchFamily="34" charset="0"/>
                <a:cs typeface="Times New Roman" panose="02020603050405020304" pitchFamily="18" charset="0"/>
              </a:rPr>
              <a:t>Pixel</a:t>
            </a:r>
            <a:r>
              <a:rPr lang="ru-RU" sz="1200" dirty="0">
                <a:latin typeface="Times New Roman" panose="02020603050405020304" pitchFamily="18" charset="0"/>
                <a:ea typeface="Calibri" panose="020F0502020204030204" pitchFamily="34" charset="0"/>
                <a:cs typeface="Times New Roman" panose="02020603050405020304" pitchFamily="18" charset="0"/>
              </a:rPr>
              <a:t> 24, на котором познакомились с понятиями глубины и резкости фотографии, попрактиковались в создании интересных кадров. </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Побывали на интерактивной экскурсии "Битва за Москву" в музее Победы, рассказывающей историю московской семьи в самое тревожное для столицы время. </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От первого дня войны до победы в битве за Москву. Битве, которая стала  поворотным событием в ходе Великой  Отечественной войны. Ребята узнали, как жила военная Москва, какими были они – простые москвичи,  которые делали  все возможное,  чтобы  город не сдался врагу. Народное ополчение,  Подольские курсанты, работа ПВО,  секреты маскировки кремля, подземные дворцы-бомбоубежища, легендарный парад – со всеми этими историями познакомились дети в Музее Победы.</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После посещения интерактивной экскурсии «Битва за Москву» ребята посетили выставку "</a:t>
            </a:r>
            <a:r>
              <a:rPr lang="ru-RU" sz="1200" dirty="0" err="1">
                <a:latin typeface="Times New Roman" panose="02020603050405020304" pitchFamily="18" charset="0"/>
                <a:ea typeface="Calibri" panose="020F0502020204030204" pitchFamily="34" charset="0"/>
                <a:cs typeface="Times New Roman" panose="02020603050405020304" pitchFamily="18" charset="0"/>
              </a:rPr>
              <a:t>Zаветам</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latin typeface="Times New Roman" panose="02020603050405020304" pitchFamily="18" charset="0"/>
                <a:ea typeface="Calibri" panose="020F0502020204030204" pitchFamily="34" charset="0"/>
                <a:cs typeface="Times New Roman" panose="02020603050405020304" pitchFamily="18" charset="0"/>
              </a:rPr>
              <a:t>Vерны</a:t>
            </a:r>
            <a:r>
              <a:rPr lang="ru-RU" sz="1200" dirty="0">
                <a:latin typeface="Times New Roman" panose="02020603050405020304" pitchFamily="18" charset="0"/>
                <a:ea typeface="Calibri" panose="020F0502020204030204" pitchFamily="34" charset="0"/>
                <a:cs typeface="Times New Roman" panose="02020603050405020304" pitchFamily="18" charset="0"/>
              </a:rPr>
              <a:t>", посвященную Героям России - участникам СВО. Открытие выставки состоялось 9 декабря 2022 года. На площади в 250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кв.м</a:t>
            </a:r>
            <a:r>
              <a:rPr lang="ru-RU" sz="1200" dirty="0">
                <a:latin typeface="Times New Roman" panose="02020603050405020304" pitchFamily="18" charset="0"/>
                <a:ea typeface="Calibri" panose="020F0502020204030204" pitchFamily="34" charset="0"/>
                <a:cs typeface="Times New Roman" panose="02020603050405020304" pitchFamily="18" charset="0"/>
              </a:rPr>
              <a:t>. посетителям Музея представлены около 1000 историй подвигов участников специальной военной операции и Великой Отечественной Войны, проводя параллели между героическими поступками прошлого и настоящего, помогая посетителю осознать, что роль героизма в наши дни также серьезна, как и прежде. </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Отдельный раздел выставки посвящен современным военным корреспондентам и их роли по освещению событий на Донбассе в ходе СВО. Представлены видеоматериалы ведущих военкоров – интервью с солдатами, сюжеты с места событий. Особое внимание в экспозиции уделено Мемориальному комплексу Донбасса –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Саур</a:t>
            </a:r>
            <a:r>
              <a:rPr lang="ru-RU" sz="1200" dirty="0">
                <a:latin typeface="Times New Roman" panose="02020603050405020304" pitchFamily="18" charset="0"/>
                <a:ea typeface="Calibri" panose="020F0502020204030204" pitchFamily="34" charset="0"/>
                <a:cs typeface="Times New Roman" panose="02020603050405020304" pitchFamily="18" charset="0"/>
              </a:rPr>
              <a:t>-Могила», как символу освобождения от нацизма. Копия одного из барельефов, посвященного участникам СВО, стала объединяющим элементом всей выставки. На выставке использованы современные мультимедийные решения: проекции и светозвуковое сопровождение, которые погружают посетителей в события 80-летней давности и современности, чтобы наиболее полно осознать величие подвигов героев.</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Наши дети получили незабываемые впечатления, с удовольствием поучаствовали в съёмке патриотического клипа и написали письма бойцам</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ru-RU" sz="1200" i="1" dirty="0" smtClean="0">
                <a:effectLst/>
                <a:latin typeface="Times New Roman" panose="02020603050405020304" pitchFamily="18" charset="0"/>
                <a:ea typeface="Calibri" panose="020F0502020204030204" pitchFamily="34" charset="0"/>
                <a:cs typeface="Times New Roman" panose="02020603050405020304" pitchFamily="18" charset="0"/>
              </a:rPr>
              <a:t>Педагог-психолог: Маркова Д.П., воспитанник Сергей К.</a:t>
            </a:r>
            <a:endParaRPr lang="ru-RU"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2271713" y="141514"/>
            <a:ext cx="2501839" cy="40011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ru-RU" sz="2000" b="1" dirty="0" smtClean="0">
                <a:solidFill>
                  <a:srgbClr val="660033"/>
                </a:solidFill>
                <a:latin typeface="Times New Roman" panose="02020603050405020304" pitchFamily="18" charset="0"/>
                <a:cs typeface="Times New Roman" panose="02020603050405020304" pitchFamily="18" charset="0"/>
              </a:rPr>
              <a:t>Поездка в г. Москва</a:t>
            </a:r>
            <a:endParaRPr lang="ru-RU" sz="2000" b="1" dirty="0">
              <a:solidFill>
                <a:srgbClr val="660033"/>
              </a:solidFill>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rotWithShape="1">
          <a:blip r:embed="rId3" cstate="print">
            <a:extLst>
              <a:ext uri="{28A0092B-C50C-407E-A947-70E740481C1C}">
                <a14:useLocalDpi xmlns:a14="http://schemas.microsoft.com/office/drawing/2010/main" val="0"/>
              </a:ext>
            </a:extLst>
          </a:blip>
          <a:srcRect l="18889" t="26625" r="22699" b="6497"/>
          <a:stretch/>
        </p:blipFill>
        <p:spPr>
          <a:xfrm>
            <a:off x="772886" y="6666208"/>
            <a:ext cx="2264229" cy="1944284"/>
          </a:xfrm>
          <a:prstGeom prst="rect">
            <a:avLst/>
          </a:prstGeom>
          <a:ln>
            <a:noFill/>
          </a:ln>
          <a:effectLst>
            <a:outerShdw blurRad="292100" dist="139700" dir="2700000" algn="tl" rotWithShape="0">
              <a:srgbClr val="333333">
                <a:alpha val="65000"/>
              </a:srgbClr>
            </a:outerShdw>
          </a:effectLst>
        </p:spPr>
      </p:pic>
      <p:pic>
        <p:nvPicPr>
          <p:cNvPr id="13" name="Рисунок 12"/>
          <p:cNvPicPr>
            <a:picLocks noChangeAspect="1"/>
          </p:cNvPicPr>
          <p:nvPr/>
        </p:nvPicPr>
        <p:blipFill rotWithShape="1">
          <a:blip r:embed="rId4" cstate="print">
            <a:extLst>
              <a:ext uri="{28A0092B-C50C-407E-A947-70E740481C1C}">
                <a14:useLocalDpi xmlns:a14="http://schemas.microsoft.com/office/drawing/2010/main" val="0"/>
              </a:ext>
            </a:extLst>
          </a:blip>
          <a:srcRect t="14128" b="15602"/>
          <a:stretch/>
        </p:blipFill>
        <p:spPr>
          <a:xfrm>
            <a:off x="3810001" y="6695573"/>
            <a:ext cx="2042008" cy="19132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2033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i.pinimg.com/originals/76/60/37/766037b684ac7e026eb6b989b8c07f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87023"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a:xfrm>
            <a:off x="5199737" y="8196463"/>
            <a:ext cx="1543050" cy="467647"/>
          </a:xfrm>
        </p:spPr>
        <p:txBody>
          <a:bodyPr/>
          <a:lstStyle/>
          <a:p>
            <a:r>
              <a:rPr lang="ru-RU" dirty="0"/>
              <a:t>7</a:t>
            </a:r>
          </a:p>
        </p:txBody>
      </p:sp>
      <p:sp>
        <p:nvSpPr>
          <p:cNvPr id="9" name="Прямоугольник 8"/>
          <p:cNvSpPr/>
          <p:nvPr/>
        </p:nvSpPr>
        <p:spPr>
          <a:xfrm>
            <a:off x="197284" y="717675"/>
            <a:ext cx="6463430" cy="58134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 </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Патриотический час, посвящённый блокадному Ленинграду, посетили 26 января наши воспитанники.</a:t>
            </a:r>
          </a:p>
          <a:p>
            <a:pPr algn="just">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8 сентября 1941 года вокруг Ленинграда замкнулось блокадное кольцо. 872 дня голода, страха, потерь и безысходности.</a:t>
            </a:r>
          </a:p>
          <a:p>
            <a:pPr algn="just">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Фашистская военная машина не щадила никого. Маленькие жители Ленинграда, от младенцев до подростков оказались заложниками на ровне со взрослыми. </a:t>
            </a:r>
          </a:p>
          <a:p>
            <a:pPr algn="just">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Блокада Ленинграда – одна из самых трагичных и, в то же время, героических страниц в истории Великой Отечественной войны. </a:t>
            </a:r>
          </a:p>
          <a:p>
            <a:pPr algn="just">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Школьники, действительно, сыграли важную роль. Мальчишки и девчонки тушили пожары, дежурили ночами на смотровых вышках. Те, кто был помладше, отстаивали очереди за хлебом. Ребята, несмотря на морозы, носили ведра воды из прорубей на Неве.</a:t>
            </a:r>
          </a:p>
          <a:p>
            <a:pPr algn="just">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Благородные и добрые мальчики прятали недоеденный сухарь в кармане и подкармливали своих младших сестер и братьев. Те, в свою очередь, делали тоже самое, только по отношению к совсем малышам.</a:t>
            </a:r>
          </a:p>
          <a:p>
            <a:pPr algn="just">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У детей блокадного Ленинграда было свое особенное детство, непохожее на других. В их умах сложились особенные ценности и представления о добре и зле. Малыши, чей нежный возраст пришёлся на непрекращающиеся обстрелы и бомбежки. </a:t>
            </a:r>
          </a:p>
          <a:p>
            <a:pPr algn="just">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Дети блокады работали не покладая рук. Они «чинили» одежду раненных, делали бинты, носили воду, рубили дрова, разносили письма по домам и даже выступали перед семьями красногвардейцев с импровизированными концертами.</a:t>
            </a:r>
          </a:p>
          <a:p>
            <a:pPr algn="just">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Блокада Ленинграда стала испытанием не только для взрослых, но и для детей. Но ребята брались за любую, даже самую сложную работу. Сотни юнцов были награждены наградами «За оборону Ленинграда».</a:t>
            </a:r>
          </a:p>
          <a:p>
            <a:pPr algn="just">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Рубка дров, стирка бинтов, уход за раненными, очистка улиц от снега, доставка почты, сборка урожая – работа, которую выполняли детские руки. 872 дня блокады ленинградские девчонки и мальчишки прожили на ровне со взрослыми. Маленькие герои внесли значительный вклад в освобождение родного города.</a:t>
            </a:r>
          </a:p>
          <a:p>
            <a:pPr algn="just">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Каждое историческое событие — даже такое трагическое — имеет свой смысл и посыл в будущее.</a:t>
            </a:r>
          </a:p>
          <a:p>
            <a:pPr algn="just">
              <a:spcAft>
                <a:spcPts val="0"/>
              </a:spcAft>
            </a:pPr>
            <a:r>
              <a:rPr lang="ru-RU" sz="1200" i="1" dirty="0" smtClean="0">
                <a:latin typeface="Times New Roman" panose="02020603050405020304" pitchFamily="18" charset="0"/>
                <a:ea typeface="Calibri" panose="020F0502020204030204" pitchFamily="34" charset="0"/>
                <a:cs typeface="Times New Roman" panose="02020603050405020304" pitchFamily="18" charset="0"/>
              </a:rPr>
              <a:t>Воспитатель: Никитин О.В.</a:t>
            </a:r>
            <a:endParaRPr lang="ru-RU" sz="1200"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2336008" y="174172"/>
            <a:ext cx="2304798"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ru-RU" b="1" i="1" dirty="0" smtClean="0">
                <a:solidFill>
                  <a:srgbClr val="FF0066"/>
                </a:solidFill>
              </a:rPr>
              <a:t>Блокада Ленинграда</a:t>
            </a:r>
            <a:endParaRPr lang="ru-RU" b="1" i="1" dirty="0">
              <a:solidFill>
                <a:srgbClr val="FF0066"/>
              </a:solidFill>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38" y="6759716"/>
            <a:ext cx="2514600" cy="1885950"/>
          </a:xfrm>
          <a:prstGeom prst="rect">
            <a:avLst/>
          </a:prstGeom>
          <a:ln>
            <a:no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513" y="6759716"/>
            <a:ext cx="2509157" cy="18818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0235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i.pinimg.com/originals/76/60/37/766037b684ac7e026eb6b989b8c07f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87023"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8</a:t>
            </a:r>
          </a:p>
        </p:txBody>
      </p:sp>
      <p:sp>
        <p:nvSpPr>
          <p:cNvPr id="6" name="Прямоугольник 5"/>
          <p:cNvSpPr/>
          <p:nvPr/>
        </p:nvSpPr>
        <p:spPr>
          <a:xfrm>
            <a:off x="378390" y="731124"/>
            <a:ext cx="6101219" cy="54035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30 января для наших воспитанников состоялась литературно-музыкальная гостиная «Свидание с талантом».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этом году исполнилось 85 лет со дня рождения Владимира Высоцкого - поэта, автора-исполнителя, актёра театра и кино, который стал легендой ещё при жизни.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Высоцкий был  замечательным актером театра и кино, талантливым человеком во всем.  Высоцкий сам писал песни и исполнял их. Он интересовался людьми разных профессий. Герои его песен - люди совершенно разных  нравов и возрастов.</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Говорить  о нем было нельзя. Его не издавали. Кого-то пугала  социальная направленность его стихов,  раздражала его популярность. Не трудно было  понять,  что испытывал он – Высоцкий,  который знал себе цену, но не имел возможности увидеть свои стихи опубликованными. Его надо было беречь, а его отвергали, о нем умалчивали. За что? За правду о себе, о своих современниках, о своем времени.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1961 году Высоцкий окончил Школу-студию МХАТ в Москве и стал актером Театра на Таганке под руководством Юрия Любимого.</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Гамлет, Галилей, Пугачёв, Свидригайлов - целая палитра образов, созданных вместе с Любимовым.</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25 июля 1980 года, в 4:10 утра, Высоцкий скончался во сне в своей московской квартире. Похоронен Владимир Семёнович 28 июля 1980 года на Ваганьковском кладбище. Высоцкий умер во время проходивших в Москве летних Олимпийских игр. В преддверии Олимпийских игр из Москвы были выселены многие жители, имевшие серьезное криминальное прошлое. Город был закрыт для въезда советских граждан и наводнён милицией.</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Это - День памяти о человеке, воплотившего в своём творчестве боль и совесть прошлого и настоящего времени.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На вечере звучали песни автора, именем которого названы корабли, театры, планеты, улицы и бульвары</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ru-RU" sz="1200" i="1" dirty="0" smtClean="0">
                <a:latin typeface="Times New Roman" panose="02020603050405020304" pitchFamily="18" charset="0"/>
                <a:ea typeface="Calibri" panose="020F0502020204030204" pitchFamily="34" charset="0"/>
                <a:cs typeface="Times New Roman" panose="02020603050405020304" pitchFamily="18" charset="0"/>
              </a:rPr>
              <a:t>Педагог-организатор: Малышева Е.Н., воспитанник Артём В.</a:t>
            </a:r>
            <a:endParaRPr lang="ru-RU" sz="11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832873" y="178614"/>
            <a:ext cx="3490764"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000" b="1" dirty="0" smtClean="0">
                <a:solidFill>
                  <a:srgbClr val="00CC00"/>
                </a:solidFill>
              </a:rPr>
              <a:t>День рождения В. Высоцкого</a:t>
            </a:r>
            <a:endParaRPr lang="ru-RU" sz="2000" b="1" dirty="0">
              <a:solidFill>
                <a:srgbClr val="00CC00"/>
              </a:solidFill>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728" y="6533908"/>
            <a:ext cx="2873829" cy="1841047"/>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7119" y="6533908"/>
            <a:ext cx="2452687" cy="1839515"/>
          </a:xfrm>
          <a:prstGeom prst="rect">
            <a:avLst/>
          </a:prstGeom>
        </p:spPr>
      </p:pic>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922" y="6533908"/>
            <a:ext cx="2873829" cy="1841047"/>
          </a:xfrm>
          <a:prstGeom prst="rect">
            <a:avLst/>
          </a:prstGeom>
          <a:ln>
            <a:noFill/>
          </a:ln>
          <a:effectLst>
            <a:outerShdw blurRad="190500" algn="tl" rotWithShape="0">
              <a:srgbClr val="000000">
                <a:alpha val="70000"/>
              </a:srgbClr>
            </a:outerShdw>
          </a:effectLst>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3313" y="6533908"/>
            <a:ext cx="2452687" cy="18395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18018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52161</TotalTime>
  <Words>1546</Words>
  <Application>Microsoft Office PowerPoint</Application>
  <PresentationFormat>Произвольный</PresentationFormat>
  <Paragraphs>109</Paragraphs>
  <Slides>11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vt:i4>
      </vt:variant>
    </vt:vector>
  </HeadingPairs>
  <TitlesOfParts>
    <vt:vector size="19" baseType="lpstr">
      <vt:lpstr>Arial</vt:lpstr>
      <vt:lpstr>Calibri</vt:lpstr>
      <vt:lpstr>Calibri Light</vt:lpstr>
      <vt:lpstr>Comic Sans MS</vt:lpstr>
      <vt:lpstr>Segoe Print</vt:lpstr>
      <vt:lpstr>Times New Roman</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184</cp:revision>
  <dcterms:created xsi:type="dcterms:W3CDTF">2022-03-19T07:13:10Z</dcterms:created>
  <dcterms:modified xsi:type="dcterms:W3CDTF">2023-02-15T11:22:36Z</dcterms:modified>
</cp:coreProperties>
</file>