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6858000" cy="87836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0066"/>
    <a:srgbClr val="CC3300"/>
    <a:srgbClr val="00FF00"/>
    <a:srgbClr val="FF99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5642E-68C2-4DA0-A054-D92B94A26128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1143000"/>
            <a:ext cx="2409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44C9E-C31F-421E-9270-1BD4FCDDA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37508"/>
            <a:ext cx="5143500" cy="3058007"/>
          </a:xfrm>
        </p:spPr>
        <p:txBody>
          <a:bodyPr anchor="b"/>
          <a:lstStyle>
            <a:lvl1pPr algn="ctr"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613444"/>
            <a:ext cx="5143500" cy="2120679"/>
          </a:xfrm>
        </p:spPr>
        <p:txBody>
          <a:bodyPr/>
          <a:lstStyle>
            <a:lvl1pPr marL="0" indent="0" algn="ctr">
              <a:buNone/>
              <a:defRPr sz="3074"/>
            </a:lvl1pPr>
            <a:lvl2pPr marL="585582" indent="0" algn="ctr">
              <a:buNone/>
              <a:defRPr sz="2562"/>
            </a:lvl2pPr>
            <a:lvl3pPr marL="1171164" indent="0" algn="ctr">
              <a:buNone/>
              <a:defRPr sz="2305"/>
            </a:lvl3pPr>
            <a:lvl4pPr marL="1756745" indent="0" algn="ctr">
              <a:buNone/>
              <a:defRPr sz="2049"/>
            </a:lvl4pPr>
            <a:lvl5pPr marL="2342327" indent="0" algn="ctr">
              <a:buNone/>
              <a:defRPr sz="2049"/>
            </a:lvl5pPr>
            <a:lvl6pPr marL="2927909" indent="0" algn="ctr">
              <a:buNone/>
              <a:defRPr sz="2049"/>
            </a:lvl6pPr>
            <a:lvl7pPr marL="3513491" indent="0" algn="ctr">
              <a:buNone/>
              <a:defRPr sz="2049"/>
            </a:lvl7pPr>
            <a:lvl8pPr marL="4099072" indent="0" algn="ctr">
              <a:buNone/>
              <a:defRPr sz="2049"/>
            </a:lvl8pPr>
            <a:lvl9pPr marL="4684654" indent="0" algn="ctr">
              <a:buNone/>
              <a:defRPr sz="204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B7BC-64A6-444E-A44B-3DC6E296808D}" type="datetime1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C5EF-6A58-42E9-83BE-6DBD2B45F36A}" type="datetime1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0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67647"/>
            <a:ext cx="1478756" cy="74437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67647"/>
            <a:ext cx="4350544" cy="74437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D5D3-F2C0-4916-AF5B-DA9C21FFB6F5}" type="datetime1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A5AF-E21F-4AE7-AC92-600279500872}" type="datetime1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9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189811"/>
            <a:ext cx="5915025" cy="3653749"/>
          </a:xfrm>
        </p:spPr>
        <p:txBody>
          <a:bodyPr anchor="b"/>
          <a:lstStyle>
            <a:lvl1pPr>
              <a:defRPr sz="768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5878126"/>
            <a:ext cx="5915025" cy="1921420"/>
          </a:xfrm>
        </p:spPr>
        <p:txBody>
          <a:bodyPr/>
          <a:lstStyle>
            <a:lvl1pPr marL="0" indent="0">
              <a:buNone/>
              <a:defRPr sz="3074">
                <a:solidFill>
                  <a:schemeClr val="tx1">
                    <a:tint val="75000"/>
                  </a:schemeClr>
                </a:solidFill>
              </a:defRPr>
            </a:lvl1pPr>
            <a:lvl2pPr marL="585582" indent="0">
              <a:buNone/>
              <a:defRPr sz="2562">
                <a:solidFill>
                  <a:schemeClr val="tx1">
                    <a:tint val="75000"/>
                  </a:schemeClr>
                </a:solidFill>
              </a:defRPr>
            </a:lvl2pPr>
            <a:lvl3pPr marL="1171164" indent="0">
              <a:buNone/>
              <a:defRPr sz="2305">
                <a:solidFill>
                  <a:schemeClr val="tx1">
                    <a:tint val="75000"/>
                  </a:schemeClr>
                </a:solidFill>
              </a:defRPr>
            </a:lvl3pPr>
            <a:lvl4pPr marL="1756745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4pPr>
            <a:lvl5pPr marL="2342327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5pPr>
            <a:lvl6pPr marL="2927909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6pPr>
            <a:lvl7pPr marL="3513491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7pPr>
            <a:lvl8pPr marL="4099072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8pPr>
            <a:lvl9pPr marL="4684654" indent="0">
              <a:buNone/>
              <a:defRPr sz="2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4925-2812-450F-824E-F1AB53B80B31}" type="datetime1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338237"/>
            <a:ext cx="2914650" cy="557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4704-BF74-43D7-BB7E-86C2566277AE}" type="datetime1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67648"/>
            <a:ext cx="5915025" cy="16977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153212"/>
            <a:ext cx="2901255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208468"/>
            <a:ext cx="2901255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153212"/>
            <a:ext cx="2915543" cy="1055256"/>
          </a:xfrm>
        </p:spPr>
        <p:txBody>
          <a:bodyPr anchor="b"/>
          <a:lstStyle>
            <a:lvl1pPr marL="0" indent="0">
              <a:buNone/>
              <a:defRPr sz="3074" b="1"/>
            </a:lvl1pPr>
            <a:lvl2pPr marL="585582" indent="0">
              <a:buNone/>
              <a:defRPr sz="2562" b="1"/>
            </a:lvl2pPr>
            <a:lvl3pPr marL="1171164" indent="0">
              <a:buNone/>
              <a:defRPr sz="2305" b="1"/>
            </a:lvl3pPr>
            <a:lvl4pPr marL="1756745" indent="0">
              <a:buNone/>
              <a:defRPr sz="2049" b="1"/>
            </a:lvl4pPr>
            <a:lvl5pPr marL="2342327" indent="0">
              <a:buNone/>
              <a:defRPr sz="2049" b="1"/>
            </a:lvl5pPr>
            <a:lvl6pPr marL="2927909" indent="0">
              <a:buNone/>
              <a:defRPr sz="2049" b="1"/>
            </a:lvl6pPr>
            <a:lvl7pPr marL="3513491" indent="0">
              <a:buNone/>
              <a:defRPr sz="2049" b="1"/>
            </a:lvl7pPr>
            <a:lvl8pPr marL="4099072" indent="0">
              <a:buNone/>
              <a:defRPr sz="2049" b="1"/>
            </a:lvl8pPr>
            <a:lvl9pPr marL="4684654" indent="0">
              <a:buNone/>
              <a:defRPr sz="20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208468"/>
            <a:ext cx="2915543" cy="47191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080B-65B6-4F80-ADAC-3B617B5A8258}" type="datetime1">
              <a:rPr lang="ru-RU" smtClean="0"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1CB9-5AAC-4940-AC39-8D10CB0E4801}" type="datetime1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0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D7C-409E-4034-A940-0C145B00676A}" type="datetime1">
              <a:rPr lang="ru-RU" smtClean="0"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>
              <a:defRPr sz="4099"/>
            </a:lvl1pPr>
            <a:lvl2pPr>
              <a:defRPr sz="3586"/>
            </a:lvl2pPr>
            <a:lvl3pPr>
              <a:defRPr sz="3074"/>
            </a:lvl3pPr>
            <a:lvl4pPr>
              <a:defRPr sz="2562"/>
            </a:lvl4pPr>
            <a:lvl5pPr>
              <a:defRPr sz="2562"/>
            </a:lvl5pPr>
            <a:lvl6pPr>
              <a:defRPr sz="2562"/>
            </a:lvl6pPr>
            <a:lvl7pPr>
              <a:defRPr sz="2562"/>
            </a:lvl7pPr>
            <a:lvl8pPr>
              <a:defRPr sz="2562"/>
            </a:lvl8pPr>
            <a:lvl9pPr>
              <a:defRPr sz="25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2801-0A30-488A-B7FB-5A14A0B4B38A}" type="datetime1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85576"/>
            <a:ext cx="2211883" cy="2049516"/>
          </a:xfrm>
        </p:spPr>
        <p:txBody>
          <a:bodyPr anchor="b"/>
          <a:lstStyle>
            <a:lvl1pPr>
              <a:defRPr sz="40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264682"/>
            <a:ext cx="3471863" cy="6242076"/>
          </a:xfrm>
        </p:spPr>
        <p:txBody>
          <a:bodyPr/>
          <a:lstStyle>
            <a:lvl1pPr marL="0" indent="0">
              <a:buNone/>
              <a:defRPr sz="4099"/>
            </a:lvl1pPr>
            <a:lvl2pPr marL="585582" indent="0">
              <a:buNone/>
              <a:defRPr sz="3586"/>
            </a:lvl2pPr>
            <a:lvl3pPr marL="1171164" indent="0">
              <a:buNone/>
              <a:defRPr sz="3074"/>
            </a:lvl3pPr>
            <a:lvl4pPr marL="1756745" indent="0">
              <a:buNone/>
              <a:defRPr sz="2562"/>
            </a:lvl4pPr>
            <a:lvl5pPr marL="2342327" indent="0">
              <a:buNone/>
              <a:defRPr sz="2562"/>
            </a:lvl5pPr>
            <a:lvl6pPr marL="2927909" indent="0">
              <a:buNone/>
              <a:defRPr sz="2562"/>
            </a:lvl6pPr>
            <a:lvl7pPr marL="3513491" indent="0">
              <a:buNone/>
              <a:defRPr sz="2562"/>
            </a:lvl7pPr>
            <a:lvl8pPr marL="4099072" indent="0">
              <a:buNone/>
              <a:defRPr sz="2562"/>
            </a:lvl8pPr>
            <a:lvl9pPr marL="4684654" indent="0">
              <a:buNone/>
              <a:defRPr sz="25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635091"/>
            <a:ext cx="2211883" cy="4881833"/>
          </a:xfrm>
        </p:spPr>
        <p:txBody>
          <a:bodyPr/>
          <a:lstStyle>
            <a:lvl1pPr marL="0" indent="0">
              <a:buNone/>
              <a:defRPr sz="2049"/>
            </a:lvl1pPr>
            <a:lvl2pPr marL="585582" indent="0">
              <a:buNone/>
              <a:defRPr sz="1793"/>
            </a:lvl2pPr>
            <a:lvl3pPr marL="1171164" indent="0">
              <a:buNone/>
              <a:defRPr sz="1537"/>
            </a:lvl3pPr>
            <a:lvl4pPr marL="1756745" indent="0">
              <a:buNone/>
              <a:defRPr sz="1281"/>
            </a:lvl4pPr>
            <a:lvl5pPr marL="2342327" indent="0">
              <a:buNone/>
              <a:defRPr sz="1281"/>
            </a:lvl5pPr>
            <a:lvl6pPr marL="2927909" indent="0">
              <a:buNone/>
              <a:defRPr sz="1281"/>
            </a:lvl6pPr>
            <a:lvl7pPr marL="3513491" indent="0">
              <a:buNone/>
              <a:defRPr sz="1281"/>
            </a:lvl7pPr>
            <a:lvl8pPr marL="4099072" indent="0">
              <a:buNone/>
              <a:defRPr sz="1281"/>
            </a:lvl8pPr>
            <a:lvl9pPr marL="4684654" indent="0">
              <a:buNone/>
              <a:defRPr sz="128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BDDC-B379-48DD-80CA-C502DEEC63FE}" type="datetime1">
              <a:rPr lang="ru-RU" smtClean="0"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67648"/>
            <a:ext cx="5915025" cy="1697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338237"/>
            <a:ext cx="5915025" cy="557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BE1-B539-47BB-9942-EE3DF87D44B5}" type="datetime1">
              <a:rPr lang="ru-RU" smtClean="0"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141132"/>
            <a:ext cx="2314575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141132"/>
            <a:ext cx="1543050" cy="467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7773-497F-4C06-A6BD-C97AF9A77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1171164" rtl="0" eaLnBrk="1" latinLnBrk="0" hangingPunct="1">
        <a:lnSpc>
          <a:spcPct val="90000"/>
        </a:lnSpc>
        <a:spcBef>
          <a:spcPct val="0"/>
        </a:spcBef>
        <a:buNone/>
        <a:defRPr sz="5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791" indent="-292791" algn="l" defTabSz="1171164" rtl="0" eaLnBrk="1" latinLnBrk="0" hangingPunct="1">
        <a:lnSpc>
          <a:spcPct val="90000"/>
        </a:lnSpc>
        <a:spcBef>
          <a:spcPts val="1281"/>
        </a:spcBef>
        <a:buFont typeface="Arial" panose="020B0604020202020204" pitchFamily="34" charset="0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1pPr>
      <a:lvl2pPr marL="87837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3074" kern="1200">
          <a:solidFill>
            <a:schemeClr val="tx1"/>
          </a:solidFill>
          <a:latin typeface="+mn-lt"/>
          <a:ea typeface="+mn-ea"/>
          <a:cs typeface="+mn-cs"/>
        </a:defRPr>
      </a:lvl2pPr>
      <a:lvl3pPr marL="1463954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2049536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635118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3220700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806281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391863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977445" indent="-292791" algn="l" defTabSz="1171164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1pPr>
      <a:lvl2pPr marL="58558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2pPr>
      <a:lvl3pPr marL="117116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3pPr>
      <a:lvl4pPr marL="1756745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4pPr>
      <a:lvl5pPr marL="2342327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5pPr>
      <a:lvl6pPr marL="2927909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6pPr>
      <a:lvl7pPr marL="3513491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7pPr>
      <a:lvl8pPr marL="4099072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8pPr>
      <a:lvl9pPr marL="4684654" algn="l" defTabSz="1171164" rtl="0" eaLnBrk="1" latinLnBrk="0" hangingPunct="1">
        <a:defRPr sz="23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32.userapi.com/impg/e7mme0r7dccNxFZYm0JCqnP0xjuiipCrja2SlA/GoPQF5mgH1M.jpg?size=1280x960&amp;quality=95&amp;sign=faf3eeb98c8625332fb41a84b411fe12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r="20123"/>
          <a:stretch/>
        </p:blipFill>
        <p:spPr bwMode="auto">
          <a:xfrm>
            <a:off x="-1" y="0"/>
            <a:ext cx="6858001" cy="87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Root\Рабочий стол\сем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21" y="106378"/>
            <a:ext cx="1693545" cy="149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rgbClr val="5B9BD5">
                <a:satMod val="175000"/>
                <a:alpha val="40000"/>
              </a:srgb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8448" y="130224"/>
            <a:ext cx="4673774" cy="430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Государственное  учреждение Тульской области </a:t>
            </a:r>
          </a:p>
          <a:p>
            <a:pPr marL="0" marR="0" lvl="0" indent="0" algn="ctr" defTabSz="5027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«Социально-реабилитационный центр для несовершеннолетних  № 4» 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13" y="1566063"/>
            <a:ext cx="2518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02737">
              <a:defRPr/>
            </a:pPr>
            <a:r>
              <a:rPr lang="ru-RU" sz="4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МаГоБУс</a:t>
            </a:r>
            <a:endParaRPr lang="ru-RU" sz="4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1101" y="723294"/>
            <a:ext cx="224241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Выпуск   № 7</a:t>
            </a:r>
          </a:p>
          <a:p>
            <a:pPr lvl="0" algn="ctr"/>
            <a:r>
              <a:rPr lang="ru-RU" b="1" i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июль </a:t>
            </a:r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1770" y="5971931"/>
            <a:ext cx="11873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номере: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93634" y="6767868"/>
            <a:ext cx="296858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Петра и Павла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Костровая столовая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3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Тульский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олочный комбинат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4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безопасности»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космонавтики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Тульский </a:t>
            </a:r>
          </a:p>
          <a:p>
            <a:pPr lvl="0" algn="ctr"/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оружейный завод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стр. 8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 – стр. </a:t>
            </a:r>
            <a:r>
              <a:rPr lang="ru-RU" sz="1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net/uploads/posts/2021-01/1610809227_13-p-fon-dlya-teksta-s-dnem-rozhdeniya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1661" y="181215"/>
            <a:ext cx="39723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настроение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606" y="7790661"/>
            <a:ext cx="661374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редакции: 301164,  п. Гвардейский,            Главный редактор:        Газета издаётся  1 раз в месяц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ул. Молодёжная, д. 11                                                Назарова Н. В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390356"/>
            <a:ext cx="6858000" cy="12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22" y="4371602"/>
            <a:ext cx="26956" cy="404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400" y="4371602"/>
            <a:ext cx="40737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79500" y="4021308"/>
            <a:ext cx="3558988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Поздравляем с днем варенья —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С самым лучшим в мире днем!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Долгожданные подарки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Гости пусть приносят в дом.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Пусть сбываются скорее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Все волшебные мечты,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>
                <a:solidFill>
                  <a:srgbClr val="7030A0"/>
                </a:solidFill>
              </a:rPr>
              <a:t>Радостнее всех на свете</a:t>
            </a:r>
            <a:r>
              <a:rPr lang="ru-RU" i="1" dirty="0">
                <a:solidFill>
                  <a:srgbClr val="7030A0"/>
                </a:solidFill>
              </a:rPr>
              <a:t/>
            </a:r>
            <a:br>
              <a:rPr lang="ru-RU" i="1" dirty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Будете сегодня вы!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34" y="1234745"/>
            <a:ext cx="2696308" cy="20222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1286552"/>
            <a:ext cx="2607615" cy="1955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7289" y="2909063"/>
            <a:ext cx="81509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Серёжа</a:t>
            </a:r>
            <a:endParaRPr lang="ru-RU" sz="1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329" y="2898403"/>
            <a:ext cx="81464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Милана</a:t>
            </a:r>
            <a:endParaRPr lang="ru-RU" sz="1400" b="1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1713" y="186720"/>
            <a:ext cx="26148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День Петра и Павла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15" y="759602"/>
            <a:ext cx="6338170" cy="58232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181818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2022 год объявлен в России годом народного искусства и материального культурного наследия.  Согласно документу, Год культурного наследия народов России проводится "в целях популяризации народного искусства, сохранения культурных традиций, памятников истории и культуры, этнокультурного многообразия, культурной самобытности всех народов и этнических общностей РФ".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181818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Воспитанники</a:t>
            </a:r>
            <a:r>
              <a:rPr lang="ru-RU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отделения </a:t>
            </a: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вместе с воспитателем Моховой Т.В. и педагогом-организатором </a:t>
            </a:r>
            <a:r>
              <a:rPr lang="ru-RU" sz="12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Свириковым</a:t>
            </a: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А.В. провели народный праздник День Петра и Павла.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Дню Петра и Павла предшествует пост, который называется "апостольский". 12 июля, день памяти апостолов, — уже праздничный, не постный день (исключение — когда праздник выпадает на среду или пятницу). На Руси Петров день был календарной границей года. Начиналась подготовка к осени. Крестьяне после Петрова дня не заготавливали травы, заканчивали купальские празднования "макушки лета", начиналась подготовка к сенокосу. Традиции и обряды славян на Петров день были связаны с обычаями поклонения солнцу (костры, встреча восхода солнца, игры в свадьбу и пр.).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324 году в Риме и Константинополе появились первые храмы в честь Петра и Павла. С тех пор праздник стал отмечаться более широко. Само же появление праздника связывается с днем перенесения их мощей в Риме, которое состоялось как раз 12 июля (29 июня по старому стилю) 258 года.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православные отмечают этот день 12 июля, а католики — 29 июня (по юлианскому календарю).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мероприятия ребята познакомились с историей возникновения праздника, с традициями и обрядами этого торжества. Один из обрядов «</a:t>
            </a:r>
            <a:r>
              <a:rPr lang="ru-RU" sz="12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Кумования</a:t>
            </a: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». Детишки обнимались друг с другом и весело смеялись. Интересно прошел конкурс отгадывания загадок. А дворовая игра «петушиный бой» прошла просто на «ура». В заключении праздника  провели конкурс «собери цветок» и поиграли в старинную русскую </a:t>
            </a:r>
            <a:r>
              <a:rPr lang="ru-RU" sz="12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забаву </a:t>
            </a:r>
            <a:r>
              <a:rPr lang="ru-RU" sz="12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«Ручеёк». Сегодняшний Петров день воспитанники запомнят надолго.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 Мохова Т.В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воспитанница Дарья Д.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" y="6952508"/>
            <a:ext cx="2731477" cy="1534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3870" r="24274"/>
          <a:stretch/>
        </p:blipFill>
        <p:spPr>
          <a:xfrm>
            <a:off x="3895359" y="6786413"/>
            <a:ext cx="2215662" cy="18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128" y="2840316"/>
            <a:ext cx="6613743" cy="3847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 погода позволяет, надо пользоваться этим и как можно чаще находиться на природе, на свежем воздухе.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знают, что еда на природе всегда вкуснее, чем в домашних условиях. А уж если она приготовлена на костре своими руками, это настоящая пища богов!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Свежий воздух - не единственная причина, по которой пища становится вкуснее. Безусловно, организм, насытившись кислородом, чувствует себя гораздо лучше. Кровообращение и обмен веществ в разы ускоряются, пробуждая аппетит.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Принимая пищу, мы чувствуем не только вкус, а и окружающие нас запахи: свежий прохладный воздух, запах травы, цветущих деревьев, ароматный дымок хрустящей корочки сочного мяска.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ребёнка самому приготовить что-то на настоящем костре и тут же это съесть — целое приключение. Готовить с ребенком надо что-то простое и быстрое.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программой летнего оздоровления «Босиком по радуге» каждую пятницу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детьми организуют костровую столовую. 15 июля меню было простое: салат из свежих овощей, отварной картофель, обжаренный на костре и жаренные сосиски также на этом костре.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того, как всё было приготовлено, все дружно сели за стол и отведали приготовленные блюда с огромным удовольствием. Пища, приготовленная на костре, да ещё и своими руками – самая вкусная!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Тамошин</a:t>
            </a: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А.Х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 Иван К.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1713" y="175901"/>
            <a:ext cx="2591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Костровая столовая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4" y="758608"/>
            <a:ext cx="2532147" cy="1899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38" y="775674"/>
            <a:ext cx="2509393" cy="1882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0" y="6933916"/>
            <a:ext cx="2233151" cy="1674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65" y="6933917"/>
            <a:ext cx="2238295" cy="16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968" y="2336742"/>
            <a:ext cx="6526061" cy="3847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малыши,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и, впрочем, все дети, очень любят гулять.</a:t>
            </a:r>
            <a:r>
              <a:rPr lang="ru-RU" sz="12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прогулке дети получают много новых впечатлений и знаний об окружающем их мире: о труде взрослых, о транспорте, о сезонных изменениях в природе и т. д. Наблюдения вызывают у детей интерес, вопросы, на которые они стремятся найти ответ. Поэтому прогулка способствует умственному воспитанию, развивает наблюдательность, воображение детей, расширяет представления об окружающем.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июля воспитатель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О.Ю. организовала прогулку на детскую площадку п. Гвардейский, где дети с удовольствием качаются на качелях, играют в песочнице, упражняются в ловкости и меткости бросания мяча. Но в этот раз у воспитателей и дошколят было другая цель: было решено провести уборку территории от мусора. Малыши сразу принялись за дело: убрали бумажки, ветки, сухую траву. Всё это сложили в мусорные мешки и отнесли в контейнер.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на свежем воздухе не только формирует у детей трудовые навыки и развивает трудолюбие, но и налаживает дружественные взаимоотношения между детьми. Систематическая, коллективная работа объединяет ребят, воспитывает у них ответственность за порученное дело, доставляет им и радость. Важно формировать у дошкольников понимание, что труд в природе – это не игра и не развлечение, а серьезное занятие. Только систематическое выполнение трудовых обязанностей будет способствовать воспитанию у дошкольников организованности, ответственности, привычки к трудовому усилию, что так важно для подготовки ребенка к школе.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Жижина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О.Ю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512" y="133609"/>
            <a:ext cx="16289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 прогулке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23558" b="6414"/>
          <a:stretch/>
        </p:blipFill>
        <p:spPr>
          <a:xfrm>
            <a:off x="478815" y="6663447"/>
            <a:ext cx="1535723" cy="1711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7919" r="30940" b="8434"/>
          <a:stretch/>
        </p:blipFill>
        <p:spPr>
          <a:xfrm>
            <a:off x="2450122" y="6529656"/>
            <a:ext cx="1617785" cy="19790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0" y="653642"/>
            <a:ext cx="2145323" cy="1608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07" y="651158"/>
            <a:ext cx="2180492" cy="1635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b="5759"/>
          <a:stretch/>
        </p:blipFill>
        <p:spPr>
          <a:xfrm>
            <a:off x="4436492" y="6663447"/>
            <a:ext cx="1950021" cy="15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3691" y="126645"/>
            <a:ext cx="5096975" cy="388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на Тульский молочный комбинат</a:t>
            </a:r>
            <a:endParaRPr lang="ru-RU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147" y="641985"/>
            <a:ext cx="6313706" cy="6218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давних пор всем известно, что молоко и молочные продукты полезны для здоровья. 19 июля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воспитателем Зубаковой О. В. побывали на экскурсии в Тульском молочном комбинате.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узнали много интересного и полезного.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Молоко – это жизненный первоисточник питания любого организма. Через материнское молоко человек с рождения набирается сил и растет.</a:t>
            </a:r>
            <a:r>
              <a:rPr lang="ru-RU" sz="1200" dirty="0">
                <a:solidFill>
                  <a:srgbClr val="33587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Издревле продукты из молока являются особенно ценными и полезными. Молочная продукция полезна своим белком, необходимыми аминокислотами и углеводами для развития организма, фосфором, калием, кальцием, витаминами D, А и В12.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Йогурт, сыр и молоко полезны для зубов, суставов и костей. Свежие молочные продукты борются со свободными радикалами, снижают действие радиации, выводят токсичные вещества и соли тяжелых металлов.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Кефир и ряженка рекомендуется при заболеваниях желудочно-кишечного тракта. Кефирные грибки восстанавливают полезную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микрофролу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кишечника, укрепляют иммунитет, борются с дисбактериозом, хронической усталостью и бессонницей.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Сметана – настоящая кладезь витаминов (А, Е, В2, В12, С, РР). Она нужна для костей и пищевода. Творог славится повышенным содержанием кальция и фосфора, натрия и магния, меди и цинка, которые благотворно влияют на работу мозга. Творог особенно полезен для пожилых людей.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сливочном масле много белков, углеводы, витаминов А, B, D, Е, РР, железа, кальция, магния, фосфора, натрия, меди и цинка. Масло нормализует работу нервной системы и головного мозга. Но продукт содержит много калорий, поэтому употреблять его стоит с умом.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началом экскурсии ребята одели спецодежду в виде халата, шапочки и бахил. Без них на молочном комбинате просто нельзя находиться. Понаблюдали за производством кефира, молока, сметаны, сливочного масла, творога, сыров, питьевого йогурта и других продуктов.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Завершилась экскурсия дегустацией продукции.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пробовали молоко, йогурты, кефир, плавленый сыр и творог.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остались очень довольны.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Зубакова О.В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Илья Т.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4" y="7062108"/>
            <a:ext cx="2016369" cy="1512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99" y="7042639"/>
            <a:ext cx="2042327" cy="15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443" y="2923871"/>
            <a:ext cx="6551113" cy="2858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июля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в гости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приехала инспектор ГИБДД, старший лейтенант Наталья Викторовна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Найман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Сотрудники Госавтоинспекции – мужественные люди, которые несут свою нелегкую службу и в жару, и в холод. Они проверяют исправность автомашин, следят за соблюдением ПДД, первыми приходят на помощь пострадавшим в автомобильных авариях.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Наталья Викторовна познакомилась с нашими юными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ЮИДовцами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(юными инспекторами дорожного движения), а ребята показали, как они знают и выполняют правила дорожного движения. Наталья Викторовна вместе с социальным педагогом Калистратовой Александрой Владимировной провели викторину по правилам дорожного движения. Наши воспитанники побывали и в роли пешеходов, и в роли водителей, а также отвечали на вопросы инспектора. По окончанию мероприятия инспектор подарила ребятам закладки для книг с правилами дорожного движения, светоотражающие наклейки и брелоки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Иван К.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1713" y="147760"/>
            <a:ext cx="252248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«Дорога безопасности»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" y="6498160"/>
            <a:ext cx="2831124" cy="1889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8" y="6498160"/>
            <a:ext cx="2812691" cy="1876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92" y="717268"/>
            <a:ext cx="2919046" cy="1947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18" y="775933"/>
            <a:ext cx="2870264" cy="19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285" y="2684372"/>
            <a:ext cx="6463430" cy="3254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100 километрах от города Калуга и не посмотреть Музей Истории космонавтики имени Константина Эдуардовича Циолковского было бы очень неправильно. Во-первых, саму Калугу величают «колыбелью космонавтики», во-вторых, это первый в мире и крупнейший в России музей космической тематики, созданный при непосредственном участии Сергея Королева и Юрия Гагарина.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секрет, что именно Калугу называют городом Константина Циолковского. Выдающийся учёный и основоположник космонавтики провёл здесь большую часть своей жизни, целых 43 года.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июля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воспитанники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воспитателем Е. Н.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Мосиной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социальным педагогом А. В. Калистратовой посетители музей истории космонавтики им. К. Э. Циолковского в г. Калуга. Вместе с экскурсоводом, Татьяной Владимировной, совершили космическое путешествие по территории музея. Ребята услышали много интересного о космических кораблях и аппаратах. Экскурсовод показала различные скафандры и рассказала о жизни космонавтов на орбитальной станции.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зданием музея расположен памятник Юрию Гагарину. Его открыли 9 апреля 2011 года в преддверии дня космонавтики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566" y="191182"/>
            <a:ext cx="25228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космонавтики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643828"/>
            <a:ext cx="2271713" cy="1703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07" y="643828"/>
            <a:ext cx="2202147" cy="1651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6603305"/>
            <a:ext cx="2362200" cy="1771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07" y="6597057"/>
            <a:ext cx="2330328" cy="17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180" y="2663646"/>
            <a:ext cx="6563639" cy="3254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58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Собственно, история музея космонавтики в Калуге начинается в 1936 году. Спустя год после смерти выдающегося ученого был создан вначале дом-музей К. Э. Циолковского. Затем началась война. На некоторое время о комплексе забыли. Строительство музея космонавтики продолжилось уже после 1945-го года. Здание, в котором сейчас располагаются основные экспозиции, строилось специально для музея, что само по себе является большой редкостью. Первый камень в фундамент здания заложил 13 июня 1961 года Юрий Гагарин. Музей открылся для посетителей в 1967 году. В 1979 году он получил статус научно-исследовательского учреждения, а в 1993 году Государственный музей истории космонавтики имени К. Э. Циолковского был отнесен к крупнейшим культурно-просветительным учреждениям, имеющим особенную общественную значимость. В музее два больших зала (верхний и нижний) и очень много различных экспонатов, а также есть планетарий. В залах музея экскурсовод познакомил наших ребят с отечественной историей практической космонавтики, от первого искусственного спутника Земли до современных долговременных орбитальных станций.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заключении экскурсии воспитанники и педагоги прогулялись по территории музея и побывали на могиле К. Э. Циолковского.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07000"/>
              </a:lnSpc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педагог: Калистратова А.В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воспитанница: Виктория Ю.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440384"/>
            <a:ext cx="2547897" cy="1910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62" y="478546"/>
            <a:ext cx="2497015" cy="1872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55350"/>
            <a:ext cx="1879403" cy="25058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64" y="6055350"/>
            <a:ext cx="1915072" cy="25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98" y="6055350"/>
            <a:ext cx="1915072" cy="25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.wallpapersafari.com/tablet/768/1024/0/93/vkSc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87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08" y="2584936"/>
            <a:ext cx="6657584" cy="3847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Тульский государственный музей оружия — один из старейших музеев России. Зарождение его коллекции относится к 1724 г., когда на Тульском оружейном заводе в соответствии с вышедшим тогда указом Петра I стали «…старинные пушки и фузеи не переливать и не портить, а сдавать как курьезы в цейхгаузы на хранение».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Великой Отечественной войны фонды музея находились в г. Медногорске на Урале, куда был эвакуирован оружейный завод. 12 декабря 1945 г. музейные экспонаты были возвращены в Тулу и размещены на прежнем месте — на территории завода.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годами слава музея росла, а с нею и количество посетителей, что было нежелательно для оборонного предприятия. И в 1959 г. музей переехал в одно из зданий в центре города недалеко от кремля.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июля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отделения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воспитателем Никитиным О.В. посетили Тульский музей оружия. Ребята познакомились с новейшей техникой, находящейся под открытым небом около музея. В самом музее посетили экспозиции, посвящённые становлению Тулы как кузницы оружия. Экскурсовод рассказал о замечательном оружейнике С.И. Мосине и его легендарной трёхлинейке, об обороне Тулы в 1941 году и послевоенной истории Тульского оружейного завода. Ребята также посетили выставку «Служу России», посвящённой спецоперации на Украине, где познакомились с образцами военной формы наших военнослужащих и их вооружением.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Никитин О.В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воспитанник: Алексей П.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6284" y="172903"/>
            <a:ext cx="43120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Экскурсия на Тульский оружейный завод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738327"/>
            <a:ext cx="2543908" cy="169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67" y="691394"/>
            <a:ext cx="2614246" cy="1744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6833108"/>
            <a:ext cx="2661138" cy="1775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70" y="6887864"/>
            <a:ext cx="2497015" cy="16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51124</TotalTime>
  <Words>1251</Words>
  <Application>Microsoft Office PowerPoint</Application>
  <PresentationFormat>Произвольный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161</cp:revision>
  <dcterms:created xsi:type="dcterms:W3CDTF">2022-03-19T07:13:10Z</dcterms:created>
  <dcterms:modified xsi:type="dcterms:W3CDTF">2022-08-19T08:53:00Z</dcterms:modified>
</cp:coreProperties>
</file>