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0" r:id="rId5"/>
    <p:sldId id="261" r:id="rId6"/>
    <p:sldId id="262" r:id="rId7"/>
    <p:sldId id="263" r:id="rId8"/>
    <p:sldId id="264" r:id="rId9"/>
    <p:sldId id="266" r:id="rId10"/>
    <p:sldId id="265" r:id="rId11"/>
  </p:sldIdLst>
  <p:sldSz cx="6858000" cy="8783638"/>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00CC00"/>
    <a:srgbClr val="FF0066"/>
    <a:srgbClr val="CC3300"/>
    <a:srgbClr val="00FF00"/>
    <a:srgbClr val="FF99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82" d="100"/>
          <a:sy n="82" d="100"/>
        </p:scale>
        <p:origin x="11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5642E-68C2-4DA0-A054-D92B94A26128}" type="datetimeFigureOut">
              <a:rPr lang="ru-RU" smtClean="0"/>
              <a:t>18.08.2022</a:t>
            </a:fld>
            <a:endParaRPr lang="ru-RU"/>
          </a:p>
        </p:txBody>
      </p:sp>
      <p:sp>
        <p:nvSpPr>
          <p:cNvPr id="4" name="Образ слайда 3"/>
          <p:cNvSpPr>
            <a:spLocks noGrp="1" noRot="1" noChangeAspect="1"/>
          </p:cNvSpPr>
          <p:nvPr>
            <p:ph type="sldImg" idx="2"/>
          </p:nvPr>
        </p:nvSpPr>
        <p:spPr>
          <a:xfrm>
            <a:off x="2224088" y="1143000"/>
            <a:ext cx="24098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44C9E-C31F-421E-9270-1BD4FCDDA609}" type="slidenum">
              <a:rPr lang="ru-RU" smtClean="0"/>
              <a:t>‹#›</a:t>
            </a:fld>
            <a:endParaRPr lang="ru-RU"/>
          </a:p>
        </p:txBody>
      </p:sp>
    </p:spTree>
    <p:extLst>
      <p:ext uri="{BB962C8B-B14F-4D97-AF65-F5344CB8AC3E}">
        <p14:creationId xmlns:p14="http://schemas.microsoft.com/office/powerpoint/2010/main" val="1253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50" y="1437508"/>
            <a:ext cx="5143500" cy="3058007"/>
          </a:xfrm>
        </p:spPr>
        <p:txBody>
          <a:bodyPr anchor="b"/>
          <a:lstStyle>
            <a:lvl1pPr algn="ctr">
              <a:defRPr sz="7685"/>
            </a:lvl1pPr>
          </a:lstStyle>
          <a:p>
            <a:r>
              <a:rPr lang="ru-RU" smtClean="0"/>
              <a:t>Образец заголовка</a:t>
            </a:r>
            <a:endParaRPr lang="ru-RU"/>
          </a:p>
        </p:txBody>
      </p:sp>
      <p:sp>
        <p:nvSpPr>
          <p:cNvPr id="3" name="Подзаголовок 2"/>
          <p:cNvSpPr>
            <a:spLocks noGrp="1"/>
          </p:cNvSpPr>
          <p:nvPr>
            <p:ph type="subTitle" idx="1"/>
          </p:nvPr>
        </p:nvSpPr>
        <p:spPr>
          <a:xfrm>
            <a:off x="857250" y="4613444"/>
            <a:ext cx="5143500" cy="2120679"/>
          </a:xfrm>
        </p:spPr>
        <p:txBody>
          <a:bodyPr/>
          <a:lstStyle>
            <a:lvl1pPr marL="0" indent="0" algn="ctr">
              <a:buNone/>
              <a:defRPr sz="3074"/>
            </a:lvl1pPr>
            <a:lvl2pPr marL="585582" indent="0" algn="ctr">
              <a:buNone/>
              <a:defRPr sz="2562"/>
            </a:lvl2pPr>
            <a:lvl3pPr marL="1171164" indent="0" algn="ctr">
              <a:buNone/>
              <a:defRPr sz="2305"/>
            </a:lvl3pPr>
            <a:lvl4pPr marL="1756745" indent="0" algn="ctr">
              <a:buNone/>
              <a:defRPr sz="2049"/>
            </a:lvl4pPr>
            <a:lvl5pPr marL="2342327" indent="0" algn="ctr">
              <a:buNone/>
              <a:defRPr sz="2049"/>
            </a:lvl5pPr>
            <a:lvl6pPr marL="2927909" indent="0" algn="ctr">
              <a:buNone/>
              <a:defRPr sz="2049"/>
            </a:lvl6pPr>
            <a:lvl7pPr marL="3513491" indent="0" algn="ctr">
              <a:buNone/>
              <a:defRPr sz="2049"/>
            </a:lvl7pPr>
            <a:lvl8pPr marL="4099072" indent="0" algn="ctr">
              <a:buNone/>
              <a:defRPr sz="2049"/>
            </a:lvl8pPr>
            <a:lvl9pPr marL="4684654" indent="0" algn="ctr">
              <a:buNone/>
              <a:defRPr sz="2049"/>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6CB7BC-64A6-444E-A44B-3DC6E296808D}" type="datetime1">
              <a:rPr lang="ru-RU" smtClean="0"/>
              <a:t>18.08.2022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412345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17C5EF-6A58-42E9-83BE-6DBD2B45F36A}" type="datetime1">
              <a:rPr lang="ru-RU" smtClean="0"/>
              <a:t>18.08.2022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76630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6" y="467647"/>
            <a:ext cx="1478756" cy="744372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7" y="467647"/>
            <a:ext cx="4350544" cy="74437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2FD5D3-F2C0-4916-AF5B-DA9C21FFB6F5}" type="datetime1">
              <a:rPr lang="ru-RU" smtClean="0"/>
              <a:t>18.08.2022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41911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BAA5AF-E21F-4AE7-AC92-600279500872}" type="datetime1">
              <a:rPr lang="ru-RU" smtClean="0"/>
              <a:t>18.08.2022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373739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916" y="2189811"/>
            <a:ext cx="5915025" cy="3653749"/>
          </a:xfrm>
        </p:spPr>
        <p:txBody>
          <a:bodyPr anchor="b"/>
          <a:lstStyle>
            <a:lvl1pPr>
              <a:defRPr sz="7685"/>
            </a:lvl1pPr>
          </a:lstStyle>
          <a:p>
            <a:r>
              <a:rPr lang="ru-RU" smtClean="0"/>
              <a:t>Образец заголовка</a:t>
            </a:r>
            <a:endParaRPr lang="ru-RU"/>
          </a:p>
        </p:txBody>
      </p:sp>
      <p:sp>
        <p:nvSpPr>
          <p:cNvPr id="3" name="Текст 2"/>
          <p:cNvSpPr>
            <a:spLocks noGrp="1"/>
          </p:cNvSpPr>
          <p:nvPr>
            <p:ph type="body" idx="1"/>
          </p:nvPr>
        </p:nvSpPr>
        <p:spPr>
          <a:xfrm>
            <a:off x="467916" y="5878126"/>
            <a:ext cx="5915025" cy="1921420"/>
          </a:xfrm>
        </p:spPr>
        <p:txBody>
          <a:bodyPr/>
          <a:lstStyle>
            <a:lvl1pPr marL="0" indent="0">
              <a:buNone/>
              <a:defRPr sz="3074">
                <a:solidFill>
                  <a:schemeClr val="tx1">
                    <a:tint val="75000"/>
                  </a:schemeClr>
                </a:solidFill>
              </a:defRPr>
            </a:lvl1pPr>
            <a:lvl2pPr marL="585582" indent="0">
              <a:buNone/>
              <a:defRPr sz="2562">
                <a:solidFill>
                  <a:schemeClr val="tx1">
                    <a:tint val="75000"/>
                  </a:schemeClr>
                </a:solidFill>
              </a:defRPr>
            </a:lvl2pPr>
            <a:lvl3pPr marL="1171164" indent="0">
              <a:buNone/>
              <a:defRPr sz="2305">
                <a:solidFill>
                  <a:schemeClr val="tx1">
                    <a:tint val="75000"/>
                  </a:schemeClr>
                </a:solidFill>
              </a:defRPr>
            </a:lvl3pPr>
            <a:lvl4pPr marL="1756745" indent="0">
              <a:buNone/>
              <a:defRPr sz="2049">
                <a:solidFill>
                  <a:schemeClr val="tx1">
                    <a:tint val="75000"/>
                  </a:schemeClr>
                </a:solidFill>
              </a:defRPr>
            </a:lvl4pPr>
            <a:lvl5pPr marL="2342327" indent="0">
              <a:buNone/>
              <a:defRPr sz="2049">
                <a:solidFill>
                  <a:schemeClr val="tx1">
                    <a:tint val="75000"/>
                  </a:schemeClr>
                </a:solidFill>
              </a:defRPr>
            </a:lvl5pPr>
            <a:lvl6pPr marL="2927909" indent="0">
              <a:buNone/>
              <a:defRPr sz="2049">
                <a:solidFill>
                  <a:schemeClr val="tx1">
                    <a:tint val="75000"/>
                  </a:schemeClr>
                </a:solidFill>
              </a:defRPr>
            </a:lvl6pPr>
            <a:lvl7pPr marL="3513491" indent="0">
              <a:buNone/>
              <a:defRPr sz="2049">
                <a:solidFill>
                  <a:schemeClr val="tx1">
                    <a:tint val="75000"/>
                  </a:schemeClr>
                </a:solidFill>
              </a:defRPr>
            </a:lvl7pPr>
            <a:lvl8pPr marL="4099072" indent="0">
              <a:buNone/>
              <a:defRPr sz="2049">
                <a:solidFill>
                  <a:schemeClr val="tx1">
                    <a:tint val="75000"/>
                  </a:schemeClr>
                </a:solidFill>
              </a:defRPr>
            </a:lvl8pPr>
            <a:lvl9pPr marL="4684654" indent="0">
              <a:buNone/>
              <a:defRPr sz="2049">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994925-2812-450F-824E-F1AB53B80B31}" type="datetime1">
              <a:rPr lang="ru-RU" smtClean="0"/>
              <a:t>18.08.2022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10649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8" y="2338237"/>
            <a:ext cx="2914650" cy="5573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71863" y="2338237"/>
            <a:ext cx="2914650" cy="5573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3554704-BF74-43D7-BB7E-86C2566277AE}" type="datetime1">
              <a:rPr lang="ru-RU" smtClean="0"/>
              <a:t>18.08.2022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30613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467648"/>
            <a:ext cx="5915025" cy="1697764"/>
          </a:xfrm>
        </p:spPr>
        <p:txBody>
          <a:bodyPr/>
          <a:lstStyle/>
          <a:p>
            <a:r>
              <a:rPr lang="ru-RU" smtClean="0"/>
              <a:t>Образец заголовка</a:t>
            </a:r>
            <a:endParaRPr lang="ru-RU"/>
          </a:p>
        </p:txBody>
      </p:sp>
      <p:sp>
        <p:nvSpPr>
          <p:cNvPr id="3" name="Текст 2"/>
          <p:cNvSpPr>
            <a:spLocks noGrp="1"/>
          </p:cNvSpPr>
          <p:nvPr>
            <p:ph type="body" idx="1"/>
          </p:nvPr>
        </p:nvSpPr>
        <p:spPr>
          <a:xfrm>
            <a:off x="472381" y="2153212"/>
            <a:ext cx="2901255" cy="1055256"/>
          </a:xfrm>
        </p:spPr>
        <p:txBody>
          <a:bodyPr anchor="b"/>
          <a:lstStyle>
            <a:lvl1pPr marL="0" indent="0">
              <a:buNone/>
              <a:defRPr sz="3074" b="1"/>
            </a:lvl1pPr>
            <a:lvl2pPr marL="585582" indent="0">
              <a:buNone/>
              <a:defRPr sz="2562" b="1"/>
            </a:lvl2pPr>
            <a:lvl3pPr marL="1171164" indent="0">
              <a:buNone/>
              <a:defRPr sz="2305" b="1"/>
            </a:lvl3pPr>
            <a:lvl4pPr marL="1756745" indent="0">
              <a:buNone/>
              <a:defRPr sz="2049" b="1"/>
            </a:lvl4pPr>
            <a:lvl5pPr marL="2342327" indent="0">
              <a:buNone/>
              <a:defRPr sz="2049" b="1"/>
            </a:lvl5pPr>
            <a:lvl6pPr marL="2927909" indent="0">
              <a:buNone/>
              <a:defRPr sz="2049" b="1"/>
            </a:lvl6pPr>
            <a:lvl7pPr marL="3513491" indent="0">
              <a:buNone/>
              <a:defRPr sz="2049" b="1"/>
            </a:lvl7pPr>
            <a:lvl8pPr marL="4099072" indent="0">
              <a:buNone/>
              <a:defRPr sz="2049" b="1"/>
            </a:lvl8pPr>
            <a:lvl9pPr marL="4684654" indent="0">
              <a:buNone/>
              <a:defRPr sz="2049" b="1"/>
            </a:lvl9pPr>
          </a:lstStyle>
          <a:p>
            <a:pPr lvl="0"/>
            <a:r>
              <a:rPr lang="ru-RU" smtClean="0"/>
              <a:t>Образец текста</a:t>
            </a:r>
          </a:p>
        </p:txBody>
      </p:sp>
      <p:sp>
        <p:nvSpPr>
          <p:cNvPr id="4" name="Объект 3"/>
          <p:cNvSpPr>
            <a:spLocks noGrp="1"/>
          </p:cNvSpPr>
          <p:nvPr>
            <p:ph sz="half" idx="2"/>
          </p:nvPr>
        </p:nvSpPr>
        <p:spPr>
          <a:xfrm>
            <a:off x="472381" y="3208468"/>
            <a:ext cx="2901255" cy="47191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71863" y="2153212"/>
            <a:ext cx="2915543" cy="1055256"/>
          </a:xfrm>
        </p:spPr>
        <p:txBody>
          <a:bodyPr anchor="b"/>
          <a:lstStyle>
            <a:lvl1pPr marL="0" indent="0">
              <a:buNone/>
              <a:defRPr sz="3074" b="1"/>
            </a:lvl1pPr>
            <a:lvl2pPr marL="585582" indent="0">
              <a:buNone/>
              <a:defRPr sz="2562" b="1"/>
            </a:lvl2pPr>
            <a:lvl3pPr marL="1171164" indent="0">
              <a:buNone/>
              <a:defRPr sz="2305" b="1"/>
            </a:lvl3pPr>
            <a:lvl4pPr marL="1756745" indent="0">
              <a:buNone/>
              <a:defRPr sz="2049" b="1"/>
            </a:lvl4pPr>
            <a:lvl5pPr marL="2342327" indent="0">
              <a:buNone/>
              <a:defRPr sz="2049" b="1"/>
            </a:lvl5pPr>
            <a:lvl6pPr marL="2927909" indent="0">
              <a:buNone/>
              <a:defRPr sz="2049" b="1"/>
            </a:lvl6pPr>
            <a:lvl7pPr marL="3513491" indent="0">
              <a:buNone/>
              <a:defRPr sz="2049" b="1"/>
            </a:lvl7pPr>
            <a:lvl8pPr marL="4099072" indent="0">
              <a:buNone/>
              <a:defRPr sz="2049" b="1"/>
            </a:lvl8pPr>
            <a:lvl9pPr marL="4684654" indent="0">
              <a:buNone/>
              <a:defRPr sz="2049" b="1"/>
            </a:lvl9pPr>
          </a:lstStyle>
          <a:p>
            <a:pPr lvl="0"/>
            <a:r>
              <a:rPr lang="ru-RU" smtClean="0"/>
              <a:t>Образец текста</a:t>
            </a:r>
          </a:p>
        </p:txBody>
      </p:sp>
      <p:sp>
        <p:nvSpPr>
          <p:cNvPr id="6" name="Объект 5"/>
          <p:cNvSpPr>
            <a:spLocks noGrp="1"/>
          </p:cNvSpPr>
          <p:nvPr>
            <p:ph sz="quarter" idx="4"/>
          </p:nvPr>
        </p:nvSpPr>
        <p:spPr>
          <a:xfrm>
            <a:off x="3471863" y="3208468"/>
            <a:ext cx="2915543" cy="47191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F03080B-65B6-4F80-ADAC-3B617B5A8258}" type="datetime1">
              <a:rPr lang="ru-RU" smtClean="0"/>
              <a:t>18.08.2022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17498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EE81CB9-5AAC-4940-AC39-8D10CB0E4801}" type="datetime1">
              <a:rPr lang="ru-RU" smtClean="0"/>
              <a:t>18.08.2022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43730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CB6D7C-409E-4034-A940-0C145B00676A}" type="datetime1">
              <a:rPr lang="ru-RU" smtClean="0"/>
              <a:t>18.08.2022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97063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585576"/>
            <a:ext cx="2211883" cy="2049516"/>
          </a:xfrm>
        </p:spPr>
        <p:txBody>
          <a:bodyPr anchor="b"/>
          <a:lstStyle>
            <a:lvl1pPr>
              <a:defRPr sz="4099"/>
            </a:lvl1pPr>
          </a:lstStyle>
          <a:p>
            <a:r>
              <a:rPr lang="ru-RU" smtClean="0"/>
              <a:t>Образец заголовка</a:t>
            </a:r>
            <a:endParaRPr lang="ru-RU"/>
          </a:p>
        </p:txBody>
      </p:sp>
      <p:sp>
        <p:nvSpPr>
          <p:cNvPr id="3" name="Объект 2"/>
          <p:cNvSpPr>
            <a:spLocks noGrp="1"/>
          </p:cNvSpPr>
          <p:nvPr>
            <p:ph idx="1"/>
          </p:nvPr>
        </p:nvSpPr>
        <p:spPr>
          <a:xfrm>
            <a:off x="2915543" y="1264682"/>
            <a:ext cx="3471863" cy="6242076"/>
          </a:xfrm>
        </p:spPr>
        <p:txBody>
          <a:bodyPr/>
          <a:lstStyle>
            <a:lvl1pPr>
              <a:defRPr sz="4099"/>
            </a:lvl1pPr>
            <a:lvl2pPr>
              <a:defRPr sz="3586"/>
            </a:lvl2pPr>
            <a:lvl3pPr>
              <a:defRPr sz="3074"/>
            </a:lvl3pPr>
            <a:lvl4pPr>
              <a:defRPr sz="2562"/>
            </a:lvl4pPr>
            <a:lvl5pPr>
              <a:defRPr sz="2562"/>
            </a:lvl5pPr>
            <a:lvl6pPr>
              <a:defRPr sz="2562"/>
            </a:lvl6pPr>
            <a:lvl7pPr>
              <a:defRPr sz="2562"/>
            </a:lvl7pPr>
            <a:lvl8pPr>
              <a:defRPr sz="2562"/>
            </a:lvl8pPr>
            <a:lvl9pPr>
              <a:defRPr sz="256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72381" y="2635091"/>
            <a:ext cx="2211883" cy="4881833"/>
          </a:xfrm>
        </p:spPr>
        <p:txBody>
          <a:bodyPr/>
          <a:lstStyle>
            <a:lvl1pPr marL="0" indent="0">
              <a:buNone/>
              <a:defRPr sz="2049"/>
            </a:lvl1pPr>
            <a:lvl2pPr marL="585582" indent="0">
              <a:buNone/>
              <a:defRPr sz="1793"/>
            </a:lvl2pPr>
            <a:lvl3pPr marL="1171164" indent="0">
              <a:buNone/>
              <a:defRPr sz="1537"/>
            </a:lvl3pPr>
            <a:lvl4pPr marL="1756745" indent="0">
              <a:buNone/>
              <a:defRPr sz="1281"/>
            </a:lvl4pPr>
            <a:lvl5pPr marL="2342327" indent="0">
              <a:buNone/>
              <a:defRPr sz="1281"/>
            </a:lvl5pPr>
            <a:lvl6pPr marL="2927909" indent="0">
              <a:buNone/>
              <a:defRPr sz="1281"/>
            </a:lvl6pPr>
            <a:lvl7pPr marL="3513491" indent="0">
              <a:buNone/>
              <a:defRPr sz="1281"/>
            </a:lvl7pPr>
            <a:lvl8pPr marL="4099072" indent="0">
              <a:buNone/>
              <a:defRPr sz="1281"/>
            </a:lvl8pPr>
            <a:lvl9pPr marL="4684654" indent="0">
              <a:buNone/>
              <a:defRPr sz="1281"/>
            </a:lvl9pPr>
          </a:lstStyle>
          <a:p>
            <a:pPr lvl="0"/>
            <a:r>
              <a:rPr lang="ru-RU" smtClean="0"/>
              <a:t>Образец текста</a:t>
            </a:r>
          </a:p>
        </p:txBody>
      </p:sp>
      <p:sp>
        <p:nvSpPr>
          <p:cNvPr id="5" name="Дата 4"/>
          <p:cNvSpPr>
            <a:spLocks noGrp="1"/>
          </p:cNvSpPr>
          <p:nvPr>
            <p:ph type="dt" sz="half" idx="10"/>
          </p:nvPr>
        </p:nvSpPr>
        <p:spPr/>
        <p:txBody>
          <a:bodyPr/>
          <a:lstStyle/>
          <a:p>
            <a:fld id="{1A7A2801-0A30-488A-B7FB-5A14A0B4B38A}" type="datetime1">
              <a:rPr lang="ru-RU" smtClean="0"/>
              <a:t>18.08.2022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22264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585576"/>
            <a:ext cx="2211883" cy="2049516"/>
          </a:xfrm>
        </p:spPr>
        <p:txBody>
          <a:bodyPr anchor="b"/>
          <a:lstStyle>
            <a:lvl1pPr>
              <a:defRPr sz="4099"/>
            </a:lvl1pPr>
          </a:lstStyle>
          <a:p>
            <a:r>
              <a:rPr lang="ru-RU" smtClean="0"/>
              <a:t>Образец заголовка</a:t>
            </a:r>
            <a:endParaRPr lang="ru-RU"/>
          </a:p>
        </p:txBody>
      </p:sp>
      <p:sp>
        <p:nvSpPr>
          <p:cNvPr id="3" name="Рисунок 2"/>
          <p:cNvSpPr>
            <a:spLocks noGrp="1"/>
          </p:cNvSpPr>
          <p:nvPr>
            <p:ph type="pic" idx="1"/>
          </p:nvPr>
        </p:nvSpPr>
        <p:spPr>
          <a:xfrm>
            <a:off x="2915543" y="1264682"/>
            <a:ext cx="3471863" cy="6242076"/>
          </a:xfrm>
        </p:spPr>
        <p:txBody>
          <a:bodyPr/>
          <a:lstStyle>
            <a:lvl1pPr marL="0" indent="0">
              <a:buNone/>
              <a:defRPr sz="4099"/>
            </a:lvl1pPr>
            <a:lvl2pPr marL="585582" indent="0">
              <a:buNone/>
              <a:defRPr sz="3586"/>
            </a:lvl2pPr>
            <a:lvl3pPr marL="1171164" indent="0">
              <a:buNone/>
              <a:defRPr sz="3074"/>
            </a:lvl3pPr>
            <a:lvl4pPr marL="1756745" indent="0">
              <a:buNone/>
              <a:defRPr sz="2562"/>
            </a:lvl4pPr>
            <a:lvl5pPr marL="2342327" indent="0">
              <a:buNone/>
              <a:defRPr sz="2562"/>
            </a:lvl5pPr>
            <a:lvl6pPr marL="2927909" indent="0">
              <a:buNone/>
              <a:defRPr sz="2562"/>
            </a:lvl6pPr>
            <a:lvl7pPr marL="3513491" indent="0">
              <a:buNone/>
              <a:defRPr sz="2562"/>
            </a:lvl7pPr>
            <a:lvl8pPr marL="4099072" indent="0">
              <a:buNone/>
              <a:defRPr sz="2562"/>
            </a:lvl8pPr>
            <a:lvl9pPr marL="4684654" indent="0">
              <a:buNone/>
              <a:defRPr sz="2562"/>
            </a:lvl9pPr>
          </a:lstStyle>
          <a:p>
            <a:endParaRPr lang="ru-RU"/>
          </a:p>
        </p:txBody>
      </p:sp>
      <p:sp>
        <p:nvSpPr>
          <p:cNvPr id="4" name="Текст 3"/>
          <p:cNvSpPr>
            <a:spLocks noGrp="1"/>
          </p:cNvSpPr>
          <p:nvPr>
            <p:ph type="body" sz="half" idx="2"/>
          </p:nvPr>
        </p:nvSpPr>
        <p:spPr>
          <a:xfrm>
            <a:off x="472381" y="2635091"/>
            <a:ext cx="2211883" cy="4881833"/>
          </a:xfrm>
        </p:spPr>
        <p:txBody>
          <a:bodyPr/>
          <a:lstStyle>
            <a:lvl1pPr marL="0" indent="0">
              <a:buNone/>
              <a:defRPr sz="2049"/>
            </a:lvl1pPr>
            <a:lvl2pPr marL="585582" indent="0">
              <a:buNone/>
              <a:defRPr sz="1793"/>
            </a:lvl2pPr>
            <a:lvl3pPr marL="1171164" indent="0">
              <a:buNone/>
              <a:defRPr sz="1537"/>
            </a:lvl3pPr>
            <a:lvl4pPr marL="1756745" indent="0">
              <a:buNone/>
              <a:defRPr sz="1281"/>
            </a:lvl4pPr>
            <a:lvl5pPr marL="2342327" indent="0">
              <a:buNone/>
              <a:defRPr sz="1281"/>
            </a:lvl5pPr>
            <a:lvl6pPr marL="2927909" indent="0">
              <a:buNone/>
              <a:defRPr sz="1281"/>
            </a:lvl6pPr>
            <a:lvl7pPr marL="3513491" indent="0">
              <a:buNone/>
              <a:defRPr sz="1281"/>
            </a:lvl7pPr>
            <a:lvl8pPr marL="4099072" indent="0">
              <a:buNone/>
              <a:defRPr sz="1281"/>
            </a:lvl8pPr>
            <a:lvl9pPr marL="4684654" indent="0">
              <a:buNone/>
              <a:defRPr sz="1281"/>
            </a:lvl9pPr>
          </a:lstStyle>
          <a:p>
            <a:pPr lvl="0"/>
            <a:r>
              <a:rPr lang="ru-RU" smtClean="0"/>
              <a:t>Образец текста</a:t>
            </a:r>
          </a:p>
        </p:txBody>
      </p:sp>
      <p:sp>
        <p:nvSpPr>
          <p:cNvPr id="5" name="Дата 4"/>
          <p:cNvSpPr>
            <a:spLocks noGrp="1"/>
          </p:cNvSpPr>
          <p:nvPr>
            <p:ph type="dt" sz="half" idx="10"/>
          </p:nvPr>
        </p:nvSpPr>
        <p:spPr/>
        <p:txBody>
          <a:bodyPr/>
          <a:lstStyle/>
          <a:p>
            <a:fld id="{95F1BDDC-B379-48DD-80CA-C502DEEC63FE}" type="datetime1">
              <a:rPr lang="ru-RU" smtClean="0"/>
              <a:t>18.08.2022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20813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467648"/>
            <a:ext cx="5915025" cy="1697764"/>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71488" y="2338237"/>
            <a:ext cx="5915025" cy="55731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71488" y="8141132"/>
            <a:ext cx="1543050" cy="467647"/>
          </a:xfrm>
          <a:prstGeom prst="rect">
            <a:avLst/>
          </a:prstGeom>
        </p:spPr>
        <p:txBody>
          <a:bodyPr vert="horz" lIns="91440" tIns="45720" rIns="91440" bIns="45720" rtlCol="0" anchor="ctr"/>
          <a:lstStyle>
            <a:lvl1pPr algn="l">
              <a:defRPr sz="1537">
                <a:solidFill>
                  <a:schemeClr val="tx1">
                    <a:tint val="75000"/>
                  </a:schemeClr>
                </a:solidFill>
              </a:defRPr>
            </a:lvl1pPr>
          </a:lstStyle>
          <a:p>
            <a:fld id="{26A9EBE1-B539-47BB-9942-EE3DF87D44B5}" type="datetime1">
              <a:rPr lang="ru-RU" smtClean="0"/>
              <a:t>18.08.2022</a:t>
            </a:fld>
            <a:endParaRPr lang="ru-RU"/>
          </a:p>
        </p:txBody>
      </p:sp>
      <p:sp>
        <p:nvSpPr>
          <p:cNvPr id="5" name="Нижний колонтитул 4"/>
          <p:cNvSpPr>
            <a:spLocks noGrp="1"/>
          </p:cNvSpPr>
          <p:nvPr>
            <p:ph type="ftr" sz="quarter" idx="3"/>
          </p:nvPr>
        </p:nvSpPr>
        <p:spPr>
          <a:xfrm>
            <a:off x="2271713" y="8141132"/>
            <a:ext cx="2314575" cy="467647"/>
          </a:xfrm>
          <a:prstGeom prst="rect">
            <a:avLst/>
          </a:prstGeom>
        </p:spPr>
        <p:txBody>
          <a:bodyPr vert="horz" lIns="91440" tIns="45720" rIns="91440" bIns="45720" rtlCol="0" anchor="ctr"/>
          <a:lstStyle>
            <a:lvl1pPr algn="ctr">
              <a:defRPr sz="1537">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843463" y="8141132"/>
            <a:ext cx="1543050" cy="467647"/>
          </a:xfrm>
          <a:prstGeom prst="rect">
            <a:avLst/>
          </a:prstGeom>
        </p:spPr>
        <p:txBody>
          <a:bodyPr vert="horz" lIns="91440" tIns="45720" rIns="91440" bIns="45720" rtlCol="0" anchor="ctr"/>
          <a:lstStyle>
            <a:lvl1pPr algn="r">
              <a:defRPr sz="1537">
                <a:solidFill>
                  <a:schemeClr val="tx1">
                    <a:tint val="75000"/>
                  </a:schemeClr>
                </a:solidFill>
              </a:defRPr>
            </a:lvl1pPr>
          </a:lstStyle>
          <a:p>
            <a:fld id="{5D507773-497F-4C06-A6BD-C97AF9A7795B}" type="slidenum">
              <a:rPr lang="ru-RU" smtClean="0"/>
              <a:t>‹#›</a:t>
            </a:fld>
            <a:endParaRPr lang="ru-RU"/>
          </a:p>
        </p:txBody>
      </p:sp>
    </p:spTree>
    <p:extLst>
      <p:ext uri="{BB962C8B-B14F-4D97-AF65-F5344CB8AC3E}">
        <p14:creationId xmlns:p14="http://schemas.microsoft.com/office/powerpoint/2010/main" val="3254777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1171164" rtl="0" eaLnBrk="1" latinLnBrk="0" hangingPunct="1">
        <a:lnSpc>
          <a:spcPct val="90000"/>
        </a:lnSpc>
        <a:spcBef>
          <a:spcPct val="0"/>
        </a:spcBef>
        <a:buNone/>
        <a:defRPr sz="5636" kern="1200">
          <a:solidFill>
            <a:schemeClr val="tx1"/>
          </a:solidFill>
          <a:latin typeface="+mj-lt"/>
          <a:ea typeface="+mj-ea"/>
          <a:cs typeface="+mj-cs"/>
        </a:defRPr>
      </a:lvl1pPr>
    </p:titleStyle>
    <p:bodyStyle>
      <a:lvl1pPr marL="292791" indent="-292791" algn="l" defTabSz="1171164" rtl="0" eaLnBrk="1" latinLnBrk="0" hangingPunct="1">
        <a:lnSpc>
          <a:spcPct val="90000"/>
        </a:lnSpc>
        <a:spcBef>
          <a:spcPts val="1281"/>
        </a:spcBef>
        <a:buFont typeface="Arial" panose="020B0604020202020204" pitchFamily="34" charset="0"/>
        <a:buChar char="•"/>
        <a:defRPr sz="3586" kern="1200">
          <a:solidFill>
            <a:schemeClr val="tx1"/>
          </a:solidFill>
          <a:latin typeface="+mn-lt"/>
          <a:ea typeface="+mn-ea"/>
          <a:cs typeface="+mn-cs"/>
        </a:defRPr>
      </a:lvl1pPr>
      <a:lvl2pPr marL="878373" indent="-292791" algn="l" defTabSz="1171164" rtl="0" eaLnBrk="1" latinLnBrk="0" hangingPunct="1">
        <a:lnSpc>
          <a:spcPct val="90000"/>
        </a:lnSpc>
        <a:spcBef>
          <a:spcPts val="640"/>
        </a:spcBef>
        <a:buFont typeface="Arial" panose="020B0604020202020204" pitchFamily="34" charset="0"/>
        <a:buChar char="•"/>
        <a:defRPr sz="3074" kern="1200">
          <a:solidFill>
            <a:schemeClr val="tx1"/>
          </a:solidFill>
          <a:latin typeface="+mn-lt"/>
          <a:ea typeface="+mn-ea"/>
          <a:cs typeface="+mn-cs"/>
        </a:defRPr>
      </a:lvl2pPr>
      <a:lvl3pPr marL="1463954" indent="-292791" algn="l" defTabSz="1171164" rtl="0" eaLnBrk="1" latinLnBrk="0" hangingPunct="1">
        <a:lnSpc>
          <a:spcPct val="90000"/>
        </a:lnSpc>
        <a:spcBef>
          <a:spcPts val="640"/>
        </a:spcBef>
        <a:buFont typeface="Arial" panose="020B0604020202020204" pitchFamily="34" charset="0"/>
        <a:buChar char="•"/>
        <a:defRPr sz="2562" kern="1200">
          <a:solidFill>
            <a:schemeClr val="tx1"/>
          </a:solidFill>
          <a:latin typeface="+mn-lt"/>
          <a:ea typeface="+mn-ea"/>
          <a:cs typeface="+mn-cs"/>
        </a:defRPr>
      </a:lvl3pPr>
      <a:lvl4pPr marL="2049536"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4pPr>
      <a:lvl5pPr marL="2635118"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5pPr>
      <a:lvl6pPr marL="3220700"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6pPr>
      <a:lvl7pPr marL="3806281"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7pPr>
      <a:lvl8pPr marL="4391863"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8pPr>
      <a:lvl9pPr marL="4977445"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9pPr>
    </p:bodyStyle>
    <p:otherStyle>
      <a:defPPr>
        <a:defRPr lang="ru-RU"/>
      </a:defPPr>
      <a:lvl1pPr marL="0" algn="l" defTabSz="1171164" rtl="0" eaLnBrk="1" latinLnBrk="0" hangingPunct="1">
        <a:defRPr sz="2305" kern="1200">
          <a:solidFill>
            <a:schemeClr val="tx1"/>
          </a:solidFill>
          <a:latin typeface="+mn-lt"/>
          <a:ea typeface="+mn-ea"/>
          <a:cs typeface="+mn-cs"/>
        </a:defRPr>
      </a:lvl1pPr>
      <a:lvl2pPr marL="585582" algn="l" defTabSz="1171164" rtl="0" eaLnBrk="1" latinLnBrk="0" hangingPunct="1">
        <a:defRPr sz="2305" kern="1200">
          <a:solidFill>
            <a:schemeClr val="tx1"/>
          </a:solidFill>
          <a:latin typeface="+mn-lt"/>
          <a:ea typeface="+mn-ea"/>
          <a:cs typeface="+mn-cs"/>
        </a:defRPr>
      </a:lvl2pPr>
      <a:lvl3pPr marL="1171164" algn="l" defTabSz="1171164" rtl="0" eaLnBrk="1" latinLnBrk="0" hangingPunct="1">
        <a:defRPr sz="2305" kern="1200">
          <a:solidFill>
            <a:schemeClr val="tx1"/>
          </a:solidFill>
          <a:latin typeface="+mn-lt"/>
          <a:ea typeface="+mn-ea"/>
          <a:cs typeface="+mn-cs"/>
        </a:defRPr>
      </a:lvl3pPr>
      <a:lvl4pPr marL="1756745" algn="l" defTabSz="1171164" rtl="0" eaLnBrk="1" latinLnBrk="0" hangingPunct="1">
        <a:defRPr sz="2305" kern="1200">
          <a:solidFill>
            <a:schemeClr val="tx1"/>
          </a:solidFill>
          <a:latin typeface="+mn-lt"/>
          <a:ea typeface="+mn-ea"/>
          <a:cs typeface="+mn-cs"/>
        </a:defRPr>
      </a:lvl4pPr>
      <a:lvl5pPr marL="2342327" algn="l" defTabSz="1171164" rtl="0" eaLnBrk="1" latinLnBrk="0" hangingPunct="1">
        <a:defRPr sz="2305" kern="1200">
          <a:solidFill>
            <a:schemeClr val="tx1"/>
          </a:solidFill>
          <a:latin typeface="+mn-lt"/>
          <a:ea typeface="+mn-ea"/>
          <a:cs typeface="+mn-cs"/>
        </a:defRPr>
      </a:lvl5pPr>
      <a:lvl6pPr marL="2927909" algn="l" defTabSz="1171164" rtl="0" eaLnBrk="1" latinLnBrk="0" hangingPunct="1">
        <a:defRPr sz="2305" kern="1200">
          <a:solidFill>
            <a:schemeClr val="tx1"/>
          </a:solidFill>
          <a:latin typeface="+mn-lt"/>
          <a:ea typeface="+mn-ea"/>
          <a:cs typeface="+mn-cs"/>
        </a:defRPr>
      </a:lvl6pPr>
      <a:lvl7pPr marL="3513491" algn="l" defTabSz="1171164" rtl="0" eaLnBrk="1" latinLnBrk="0" hangingPunct="1">
        <a:defRPr sz="2305" kern="1200">
          <a:solidFill>
            <a:schemeClr val="tx1"/>
          </a:solidFill>
          <a:latin typeface="+mn-lt"/>
          <a:ea typeface="+mn-ea"/>
          <a:cs typeface="+mn-cs"/>
        </a:defRPr>
      </a:lvl7pPr>
      <a:lvl8pPr marL="4099072" algn="l" defTabSz="1171164" rtl="0" eaLnBrk="1" latinLnBrk="0" hangingPunct="1">
        <a:defRPr sz="2305" kern="1200">
          <a:solidFill>
            <a:schemeClr val="tx1"/>
          </a:solidFill>
          <a:latin typeface="+mn-lt"/>
          <a:ea typeface="+mn-ea"/>
          <a:cs typeface="+mn-cs"/>
        </a:defRPr>
      </a:lvl8pPr>
      <a:lvl9pPr marL="4684654" algn="l" defTabSz="1171164" rtl="0" eaLnBrk="1" latinLnBrk="0" hangingPunct="1">
        <a:defRPr sz="23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5.leaderhero.com/wallpaper/20120209/e81abae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 y="1"/>
            <a:ext cx="6859382" cy="8783638"/>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descr="C:\Documents and Settings\Root\Рабочий стол\семья.jpg"/>
          <p:cNvPicPr/>
          <p:nvPr/>
        </p:nvPicPr>
        <p:blipFill>
          <a:blip r:embed="rId3" cstate="print"/>
          <a:srcRect/>
          <a:stretch>
            <a:fillRect/>
          </a:stretch>
        </p:blipFill>
        <p:spPr bwMode="auto">
          <a:xfrm>
            <a:off x="365421" y="106378"/>
            <a:ext cx="1693545" cy="1491097"/>
          </a:xfrm>
          <a:prstGeom prst="roundRect">
            <a:avLst>
              <a:gd name="adj" fmla="val 8594"/>
            </a:avLst>
          </a:prstGeom>
          <a:solidFill>
            <a:srgbClr val="FFFFFF">
              <a:shade val="85000"/>
            </a:srgbClr>
          </a:solidFill>
          <a:ln>
            <a:noFill/>
          </a:ln>
          <a:effectLst>
            <a:glow rad="63500">
              <a:srgbClr val="5B9BD5">
                <a:satMod val="175000"/>
                <a:alpha val="40000"/>
              </a:srgbClr>
            </a:glow>
            <a:reflection blurRad="12700" stA="38000" endPos="28000" dist="5000" dir="5400000" sy="-100000" algn="bl" rotWithShape="0"/>
          </a:effectLst>
        </p:spPr>
      </p:pic>
      <p:sp>
        <p:nvSpPr>
          <p:cNvPr id="4" name="Прямоугольник 3"/>
          <p:cNvSpPr/>
          <p:nvPr/>
        </p:nvSpPr>
        <p:spPr>
          <a:xfrm>
            <a:off x="2088448" y="130224"/>
            <a:ext cx="4673774" cy="43088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ctr" defTabSz="502737"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Государственное  учреждение Тульской области </a:t>
            </a:r>
          </a:p>
          <a:p>
            <a:pPr marL="0" marR="0" lvl="0" indent="0" algn="ctr" defTabSz="502737"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«Социально-реабилитационный центр для несовершеннолетних  № 4» </a:t>
            </a:r>
            <a:endParaRPr kumimoji="0" lang="ru-RU" sz="1100" b="0" i="0" u="none" strike="noStrike" kern="0" cap="none" spc="0" normalizeH="0" baseline="0" noProof="0" dirty="0">
              <a:ln>
                <a:noFill/>
              </a:ln>
              <a:solidFill>
                <a:prstClr val="black"/>
              </a:solidFill>
              <a:effectLst/>
              <a:uLnTx/>
              <a:uFillTx/>
            </a:endParaRPr>
          </a:p>
        </p:txBody>
      </p:sp>
      <p:sp>
        <p:nvSpPr>
          <p:cNvPr id="5" name="Прямоугольник 4"/>
          <p:cNvSpPr/>
          <p:nvPr/>
        </p:nvSpPr>
        <p:spPr>
          <a:xfrm>
            <a:off x="215813" y="1566063"/>
            <a:ext cx="2518253" cy="769441"/>
          </a:xfrm>
          <a:prstGeom prst="rect">
            <a:avLst/>
          </a:prstGeom>
        </p:spPr>
        <p:txBody>
          <a:bodyPr wrap="none">
            <a:spAutoFit/>
          </a:bodyPr>
          <a:lstStyle/>
          <a:p>
            <a:pPr lvl="0" algn="ctr" defTabSz="502737">
              <a:defRPr/>
            </a:pPr>
            <a:r>
              <a:rPr lang="ru-RU" sz="44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МаГоБУс</a:t>
            </a:r>
            <a:endParaRPr lang="ru-RU" sz="4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endParaRPr>
          </a:p>
        </p:txBody>
      </p:sp>
      <p:sp>
        <p:nvSpPr>
          <p:cNvPr id="6" name="Прямоугольник 5"/>
          <p:cNvSpPr/>
          <p:nvPr/>
        </p:nvSpPr>
        <p:spPr>
          <a:xfrm>
            <a:off x="628010" y="2348035"/>
            <a:ext cx="170691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ru-RU" i="1" dirty="0">
                <a:solidFill>
                  <a:srgbClr val="FF00FF"/>
                </a:solidFill>
                <a:latin typeface="Comic Sans MS" panose="030F0702030302020204" pitchFamily="66" charset="0"/>
                <a:cs typeface="Arial" panose="020B0604020202020204" pitchFamily="34" charset="0"/>
              </a:rPr>
              <a:t>Выпуск   № </a:t>
            </a:r>
            <a:r>
              <a:rPr lang="ru-RU" i="1" dirty="0" smtClean="0">
                <a:solidFill>
                  <a:srgbClr val="FF00FF"/>
                </a:solidFill>
                <a:latin typeface="Comic Sans MS" panose="030F0702030302020204" pitchFamily="66" charset="0"/>
                <a:cs typeface="Arial" panose="020B0604020202020204" pitchFamily="34" charset="0"/>
              </a:rPr>
              <a:t>6</a:t>
            </a:r>
            <a:endParaRPr lang="ru-RU" i="1" dirty="0">
              <a:solidFill>
                <a:srgbClr val="FF00FF"/>
              </a:solidFill>
              <a:latin typeface="Comic Sans MS" panose="030F0702030302020204" pitchFamily="66" charset="0"/>
              <a:cs typeface="Arial" panose="020B0604020202020204" pitchFamily="34" charset="0"/>
            </a:endParaRPr>
          </a:p>
          <a:p>
            <a:pPr lvl="0" algn="ctr"/>
            <a:r>
              <a:rPr lang="ru-RU" i="1" dirty="0" smtClean="0">
                <a:solidFill>
                  <a:srgbClr val="FF00FF"/>
                </a:solidFill>
                <a:latin typeface="Comic Sans MS" panose="030F0702030302020204" pitchFamily="66" charset="0"/>
                <a:cs typeface="Arial" panose="020B0604020202020204" pitchFamily="34" charset="0"/>
              </a:rPr>
              <a:t>июнь 2022 </a:t>
            </a:r>
            <a:r>
              <a:rPr lang="ru-RU" i="1" dirty="0">
                <a:solidFill>
                  <a:srgbClr val="FF00FF"/>
                </a:solidFill>
                <a:latin typeface="Comic Sans MS" panose="030F0702030302020204" pitchFamily="66" charset="0"/>
                <a:cs typeface="Arial" panose="020B0604020202020204" pitchFamily="34" charset="0"/>
              </a:rPr>
              <a:t>г.</a:t>
            </a:r>
          </a:p>
        </p:txBody>
      </p:sp>
      <p:sp>
        <p:nvSpPr>
          <p:cNvPr id="7" name="Прямоугольник 6"/>
          <p:cNvSpPr/>
          <p:nvPr/>
        </p:nvSpPr>
        <p:spPr>
          <a:xfrm>
            <a:off x="4249775" y="709313"/>
            <a:ext cx="118737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lvl="0"/>
            <a:r>
              <a:rPr lang="ru-RU" b="1" i="1" dirty="0">
                <a:solidFill>
                  <a:srgbClr val="00CC00"/>
                </a:solidFill>
                <a:latin typeface="Times New Roman" panose="02020603050405020304" pitchFamily="18" charset="0"/>
                <a:cs typeface="Times New Roman" panose="02020603050405020304" pitchFamily="18" charset="0"/>
              </a:rPr>
              <a:t>В номере:</a:t>
            </a:r>
          </a:p>
        </p:txBody>
      </p:sp>
      <p:sp>
        <p:nvSpPr>
          <p:cNvPr id="9" name="Нижний колонтитул 8"/>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endParaRPr lang="ru-RU" dirty="0"/>
          </a:p>
        </p:txBody>
      </p:sp>
      <p:sp>
        <p:nvSpPr>
          <p:cNvPr id="8" name="Прямоугольник 7"/>
          <p:cNvSpPr/>
          <p:nvPr/>
        </p:nvSpPr>
        <p:spPr>
          <a:xfrm>
            <a:off x="3260559" y="1280434"/>
            <a:ext cx="3095302"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ru-RU" sz="1200" b="1" i="1" dirty="0" smtClean="0">
                <a:solidFill>
                  <a:srgbClr val="7030A0"/>
                </a:solidFill>
                <a:latin typeface="Times New Roman" panose="02020603050405020304" pitchFamily="18" charset="0"/>
                <a:cs typeface="Times New Roman" panose="02020603050405020304" pitchFamily="18" charset="0"/>
              </a:rPr>
              <a:t>День защиты детей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1</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В музее-усадьбе А.Т. </a:t>
            </a:r>
            <a:r>
              <a:rPr lang="ru-RU" sz="1200" b="1" i="1" dirty="0" err="1" smtClean="0">
                <a:solidFill>
                  <a:srgbClr val="7030A0"/>
                </a:solidFill>
                <a:latin typeface="Times New Roman" panose="02020603050405020304" pitchFamily="18" charset="0"/>
                <a:cs typeface="Times New Roman" panose="02020603050405020304" pitchFamily="18" charset="0"/>
              </a:rPr>
              <a:t>Болотова</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2</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Праздник балалайки </a:t>
            </a:r>
            <a:r>
              <a:rPr lang="ru-RU" sz="1200" b="1" i="1" dirty="0">
                <a:solidFill>
                  <a:srgbClr val="7030A0"/>
                </a:solidFill>
                <a:latin typeface="Times New Roman" panose="02020603050405020304" pitchFamily="18" charset="0"/>
                <a:cs typeface="Times New Roman" panose="02020603050405020304" pitchFamily="18" charset="0"/>
              </a:rPr>
              <a:t>– стр. 3</a:t>
            </a: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В гостях у художника </a:t>
            </a:r>
            <a:r>
              <a:rPr lang="ru-RU" sz="1200" b="1" i="1" dirty="0" err="1" smtClean="0">
                <a:solidFill>
                  <a:srgbClr val="7030A0"/>
                </a:solidFill>
                <a:latin typeface="Times New Roman" panose="02020603050405020304" pitchFamily="18" charset="0"/>
                <a:cs typeface="Times New Roman" panose="02020603050405020304" pitchFamily="18" charset="0"/>
              </a:rPr>
              <a:t>А.А.Чукина</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4</a:t>
            </a: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«Ах</a:t>
            </a:r>
            <a:r>
              <a:rPr lang="ru-RU" sz="1200" b="1" i="1" smtClean="0">
                <a:solidFill>
                  <a:srgbClr val="7030A0"/>
                </a:solidFill>
                <a:latin typeface="Times New Roman" panose="02020603050405020304" pitchFamily="18" charset="0"/>
                <a:cs typeface="Times New Roman" panose="02020603050405020304" pitchFamily="18" charset="0"/>
              </a:rPr>
              <a:t>, </a:t>
            </a:r>
            <a:r>
              <a:rPr lang="ru-RU" sz="1200" b="1" i="1" smtClean="0">
                <a:solidFill>
                  <a:srgbClr val="7030A0"/>
                </a:solidFill>
                <a:latin typeface="Times New Roman" panose="02020603050405020304" pitchFamily="18" charset="0"/>
                <a:cs typeface="Times New Roman" panose="02020603050405020304" pitchFamily="18" charset="0"/>
              </a:rPr>
              <a:t>друзья </a:t>
            </a:r>
            <a:r>
              <a:rPr lang="ru-RU" sz="1200" b="1" i="1" dirty="0" smtClean="0">
                <a:solidFill>
                  <a:srgbClr val="7030A0"/>
                </a:solidFill>
                <a:latin typeface="Times New Roman" panose="02020603050405020304" pitchFamily="18" charset="0"/>
                <a:cs typeface="Times New Roman" panose="02020603050405020304" pitchFamily="18" charset="0"/>
              </a:rPr>
              <a:t>мои, друзья!»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5</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Уличный </a:t>
            </a:r>
            <a:r>
              <a:rPr lang="ru-RU" sz="1200" b="1" i="1" dirty="0" err="1" smtClean="0">
                <a:solidFill>
                  <a:srgbClr val="7030A0"/>
                </a:solidFill>
                <a:latin typeface="Times New Roman" panose="02020603050405020304" pitchFamily="18" charset="0"/>
                <a:cs typeface="Times New Roman" panose="02020603050405020304" pitchFamily="18" charset="0"/>
              </a:rPr>
              <a:t>воркаут</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6</a:t>
            </a: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День памяти и скорби  – стр. 7</a:t>
            </a: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«Модный приговор» – стр. 8</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a:solidFill>
                  <a:srgbClr val="7030A0"/>
                </a:solidFill>
                <a:latin typeface="Times New Roman" panose="02020603050405020304" pitchFamily="18" charset="0"/>
                <a:cs typeface="Times New Roman" panose="02020603050405020304" pitchFamily="18" charset="0"/>
              </a:rPr>
              <a:t>Оранжевое настроение – стр. 9</a:t>
            </a:r>
          </a:p>
        </p:txBody>
      </p:sp>
      <p:pic>
        <p:nvPicPr>
          <p:cNvPr id="3" name="Рисунок 2"/>
          <p:cNvPicPr>
            <a:picLocks noChangeAspect="1"/>
          </p:cNvPicPr>
          <p:nvPr/>
        </p:nvPicPr>
        <p:blipFill rotWithShape="1">
          <a:blip r:embed="rId4" cstate="print">
            <a:extLst>
              <a:ext uri="{28A0092B-C50C-407E-A947-70E740481C1C}">
                <a14:useLocalDpi xmlns:a14="http://schemas.microsoft.com/office/drawing/2010/main" val="0"/>
              </a:ext>
            </a:extLst>
          </a:blip>
          <a:srcRect l="7719" r="13684"/>
          <a:stretch/>
        </p:blipFill>
        <p:spPr>
          <a:xfrm>
            <a:off x="215813" y="3071121"/>
            <a:ext cx="6522804" cy="5537658"/>
          </a:xfrm>
          <a:prstGeom prst="rect">
            <a:avLst/>
          </a:prstGeom>
          <a:ln>
            <a:noFill/>
          </a:ln>
          <a:effectLst>
            <a:softEdge rad="112500"/>
          </a:effectLst>
        </p:spPr>
      </p:pic>
    </p:spTree>
    <p:extLst>
      <p:ext uri="{BB962C8B-B14F-4D97-AF65-F5344CB8AC3E}">
        <p14:creationId xmlns:p14="http://schemas.microsoft.com/office/powerpoint/2010/main" val="278076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atherineasquithgallery.com/uploads/posts/2021-03/1614690111_12-p-fon-dlya-ramki-s-dnem-rozhdeniya-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38"/>
            <a:ext cx="6861252" cy="8799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51661" y="181215"/>
            <a:ext cx="3972317"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ru-RU" sz="2800" b="1" i="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Оранжевое настроение</a:t>
            </a:r>
          </a:p>
        </p:txBody>
      </p:sp>
      <p:sp>
        <p:nvSpPr>
          <p:cNvPr id="3" name="Прямоугольник 2"/>
          <p:cNvSpPr/>
          <p:nvPr/>
        </p:nvSpPr>
        <p:spPr>
          <a:xfrm>
            <a:off x="135606" y="7790661"/>
            <a:ext cx="6613743"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ru-RU" sz="105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Адрес редакции: 301164,  п. Гвардейский,            Главный редактор:        Газета издаётся  1 раз в месяц</a:t>
            </a:r>
          </a:p>
          <a:p>
            <a:pPr marL="0" marR="0" lvl="0" indent="0" defTabSz="914400" eaLnBrk="1" fontAlgn="auto" latinLnBrk="0" hangingPunct="1">
              <a:lnSpc>
                <a:spcPct val="150000"/>
              </a:lnSpc>
              <a:spcBef>
                <a:spcPts val="0"/>
              </a:spcBef>
              <a:spcAft>
                <a:spcPts val="0"/>
              </a:spcAft>
              <a:buClrTx/>
              <a:buSzTx/>
              <a:buFontTx/>
              <a:buNone/>
              <a:tabLst/>
              <a:defRPr/>
            </a:pPr>
            <a:r>
              <a:rPr kumimoji="0" lang="ru-RU" sz="105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ул. Молодёжная, д. 11                                                Назарова Н. В</a:t>
            </a:r>
            <a:r>
              <a:rPr kumimoji="0" lang="ru-RU" sz="105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t>
            </a:r>
            <a:endParaRPr kumimoji="0" lang="ru-RU" sz="1050" b="0" i="0" u="none" strike="noStrike" kern="0" cap="none" spc="0" normalizeH="0" baseline="0" noProof="0" dirty="0">
              <a:ln>
                <a:noFill/>
              </a:ln>
              <a:solidFill>
                <a:prstClr val="black"/>
              </a:solidFill>
              <a:effectLst/>
              <a:uLnTx/>
              <a:uFillTx/>
            </a:endParaRPr>
          </a:p>
        </p:txBody>
      </p:sp>
      <p:cxnSp>
        <p:nvCxnSpPr>
          <p:cNvPr id="5" name="Прямая соединительная линия 4"/>
          <p:cNvCxnSpPr/>
          <p:nvPr/>
        </p:nvCxnSpPr>
        <p:spPr>
          <a:xfrm>
            <a:off x="0" y="7390356"/>
            <a:ext cx="6858000" cy="12526"/>
          </a:xfrm>
          <a:prstGeom prst="line">
            <a:avLst/>
          </a:prstGeom>
        </p:spPr>
        <p:style>
          <a:lnRef idx="1">
            <a:schemeClr val="dk1"/>
          </a:lnRef>
          <a:fillRef idx="0">
            <a:schemeClr val="dk1"/>
          </a:fillRef>
          <a:effectRef idx="0">
            <a:schemeClr val="dk1"/>
          </a:effectRef>
          <a:fontRef idx="minor">
            <a:schemeClr val="tx1"/>
          </a:fontRef>
        </p:style>
      </p:cxn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r>
              <a:rPr lang="ru-RU" dirty="0"/>
              <a:t>9</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522" y="4371602"/>
            <a:ext cx="26956" cy="40433"/>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522" y="4371602"/>
            <a:ext cx="26956" cy="40433"/>
          </a:xfrm>
          <a:prstGeom prst="rect">
            <a:avLst/>
          </a:prstGeom>
        </p:spPr>
      </p:pic>
      <p:sp>
        <p:nvSpPr>
          <p:cNvPr id="19" name="Прямоугольник 18"/>
          <p:cNvSpPr/>
          <p:nvPr/>
        </p:nvSpPr>
        <p:spPr>
          <a:xfrm>
            <a:off x="1676400" y="4371602"/>
            <a:ext cx="4073770" cy="1477328"/>
          </a:xfrm>
          <a:prstGeom prst="rect">
            <a:avLst/>
          </a:prstGeom>
        </p:spPr>
        <p:txBody>
          <a:bodyPr wrap="square">
            <a:spAutoFit/>
          </a:bodyPr>
          <a:lstStyle/>
          <a:p>
            <a:endParaRPr lang="ru-RU" dirty="0"/>
          </a:p>
          <a:p>
            <a:endParaRPr lang="ru-RU" dirty="0"/>
          </a:p>
          <a:p>
            <a:endParaRPr lang="ru-RU" dirty="0"/>
          </a:p>
          <a:p>
            <a:endParaRPr lang="ru-RU" dirty="0"/>
          </a:p>
          <a:p>
            <a:endParaRPr lang="ru-RU" dirty="0"/>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2029" y="1333616"/>
            <a:ext cx="3251580" cy="2438685"/>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sp>
        <p:nvSpPr>
          <p:cNvPr id="9" name="TextBox 8"/>
          <p:cNvSpPr txBox="1"/>
          <p:nvPr/>
        </p:nvSpPr>
        <p:spPr>
          <a:xfrm>
            <a:off x="2081463" y="3352683"/>
            <a:ext cx="1059906"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1400" dirty="0" smtClean="0">
                <a:solidFill>
                  <a:srgbClr val="FF00FF"/>
                </a:solidFill>
                <a:latin typeface="Comic Sans MS" panose="030F0702030302020204" pitchFamily="66" charset="0"/>
              </a:rPr>
              <a:t>Елизавета</a:t>
            </a:r>
            <a:endParaRPr lang="ru-RU" sz="1400" dirty="0">
              <a:solidFill>
                <a:srgbClr val="FF00FF"/>
              </a:solidFill>
              <a:latin typeface="Comic Sans MS" panose="030F0702030302020204" pitchFamily="66" charset="0"/>
            </a:endParaRPr>
          </a:p>
        </p:txBody>
      </p:sp>
      <p:sp>
        <p:nvSpPr>
          <p:cNvPr id="10" name="Прямоугольник 9"/>
          <p:cNvSpPr/>
          <p:nvPr/>
        </p:nvSpPr>
        <p:spPr>
          <a:xfrm>
            <a:off x="2144896" y="4168133"/>
            <a:ext cx="2785845"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400" dirty="0">
                <a:solidFill>
                  <a:srgbClr val="FF0066"/>
                </a:solidFill>
                <a:latin typeface="Comic Sans MS" panose="030F0702030302020204" pitchFamily="66" charset="0"/>
              </a:rPr>
              <a:t>Восемь лет тебе, принцесса,</a:t>
            </a:r>
            <a:br>
              <a:rPr lang="ru-RU" sz="1400" dirty="0">
                <a:solidFill>
                  <a:srgbClr val="FF0066"/>
                </a:solidFill>
                <a:latin typeface="Comic Sans MS" panose="030F0702030302020204" pitchFamily="66" charset="0"/>
              </a:rPr>
            </a:br>
            <a:r>
              <a:rPr lang="ru-RU" sz="1400" dirty="0">
                <a:solidFill>
                  <a:srgbClr val="FF0066"/>
                </a:solidFill>
                <a:latin typeface="Comic Sans MS" panose="030F0702030302020204" pitchFamily="66" charset="0"/>
              </a:rPr>
              <a:t>Как же быстро подросла!</a:t>
            </a:r>
            <a:br>
              <a:rPr lang="ru-RU" sz="1400" dirty="0">
                <a:solidFill>
                  <a:srgbClr val="FF0066"/>
                </a:solidFill>
                <a:latin typeface="Comic Sans MS" panose="030F0702030302020204" pitchFamily="66" charset="0"/>
              </a:rPr>
            </a:br>
            <a:r>
              <a:rPr lang="ru-RU" sz="1400" dirty="0" smtClean="0">
                <a:solidFill>
                  <a:srgbClr val="FF0066"/>
                </a:solidFill>
                <a:latin typeface="Comic Sans MS" panose="030F0702030302020204" pitchFamily="66" charset="0"/>
              </a:rPr>
              <a:t>Пожелаем </a:t>
            </a:r>
            <a:r>
              <a:rPr lang="ru-RU" sz="1400" dirty="0">
                <a:solidFill>
                  <a:srgbClr val="FF0066"/>
                </a:solidFill>
                <a:latin typeface="Comic Sans MS" panose="030F0702030302020204" pitchFamily="66" charset="0"/>
              </a:rPr>
              <a:t>жить чудесно,</a:t>
            </a:r>
            <a:br>
              <a:rPr lang="ru-RU" sz="1400" dirty="0">
                <a:solidFill>
                  <a:srgbClr val="FF0066"/>
                </a:solidFill>
                <a:latin typeface="Comic Sans MS" panose="030F0702030302020204" pitchFamily="66" charset="0"/>
              </a:rPr>
            </a:br>
            <a:r>
              <a:rPr lang="ru-RU" sz="1400" dirty="0">
                <a:solidFill>
                  <a:srgbClr val="FF0066"/>
                </a:solidFill>
                <a:latin typeface="Comic Sans MS" panose="030F0702030302020204" pitchFamily="66" charset="0"/>
              </a:rPr>
              <a:t>Чтоб удача рядом шла.</a:t>
            </a:r>
            <a:br>
              <a:rPr lang="ru-RU" sz="1400" dirty="0">
                <a:solidFill>
                  <a:srgbClr val="FF0066"/>
                </a:solidFill>
                <a:latin typeface="Comic Sans MS" panose="030F0702030302020204" pitchFamily="66" charset="0"/>
              </a:rPr>
            </a:br>
            <a:r>
              <a:rPr lang="ru-RU" sz="1400" dirty="0">
                <a:solidFill>
                  <a:srgbClr val="FF0066"/>
                </a:solidFill>
                <a:latin typeface="Comic Sans MS" panose="030F0702030302020204" pitchFamily="66" charset="0"/>
              </a:rPr>
              <a:t/>
            </a:r>
            <a:br>
              <a:rPr lang="ru-RU" sz="1400" dirty="0">
                <a:solidFill>
                  <a:srgbClr val="FF0066"/>
                </a:solidFill>
                <a:latin typeface="Comic Sans MS" panose="030F0702030302020204" pitchFamily="66" charset="0"/>
              </a:rPr>
            </a:br>
            <a:r>
              <a:rPr lang="ru-RU" sz="1400" dirty="0">
                <a:solidFill>
                  <a:srgbClr val="FF0066"/>
                </a:solidFill>
                <a:latin typeface="Comic Sans MS" panose="030F0702030302020204" pitchFamily="66" charset="0"/>
              </a:rPr>
              <a:t>Чтоб учеба, словно сказка,</a:t>
            </a:r>
            <a:br>
              <a:rPr lang="ru-RU" sz="1400" dirty="0">
                <a:solidFill>
                  <a:srgbClr val="FF0066"/>
                </a:solidFill>
                <a:latin typeface="Comic Sans MS" panose="030F0702030302020204" pitchFamily="66" charset="0"/>
              </a:rPr>
            </a:br>
            <a:r>
              <a:rPr lang="ru-RU" sz="1400" dirty="0">
                <a:solidFill>
                  <a:srgbClr val="FF0066"/>
                </a:solidFill>
                <a:latin typeface="Comic Sans MS" panose="030F0702030302020204" pitchFamily="66" charset="0"/>
              </a:rPr>
              <a:t>Только радости несла,</a:t>
            </a:r>
            <a:br>
              <a:rPr lang="ru-RU" sz="1400" dirty="0">
                <a:solidFill>
                  <a:srgbClr val="FF0066"/>
                </a:solidFill>
                <a:latin typeface="Comic Sans MS" panose="030F0702030302020204" pitchFamily="66" charset="0"/>
              </a:rPr>
            </a:br>
            <a:r>
              <a:rPr lang="ru-RU" sz="1400" dirty="0">
                <a:solidFill>
                  <a:srgbClr val="FF0066"/>
                </a:solidFill>
                <a:latin typeface="Comic Sans MS" panose="030F0702030302020204" pitchFamily="66" charset="0"/>
              </a:rPr>
              <a:t>И вся жизнь веселой краской</a:t>
            </a:r>
            <a:br>
              <a:rPr lang="ru-RU" sz="1400" dirty="0">
                <a:solidFill>
                  <a:srgbClr val="FF0066"/>
                </a:solidFill>
                <a:latin typeface="Comic Sans MS" panose="030F0702030302020204" pitchFamily="66" charset="0"/>
              </a:rPr>
            </a:br>
            <a:r>
              <a:rPr lang="ru-RU" sz="1400" dirty="0">
                <a:solidFill>
                  <a:srgbClr val="FF0066"/>
                </a:solidFill>
                <a:latin typeface="Comic Sans MS" panose="030F0702030302020204" pitchFamily="66" charset="0"/>
              </a:rPr>
              <a:t>Разукрашена была</a:t>
            </a:r>
            <a:r>
              <a:rPr lang="ru-RU" sz="1400" dirty="0" smtClean="0">
                <a:solidFill>
                  <a:srgbClr val="FF0066"/>
                </a:solidFill>
                <a:latin typeface="Comic Sans MS" panose="030F0702030302020204" pitchFamily="66" charset="0"/>
              </a:rPr>
              <a:t>!</a:t>
            </a:r>
            <a:endParaRPr lang="ru-RU" sz="1400"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1130068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3/1614850165_22-p-foni-dlya-detskogo-sada-oformlenie-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dirty="0"/>
          </a:p>
        </p:txBody>
      </p:sp>
      <p:sp>
        <p:nvSpPr>
          <p:cNvPr id="3" name="Номер слайда 2"/>
          <p:cNvSpPr>
            <a:spLocks noGrp="1"/>
          </p:cNvSpPr>
          <p:nvPr>
            <p:ph type="sldNum" sz="quarter" idx="12"/>
          </p:nvPr>
        </p:nvSpPr>
        <p:spPr/>
        <p:txBody>
          <a:bodyPr/>
          <a:lstStyle/>
          <a:p>
            <a:r>
              <a:rPr lang="ru-RU" dirty="0"/>
              <a:t>1</a:t>
            </a:r>
          </a:p>
        </p:txBody>
      </p:sp>
      <p:sp>
        <p:nvSpPr>
          <p:cNvPr id="4" name="TextBox 3"/>
          <p:cNvSpPr txBox="1"/>
          <p:nvPr/>
        </p:nvSpPr>
        <p:spPr>
          <a:xfrm>
            <a:off x="2271713" y="172992"/>
            <a:ext cx="243848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b="1" dirty="0" smtClean="0">
                <a:solidFill>
                  <a:srgbClr val="C00000"/>
                </a:solidFill>
                <a:latin typeface="Comic Sans MS" panose="030F0702030302020204" pitchFamily="66" charset="0"/>
              </a:rPr>
              <a:t>День защиты детей</a:t>
            </a:r>
            <a:endParaRPr lang="ru-RU" b="1" dirty="0">
              <a:solidFill>
                <a:srgbClr val="C00000"/>
              </a:solidFill>
              <a:latin typeface="Comic Sans MS" panose="030F0702030302020204" pitchFamily="66" charset="0"/>
            </a:endParaRPr>
          </a:p>
        </p:txBody>
      </p:sp>
      <p:sp>
        <p:nvSpPr>
          <p:cNvPr id="10" name="Прямоугольник 9"/>
          <p:cNvSpPr/>
          <p:nvPr/>
        </p:nvSpPr>
        <p:spPr>
          <a:xfrm>
            <a:off x="259915" y="2585626"/>
            <a:ext cx="6338170"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0"/>
              </a:spcAft>
            </a:pPr>
            <a:r>
              <a:rPr lang="ru-RU" sz="1200" dirty="0" smtClean="0">
                <a:latin typeface="Times New Roman" panose="02020603050405020304" pitchFamily="18" charset="0"/>
                <a:ea typeface="Times New Roman" panose="02020603050405020304" pitchFamily="18" charset="0"/>
              </a:rPr>
              <a:t>1 </a:t>
            </a:r>
            <a:r>
              <a:rPr lang="ru-RU" sz="1200" dirty="0">
                <a:latin typeface="Times New Roman" panose="02020603050405020304" pitchFamily="18" charset="0"/>
                <a:ea typeface="Times New Roman" panose="02020603050405020304" pitchFamily="18" charset="0"/>
              </a:rPr>
              <a:t>июня вся страна отмечает День защиты детей. Этот праздник  является одним из самых старых международных праздников. Именно в  День защиты детей взрослым напоминают о том, что необходимо соблюдать права детей на жизнь, на свободу мнения и религии, на образование, отдых, досуг и так далее. </a:t>
            </a:r>
          </a:p>
          <a:p>
            <a:pPr algn="just">
              <a:spcAft>
                <a:spcPts val="0"/>
              </a:spcAft>
            </a:pPr>
            <a:r>
              <a:rPr lang="ru-RU" sz="1200" dirty="0">
                <a:latin typeface="Times New Roman" panose="02020603050405020304" pitchFamily="18" charset="0"/>
                <a:ea typeface="Times New Roman" panose="02020603050405020304" pitchFamily="18" charset="0"/>
              </a:rPr>
              <a:t>В Международный день защиты детей традиционно проводятся разные мероприятия, направленные на привлечение внимания к положению детей всего мира. 1 июня для наших воспитанников  </a:t>
            </a:r>
            <a:r>
              <a:rPr lang="ru-RU" sz="1200" dirty="0" smtClean="0">
                <a:latin typeface="Times New Roman" panose="02020603050405020304" pitchFamily="18" charset="0"/>
                <a:ea typeface="Times New Roman" panose="02020603050405020304" pitchFamily="18" charset="0"/>
              </a:rPr>
              <a:t>началось </a:t>
            </a:r>
            <a:r>
              <a:rPr lang="ru-RU" sz="1200" dirty="0">
                <a:latin typeface="Times New Roman" panose="02020603050405020304" pitchFamily="18" charset="0"/>
                <a:ea typeface="Times New Roman" panose="02020603050405020304" pitchFamily="18" charset="0"/>
              </a:rPr>
              <a:t>с поездки в п. Дубна на центральную площадь, где для детей всего района были организованы мероприятия к празднику.  Открыла праздник Василиса Прекрасная в окружении сказочных персонажей. А затем началась праздничная феерия, подготовленная Центром культуры с участием детских коллективов со своими взрослыми наставниками детских садов №№ 1 и 2 п. Дубна, всех сельских филиалов культуры в сопровождении аттракционов из Калуги, ИП Чубарова Варвара Сергеевна с чудесным пони для прогулки с детьми. Приглашённые почётные гости депутат Тульской областной Думы Дмитрий Афоничев и председатель комитета по образованию, культуре, молодёжной политике, физической культуре и спорту администрации МО Дубенский район Виктор Петрухин поздравили детей. Затем дети вернулись в центр и приняли участие в игре-</a:t>
            </a:r>
            <a:r>
              <a:rPr lang="ru-RU" sz="1200" dirty="0" err="1">
                <a:latin typeface="Times New Roman" panose="02020603050405020304" pitchFamily="18" charset="0"/>
                <a:ea typeface="Times New Roman" panose="02020603050405020304" pitchFamily="18" charset="0"/>
              </a:rPr>
              <a:t>квесте</a:t>
            </a:r>
            <a:r>
              <a:rPr lang="ru-RU" sz="1200" dirty="0">
                <a:latin typeface="Times New Roman" panose="02020603050405020304" pitchFamily="18" charset="0"/>
                <a:ea typeface="Times New Roman" panose="02020603050405020304" pitchFamily="18" charset="0"/>
              </a:rPr>
              <a:t>, во время которого ребята отгадывали загадки, решали лабиринты, собирали цветные шарики, танцевали в костюмах различных персонажей, а в завершении ребят</a:t>
            </a:r>
            <a:r>
              <a:rPr lang="ru-RU" sz="1200" dirty="0">
                <a:latin typeface="Arial" panose="020B0604020202020204" pitchFamily="34"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ждали сладкие подарки и конечно же горячий и ароматный шашлык</a:t>
            </a:r>
            <a:r>
              <a:rPr lang="ru-RU" sz="1200" dirty="0" smtClean="0">
                <a:latin typeface="Times New Roman" panose="02020603050405020304" pitchFamily="18" charset="0"/>
                <a:ea typeface="Times New Roman" panose="02020603050405020304" pitchFamily="18" charset="0"/>
              </a:rPr>
              <a:t>.</a:t>
            </a:r>
          </a:p>
          <a:p>
            <a:pPr algn="just">
              <a:spcAft>
                <a:spcPts val="0"/>
              </a:spcAft>
            </a:pPr>
            <a:endParaRPr lang="ru-RU" sz="1200" dirty="0">
              <a:latin typeface="Times New Roman" panose="02020603050405020304" pitchFamily="18" charset="0"/>
              <a:ea typeface="Times New Roman" panose="02020603050405020304" pitchFamily="18" charset="0"/>
            </a:endParaRPr>
          </a:p>
          <a:p>
            <a:pPr indent="448310" algn="just">
              <a:spcAft>
                <a:spcPts val="0"/>
              </a:spcAft>
            </a:pPr>
            <a:r>
              <a:rPr lang="ru-RU" sz="1200" i="1" dirty="0">
                <a:latin typeface="Times New Roman" panose="02020603050405020304" pitchFamily="18" charset="0"/>
                <a:ea typeface="Times New Roman" panose="02020603050405020304" pitchFamily="18" charset="0"/>
              </a:rPr>
              <a:t>Логопед: </a:t>
            </a:r>
            <a:r>
              <a:rPr lang="ru-RU" sz="1200" i="1" dirty="0" err="1">
                <a:latin typeface="Times New Roman" panose="02020603050405020304" pitchFamily="18" charset="0"/>
                <a:ea typeface="Times New Roman" panose="02020603050405020304" pitchFamily="18" charset="0"/>
              </a:rPr>
              <a:t>Барашкова</a:t>
            </a:r>
            <a:r>
              <a:rPr lang="ru-RU" sz="1200" i="1" dirty="0">
                <a:latin typeface="Times New Roman" panose="02020603050405020304" pitchFamily="18" charset="0"/>
                <a:ea typeface="Times New Roman" panose="02020603050405020304" pitchFamily="18" charset="0"/>
              </a:rPr>
              <a:t> </a:t>
            </a:r>
            <a:r>
              <a:rPr lang="ru-RU" sz="1200" i="1" dirty="0" smtClean="0">
                <a:latin typeface="Times New Roman" panose="02020603050405020304" pitchFamily="18" charset="0"/>
                <a:ea typeface="Times New Roman" panose="02020603050405020304" pitchFamily="18" charset="0"/>
              </a:rPr>
              <a:t>Е.Е., воспитанник: Илья Т.</a:t>
            </a:r>
            <a:endParaRPr lang="ru-RU" sz="1200" dirty="0">
              <a:latin typeface="Times New Roman" panose="02020603050405020304" pitchFamily="18" charset="0"/>
              <a:ea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052" y="6849294"/>
            <a:ext cx="2271713" cy="1703785"/>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606" y="6849295"/>
            <a:ext cx="2563067" cy="1710232"/>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369" y="730285"/>
            <a:ext cx="2271713" cy="1515823"/>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2611" y="730285"/>
            <a:ext cx="2034257" cy="1525693"/>
          </a:xfrm>
          <a:prstGeom prst="rect">
            <a:avLst/>
          </a:prstGeom>
        </p:spPr>
      </p:pic>
    </p:spTree>
    <p:extLst>
      <p:ext uri="{BB962C8B-B14F-4D97-AF65-F5344CB8AC3E}">
        <p14:creationId xmlns:p14="http://schemas.microsoft.com/office/powerpoint/2010/main" val="1901036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catherineasquithgallery.com/uploads/posts/2021-03/1614850165_22-p-foni-dlya-detskogo-sada-oformlenie-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2</a:t>
            </a:r>
          </a:p>
        </p:txBody>
      </p:sp>
      <p:sp>
        <p:nvSpPr>
          <p:cNvPr id="9" name="Прямоугольник 8"/>
          <p:cNvSpPr/>
          <p:nvPr/>
        </p:nvSpPr>
        <p:spPr>
          <a:xfrm>
            <a:off x="156411" y="2667652"/>
            <a:ext cx="6515366" cy="52207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23 июня </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наши воспитанники </a:t>
            </a:r>
            <a:r>
              <a:rPr lang="ru-RU" sz="1200" dirty="0">
                <a:latin typeface="Times New Roman" panose="02020603050405020304" pitchFamily="18" charset="0"/>
                <a:ea typeface="Calibri" panose="020F0502020204030204" pitchFamily="34" charset="0"/>
                <a:cs typeface="Times New Roman" panose="02020603050405020304" pitchFamily="18" charset="0"/>
              </a:rPr>
              <a:t>побывали на экскурсии в музее-усадьбе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Дворяниново</a:t>
            </a:r>
            <a:r>
              <a:rPr lang="ru-RU" sz="1200" dirty="0">
                <a:latin typeface="Times New Roman" panose="02020603050405020304" pitchFamily="18" charset="0"/>
                <a:ea typeface="Calibri" panose="020F0502020204030204" pitchFamily="34" charset="0"/>
                <a:cs typeface="Times New Roman" panose="02020603050405020304" pitchFamily="18" charset="0"/>
              </a:rPr>
              <a:t>, где проживал Андрей Тимофеевич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Болотов</a:t>
            </a:r>
            <a:r>
              <a:rPr lang="ru-RU" sz="1200" dirty="0">
                <a:latin typeface="Times New Roman" panose="02020603050405020304" pitchFamily="18" charset="0"/>
                <a:ea typeface="Calibri" panose="020F0502020204030204" pitchFamily="34" charset="0"/>
                <a:cs typeface="Times New Roman" panose="02020603050405020304" pitchFamily="18" charset="0"/>
              </a:rPr>
              <a:t>. Владелец усадьбы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Дворяниново</a:t>
            </a:r>
            <a:r>
              <a:rPr lang="ru-RU" sz="1200" dirty="0">
                <a:latin typeface="Times New Roman" panose="02020603050405020304" pitchFamily="18" charset="0"/>
                <a:ea typeface="Calibri" panose="020F0502020204030204" pitchFamily="34" charset="0"/>
                <a:cs typeface="Times New Roman" panose="02020603050405020304" pitchFamily="18" charset="0"/>
              </a:rPr>
              <a:t>, расположенной в Заокском районе Тульской области, оставил своим потомкам уникальные воспоминания о своей – почти вековой, жизни, ввел в обиход понятие «русский парк» и стал одним из самых выдающихся деятелей в истории российского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паркостроения</a:t>
            </a:r>
            <a:r>
              <a:rPr lang="ru-RU" sz="1200" dirty="0">
                <a:latin typeface="Times New Roman" panose="02020603050405020304" pitchFamily="18" charset="0"/>
                <a:ea typeface="Calibri" panose="020F0502020204030204" pitchFamily="34" charset="0"/>
                <a:cs typeface="Times New Roman" panose="02020603050405020304" pitchFamily="18" charset="0"/>
              </a:rPr>
              <a:t>, создавал механизмы, позволяющие лечить людей, был выдающимся агрономом и философом, пересмотрел взгляды своих современников на народную медицину.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настоящее время от подлинной усадьбы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Болотовых</a:t>
            </a:r>
            <a:r>
              <a:rPr lang="ru-RU" sz="1200" dirty="0">
                <a:latin typeface="Times New Roman" panose="02020603050405020304" pitchFamily="18" charset="0"/>
                <a:ea typeface="Calibri" panose="020F0502020204030204" pitchFamily="34" charset="0"/>
                <a:cs typeface="Times New Roman" panose="02020603050405020304" pitchFamily="18" charset="0"/>
              </a:rPr>
              <a:t> сохранилось не много: остатки парка, дуб-арка,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Осиповский</a:t>
            </a:r>
            <a:r>
              <a:rPr lang="ru-RU" sz="1200" dirty="0">
                <a:latin typeface="Times New Roman" panose="02020603050405020304" pitchFamily="18" charset="0"/>
                <a:ea typeface="Calibri" panose="020F0502020204030204" pitchFamily="34" charset="0"/>
                <a:cs typeface="Times New Roman" panose="02020603050405020304" pitchFamily="18" charset="0"/>
              </a:rPr>
              <a:t> и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Архаровский</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овраги, гора </a:t>
            </a:r>
            <a:r>
              <a:rPr lang="ru-RU" sz="1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Шамуни</a:t>
            </a: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каскадные пруды. Деревянный главный дом, перестроенный в 1797 году по проекту тульского архитектора В. И. Кудрявцева, по эскизам А.Т. и П. А. </a:t>
            </a:r>
            <a:r>
              <a:rPr lang="ru-RU" sz="1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Болотовых</a:t>
            </a: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сгорел  в 1930 году.</a:t>
            </a:r>
            <a:endParaRPr lang="ru-RU"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 его месте и в упрощённых формах поставлен новый деревянный дом, в котором и действует музей-усадьба А. Т. </a:t>
            </a:r>
            <a:r>
              <a:rPr lang="ru-RU" sz="1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Болотова</a:t>
            </a: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 2-х километрах от усадьбы на кладбище села </a:t>
            </a:r>
            <a:r>
              <a:rPr lang="ru-RU" sz="1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Русятина</a:t>
            </a: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находятся надгробия А. Т. </a:t>
            </a:r>
            <a:r>
              <a:rPr lang="ru-RU" sz="1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Болотова</a:t>
            </a: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и его жены А. М. </a:t>
            </a:r>
            <a:r>
              <a:rPr lang="ru-RU" sz="1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Болотовой</a:t>
            </a: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Деревянная кладбищенская Никольская церковь не сохранилась.</a:t>
            </a:r>
            <a:endParaRPr lang="ru-RU"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Во время экскурсии экскурсовод познакомил наших воспитанников с подлинниками писем, датированных 1826 годом, научной библиотекой А. Т. </a:t>
            </a:r>
            <a:r>
              <a:rPr lang="ru-RU" sz="1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Болотова</a:t>
            </a: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его электрической машиной, производящей электрический ток. Также дети посетили несколько залов. Девичий зал познакомил ребят с Андреем Тимофеевичем и его эпохой. На стене можно увидеть родовое древо </a:t>
            </a:r>
            <a:r>
              <a:rPr lang="ru-RU" sz="1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Болотовых</a:t>
            </a: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и семейный герб. В зале находится ростовая фигура девушки-крестьянки (обманная фигура), которые были популярны в России и создавали эффект присутствия в доме, рабочий кабинет с множеством книг на разных языках. </a:t>
            </a:r>
            <a:endParaRPr lang="ru-RU"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Экскурсия оказалась познавательной не только для детей, но и для сопровождающих их педагогов</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i="1" dirty="0">
                <a:latin typeface="Times New Roman" panose="02020603050405020304" pitchFamily="18" charset="0"/>
                <a:ea typeface="Calibri" panose="020F0502020204030204" pitchFamily="34" charset="0"/>
                <a:cs typeface="Times New Roman" panose="02020603050405020304" pitchFamily="18" charset="0"/>
              </a:rPr>
              <a:t>Воспитатель: </a:t>
            </a:r>
            <a:r>
              <a:rPr lang="ru-RU" sz="1200" i="1" dirty="0" err="1">
                <a:latin typeface="Times New Roman" panose="02020603050405020304" pitchFamily="18" charset="0"/>
                <a:ea typeface="Calibri" panose="020F0502020204030204" pitchFamily="34" charset="0"/>
                <a:cs typeface="Times New Roman" panose="02020603050405020304" pitchFamily="18" charset="0"/>
              </a:rPr>
              <a:t>Цибизова</a:t>
            </a:r>
            <a:r>
              <a:rPr lang="ru-RU" sz="1200" i="1" dirty="0">
                <a:latin typeface="Times New Roman" panose="02020603050405020304" pitchFamily="18" charset="0"/>
                <a:ea typeface="Calibri" panose="020F0502020204030204" pitchFamily="34" charset="0"/>
                <a:cs typeface="Times New Roman" panose="02020603050405020304" pitchFamily="18" charset="0"/>
              </a:rPr>
              <a:t> О.Н</a:t>
            </a:r>
            <a:r>
              <a:rPr lang="ru-RU" sz="1200" i="1" dirty="0" smtClean="0">
                <a:latin typeface="Times New Roman" panose="02020603050405020304" pitchFamily="18" charset="0"/>
                <a:ea typeface="Calibri" panose="020F0502020204030204" pitchFamily="34" charset="0"/>
                <a:cs typeface="Times New Roman" panose="02020603050405020304" pitchFamily="18" charset="0"/>
              </a:rPr>
              <a:t>., воспитанница Сабина Т.</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1914468" y="233892"/>
            <a:ext cx="334027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b="1" i="1" dirty="0" smtClean="0">
                <a:solidFill>
                  <a:srgbClr val="7030A0"/>
                </a:solidFill>
              </a:rPr>
              <a:t>В музее-усадьбе А.Т. </a:t>
            </a:r>
            <a:r>
              <a:rPr lang="ru-RU" b="1" i="1" dirty="0" err="1" smtClean="0">
                <a:solidFill>
                  <a:srgbClr val="7030A0"/>
                </a:solidFill>
              </a:rPr>
              <a:t>Болотова</a:t>
            </a:r>
            <a:endParaRPr lang="ru-RU" b="1" i="1" dirty="0">
              <a:solidFill>
                <a:srgbClr val="7030A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326" y="741224"/>
            <a:ext cx="2563935" cy="1710811"/>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3853" y="741224"/>
            <a:ext cx="2453634" cy="1637211"/>
          </a:xfrm>
          <a:prstGeom prst="rect">
            <a:avLst/>
          </a:prstGeom>
        </p:spPr>
      </p:pic>
    </p:spTree>
    <p:extLst>
      <p:ext uri="{BB962C8B-B14F-4D97-AF65-F5344CB8AC3E}">
        <p14:creationId xmlns:p14="http://schemas.microsoft.com/office/powerpoint/2010/main" val="366022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catherineasquithgallery.com/uploads/posts/2021-03/1614850165_22-p-foni-dlya-detskogo-sada-oformlenie-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3</a:t>
            </a:r>
          </a:p>
        </p:txBody>
      </p:sp>
      <p:sp>
        <p:nvSpPr>
          <p:cNvPr id="5" name="Прямоугольник 4"/>
          <p:cNvSpPr/>
          <p:nvPr/>
        </p:nvSpPr>
        <p:spPr>
          <a:xfrm>
            <a:off x="165967" y="2920407"/>
            <a:ext cx="6526061" cy="52207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Если у любого человека спросить, какой русский народный музыкальный инструмент он знает, то, несомненно, сразу вспомнится балалайка, самый старинный и узнаваемый музыкальный символ России. Инструмент по праву можно назвать истинно народным: в его звучании словно слышится сама русская душа — то разудалая и неуёмная, то печальная и задумчивая… Балалайку часто называют исконно русским музыкальным инструментом.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23 июня в России празднуется День балалайки, установленный в 2008 году, через 320 лет со дня первого документального упоминания об этом инструменте. Инициатором первого проведения праздника стал президент российского клуба музыкантов-народников Дмитрий Белинский. Благодаря этому замечательному человеку, являющемуся к тому же заслуженным артистом РФ и директором Русского концертного квартета «Сказ», день балалайки приобрел статус ежегодного и объединил под своим крылом балалаечников со всего мира.</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Другое название знаменательной даты – Международный праздник музыкантов-народников, ведь именно они, эти творческие люди, демонстрируют нам, простым смертным, всю мощь и красоту гаммы звуков, извлекаемых из струн специфического музыкального инструмента.</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Воспитанники стационарного отделения социальной реабилитации несовершеннолетних п. Гвардейский вместе с логопедом Барашковой Е.Е. и воспитателем Исаевой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Иса</a:t>
            </a:r>
            <a:r>
              <a:rPr lang="ru-RU" sz="1200" dirty="0">
                <a:latin typeface="Times New Roman" panose="02020603050405020304" pitchFamily="18" charset="0"/>
                <a:ea typeface="Calibri" panose="020F0502020204030204" pitchFamily="34" charset="0"/>
                <a:cs typeface="Times New Roman" panose="02020603050405020304" pitchFamily="18" charset="0"/>
              </a:rPr>
              <a:t>-Заде К.Ю. не остались в стороне от этого замечательного праздника. Малыши решили присоединиться к международному празднику и посвятить своё мероприятие этому замечательному инструменту. Елена Евгеньевна рассказала историю возникновения балалайки, обсудили, из чего она состоит, послушали, как она звучит. Посмотрев мультфильм, дети раскрасили балалайку. Нарядились в стилизованные костюмы и отправились отмечать праздник на свежем воздухе. Ребята отгадывали загадки про русские народные музыкальные инструменты, поиграли в народные игры, сложили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пазл</a:t>
            </a:r>
            <a:r>
              <a:rPr lang="ru-RU" sz="1200" dirty="0">
                <a:latin typeface="Times New Roman" panose="02020603050405020304" pitchFamily="18" charset="0"/>
                <a:ea typeface="Calibri" panose="020F0502020204030204" pitchFamily="34" charset="0"/>
                <a:cs typeface="Times New Roman" panose="02020603050405020304" pitchFamily="18" charset="0"/>
              </a:rPr>
              <a:t> «балалаек», постучали на ложках под музыкальное сопровождение</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i="1" dirty="0">
                <a:latin typeface="Times New Roman" panose="02020603050405020304" pitchFamily="18" charset="0"/>
                <a:ea typeface="Calibri" panose="020F0502020204030204" pitchFamily="34" charset="0"/>
                <a:cs typeface="Times New Roman" panose="02020603050405020304" pitchFamily="18" charset="0"/>
              </a:rPr>
              <a:t>Логопед: </a:t>
            </a:r>
            <a:r>
              <a:rPr lang="ru-RU" sz="1200" i="1" dirty="0" err="1">
                <a:latin typeface="Times New Roman" panose="02020603050405020304" pitchFamily="18" charset="0"/>
                <a:ea typeface="Calibri" panose="020F0502020204030204" pitchFamily="34" charset="0"/>
                <a:cs typeface="Times New Roman" panose="02020603050405020304" pitchFamily="18" charset="0"/>
              </a:rPr>
              <a:t>Барашкова</a:t>
            </a:r>
            <a:r>
              <a:rPr lang="ru-RU" sz="1200" i="1" dirty="0">
                <a:latin typeface="Times New Roman" panose="02020603050405020304" pitchFamily="18" charset="0"/>
                <a:ea typeface="Calibri" panose="020F0502020204030204" pitchFamily="34" charset="0"/>
                <a:cs typeface="Times New Roman" panose="02020603050405020304" pitchFamily="18" charset="0"/>
              </a:rPr>
              <a:t> Е.Е.</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2271713" y="184155"/>
            <a:ext cx="258756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b="1" dirty="0" smtClean="0">
                <a:solidFill>
                  <a:srgbClr val="FF0000"/>
                </a:solidFill>
                <a:latin typeface="Comic Sans MS" panose="030F0702030302020204" pitchFamily="66" charset="0"/>
              </a:rPr>
              <a:t>Праздник</a:t>
            </a:r>
            <a:r>
              <a:rPr lang="ru-RU" b="1" dirty="0" smtClean="0">
                <a:solidFill>
                  <a:srgbClr val="FF0000"/>
                </a:solidFill>
                <a:latin typeface="Comic Sans MS" panose="030F0702030302020204" pitchFamily="66" charset="0"/>
              </a:rPr>
              <a:t> </a:t>
            </a:r>
            <a:r>
              <a:rPr lang="ru-RU" b="1" dirty="0" smtClean="0">
                <a:solidFill>
                  <a:srgbClr val="FF0000"/>
                </a:solidFill>
                <a:latin typeface="Comic Sans MS" panose="030F0702030302020204" pitchFamily="66" charset="0"/>
              </a:rPr>
              <a:t>балалайки</a:t>
            </a:r>
            <a:endParaRPr lang="ru-RU" b="1" dirty="0">
              <a:solidFill>
                <a:srgbClr val="FF0000"/>
              </a:solidFill>
              <a:latin typeface="Comic Sans MS" panose="030F0702030302020204" pitchFamily="66"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546" y="728346"/>
            <a:ext cx="2610853" cy="1742117"/>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9566" y="704262"/>
            <a:ext cx="2646947" cy="1766201"/>
          </a:xfrm>
          <a:prstGeom prst="rect">
            <a:avLst/>
          </a:prstGeom>
        </p:spPr>
      </p:pic>
    </p:spTree>
    <p:extLst>
      <p:ext uri="{BB962C8B-B14F-4D97-AF65-F5344CB8AC3E}">
        <p14:creationId xmlns:p14="http://schemas.microsoft.com/office/powerpoint/2010/main" val="266998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catherineasquithgallery.com/uploads/posts/2021-03/1614850165_22-p-foni-dlya-detskogo-sada-oformlenie-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4</a:t>
            </a:r>
          </a:p>
        </p:txBody>
      </p:sp>
      <p:sp>
        <p:nvSpPr>
          <p:cNvPr id="8" name="Прямоугольник 7"/>
          <p:cNvSpPr/>
          <p:nvPr/>
        </p:nvSpPr>
        <p:spPr>
          <a:xfrm>
            <a:off x="1672389" y="159122"/>
            <a:ext cx="3874169" cy="3886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07000"/>
              </a:lnSpc>
              <a:spcAft>
                <a:spcPts val="0"/>
              </a:spcAft>
            </a:pPr>
            <a:r>
              <a:rPr lang="ru-RU"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В гостях у художника А.А. </a:t>
            </a:r>
            <a:r>
              <a:rPr lang="ru-RU"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Чукина</a:t>
            </a:r>
            <a:endParaRPr lang="ru-RU"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377711" y="1301147"/>
            <a:ext cx="2903526" cy="462787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На свете есть много хороших, замечательных людей и один из них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Чукин</a:t>
            </a:r>
            <a:r>
              <a:rPr lang="ru-RU" sz="1200" dirty="0">
                <a:latin typeface="Times New Roman" panose="02020603050405020304" pitchFamily="18" charset="0"/>
                <a:ea typeface="Calibri" panose="020F0502020204030204" pitchFamily="34" charset="0"/>
                <a:cs typeface="Times New Roman" panose="02020603050405020304" pitchFamily="18" charset="0"/>
              </a:rPr>
              <a:t> Андрей Алексеевич. Вот уже несколько лет он дружит с </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нашими воспитанниками.</a:t>
            </a:r>
            <a:br>
              <a:rPr lang="ru-RU" sz="1200" dirty="0" smtClean="0">
                <a:latin typeface="Times New Roman" panose="02020603050405020304" pitchFamily="18" charset="0"/>
                <a:ea typeface="Calibri" panose="020F0502020204030204" pitchFamily="34" charset="0"/>
                <a:cs typeface="Times New Roman" panose="02020603050405020304" pitchFamily="18" charset="0"/>
              </a:rPr>
            </a:br>
            <a:r>
              <a:rPr lang="ru-RU" sz="1200" dirty="0" err="1" smtClean="0">
                <a:latin typeface="Times New Roman" panose="02020603050405020304" pitchFamily="18" charset="0"/>
                <a:ea typeface="Calibri" panose="020F0502020204030204" pitchFamily="34" charset="0"/>
                <a:cs typeface="Times New Roman" panose="02020603050405020304" pitchFamily="18" charset="0"/>
              </a:rPr>
              <a:t>Чукин</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 Андрей Алексеевич - член союза художников, чьё творчество разнообразно и востребовано не только в России, но и за рубежом. Награждён почётными дипломами Союза художников России и Российской академии художеств. Его работы находятся в Тульском музее изобразительных искусств, в Государственном мемориальном историко-художественном и природном музее-заповеднике </a:t>
            </a:r>
            <a:r>
              <a:rPr lang="ru-RU" sz="1200" dirty="0" err="1" smtClean="0">
                <a:latin typeface="Times New Roman" panose="02020603050405020304" pitchFamily="18" charset="0"/>
                <a:ea typeface="Calibri" panose="020F0502020204030204" pitchFamily="34" charset="0"/>
                <a:cs typeface="Times New Roman" panose="02020603050405020304" pitchFamily="18" charset="0"/>
              </a:rPr>
              <a:t>В.Д.Поленова</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 в Музее-усадьбе </a:t>
            </a:r>
            <a:r>
              <a:rPr lang="ru-RU" sz="1200" dirty="0" err="1" smtClean="0">
                <a:latin typeface="Times New Roman" panose="02020603050405020304" pitchFamily="18" charset="0"/>
                <a:ea typeface="Calibri" panose="020F0502020204030204" pitchFamily="34" charset="0"/>
                <a:cs typeface="Times New Roman" panose="02020603050405020304" pitchFamily="18" charset="0"/>
              </a:rPr>
              <a:t>А.А.Болотова</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 в Доме-музее Альбрехта Дюрера в Нюрнберге (Германия), в Музее современного искусства Мэрии Парижа (Франция), в частной галереи семьи Эйзенхауэров (США) и др.  </a:t>
            </a:r>
            <a:endParaRPr lang="ru-RU" sz="12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8074" y="826530"/>
            <a:ext cx="2548439" cy="170047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8074" y="2805713"/>
            <a:ext cx="2455571" cy="163850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8074" y="4722929"/>
            <a:ext cx="2455571" cy="1638503"/>
          </a:xfrm>
          <a:prstGeom prst="rect">
            <a:avLst/>
          </a:prstGeom>
        </p:spPr>
      </p:pic>
      <p:sp>
        <p:nvSpPr>
          <p:cNvPr id="10" name="Прямоугольник 9"/>
          <p:cNvSpPr/>
          <p:nvPr/>
        </p:nvSpPr>
        <p:spPr>
          <a:xfrm>
            <a:off x="439152" y="6514714"/>
            <a:ext cx="6340642" cy="205883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lnSpc>
                <a:spcPct val="107000"/>
              </a:lnSpc>
            </a:pPr>
            <a:r>
              <a:rPr lang="ru-RU"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разнообразии его интересов ребята убедились своими глазами, когда были приглашены художником в гости. Радушный хозяин встречал своих гостей у порога. У детей разбегались глаза от многообразия цветов в палисаднике, разнообразных ваз для цветов, сделанных своими руками. Ребята впервые в жизни видели живые водные лилии, которые он разводит в пруду за садом. А какую вкусную пиццу, сделанную самим Андреем Алексеевичем, ели потом. В перерыве между пиццей и чаепитием хозяин пригласил ребят в дом, где они познакомились со знаменитыми полотнами художника, а также послушали живую музыку Моцарта в исполнении хозяина дома.</a:t>
            </a:r>
          </a:p>
          <a:p>
            <a:pPr lvl="0" algn="just">
              <a:lnSpc>
                <a:spcPct val="107000"/>
              </a:lnSpc>
            </a:pPr>
            <a:endParaRPr lang="ru-RU"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ru-RU" sz="1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Социальный педагог: </a:t>
            </a:r>
            <a:r>
              <a:rPr lang="ru-RU" sz="1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Сагитова</a:t>
            </a:r>
            <a:r>
              <a:rPr lang="ru-RU" sz="1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Г.Ш</a:t>
            </a:r>
            <a:r>
              <a:rPr lang="ru-RU" sz="1200"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воспитанница Виктория Ю.</a:t>
            </a:r>
            <a:endParaRPr lang="ru-RU"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0261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catherineasquithgallery.com/uploads/posts/2021-03/1614850165_22-p-foni-dlya-detskogo-sada-oformlenie-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5</a:t>
            </a:r>
          </a:p>
        </p:txBody>
      </p:sp>
      <p:sp>
        <p:nvSpPr>
          <p:cNvPr id="9" name="Прямоугольник 8"/>
          <p:cNvSpPr/>
          <p:nvPr/>
        </p:nvSpPr>
        <p:spPr>
          <a:xfrm>
            <a:off x="153442" y="858781"/>
            <a:ext cx="6551113" cy="516449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Все народы во все времена почитали дружбу величайшей социальной и нравственной ценностью. Не удивительно, что в разных странах есть и праздники посвященные друзьям. Один из них — Международный день друзей отмечается в ряде стран ежегодно 9 июня.</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Естественно, что в народном творчестве присутствует немало пословиц, поговорок и афоризмов о друзьях. Помните? — </a:t>
            </a:r>
            <a:r>
              <a:rPr lang="ru-RU" sz="1200" i="1" dirty="0">
                <a:latin typeface="Times New Roman" panose="02020603050405020304" pitchFamily="18" charset="0"/>
                <a:ea typeface="Calibri" panose="020F0502020204030204" pitchFamily="34" charset="0"/>
                <a:cs typeface="Times New Roman" panose="02020603050405020304" pitchFamily="18" charset="0"/>
              </a:rPr>
              <a:t>Старый друг лучше новых двух. Три друга: отец, да мать, да верная жена. Друзьям и в одной могиле не тесно. Не держи сто рублей, а держи сто друзей.</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Как заметил </a:t>
            </a: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Артур </a:t>
            </a:r>
            <a:r>
              <a:rPr lang="ru-RU" sz="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Шопенгауэр:</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i="1" dirty="0">
                <a:latin typeface="Times New Roman" panose="02020603050405020304" pitchFamily="18" charset="0"/>
                <a:ea typeface="Calibri" panose="020F0502020204030204" pitchFamily="34" charset="0"/>
                <a:cs typeface="Times New Roman" panose="02020603050405020304" pitchFamily="18" charset="0"/>
              </a:rPr>
              <a:t>«Истинная дружба — одна из тех вещей, о которых, как о гигантских морских змеях, неизвестно, являются ли они вымышленными или где-то существуют».</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История умалчивает кем и когда этот неофициальный праздник был учрежден, но это не лишает его популярности.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этот день </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наши воспитанники </a:t>
            </a:r>
            <a:r>
              <a:rPr lang="ru-RU" sz="1200" dirty="0">
                <a:latin typeface="Times New Roman" panose="02020603050405020304" pitchFamily="18" charset="0"/>
                <a:ea typeface="Calibri" panose="020F0502020204030204" pitchFamily="34" charset="0"/>
                <a:cs typeface="Times New Roman" panose="02020603050405020304" pitchFamily="18" charset="0"/>
              </a:rPr>
              <a:t>приняли участие в игровой программе «Мир друзей».</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Во время мероприятия дети говорили о друзьях, вспоминали пословицы и поговорки, отгадывали загадки. Поиграли в игры, направленные на сплочение детского коллектива. Последнее задание понравилось всем ребятам. Нужно было собрать и склеить из кусочков разбитое сердце. Все справились на «отлично».</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Хочется надеяться, что в жизни каждого есть хотя бы один человек, которого хочется от всей души поздравить с праздником День друзей. Ведь Международный день друзей основан именно для того, чтобы, независимо от жизненных обстоятельств и различных перипетий, каждый человек мог напомнить своим друзьям о том, как они важны для него, чтобы порадовать их.</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Возможно, сегодняшний праздник для кого-то станет отличным поводом к тому, чтобы позвонить или написать своим друзьям, а потом собраться шумной дружной компанией и поделиться хорошими новостями и приятными воспоминаниями</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i="1" dirty="0">
                <a:latin typeface="Times New Roman" panose="02020603050405020304" pitchFamily="18" charset="0"/>
                <a:ea typeface="Calibri" panose="020F0502020204030204" pitchFamily="34" charset="0"/>
                <a:cs typeface="Times New Roman" panose="02020603050405020304" pitchFamily="18" charset="0"/>
              </a:rPr>
              <a:t>Педагог-организатор: </a:t>
            </a:r>
            <a:r>
              <a:rPr lang="ru-RU" sz="1200" i="1" dirty="0" err="1">
                <a:latin typeface="Times New Roman" panose="02020603050405020304" pitchFamily="18" charset="0"/>
                <a:ea typeface="Calibri" panose="020F0502020204030204" pitchFamily="34" charset="0"/>
                <a:cs typeface="Times New Roman" panose="02020603050405020304" pitchFamily="18" charset="0"/>
              </a:rPr>
              <a:t>Свириков</a:t>
            </a:r>
            <a:r>
              <a:rPr lang="ru-RU" sz="1200" i="1" dirty="0">
                <a:latin typeface="Times New Roman" panose="02020603050405020304" pitchFamily="18" charset="0"/>
                <a:ea typeface="Calibri" panose="020F0502020204030204" pitchFamily="34" charset="0"/>
                <a:cs typeface="Times New Roman" panose="02020603050405020304" pitchFamily="18" charset="0"/>
              </a:rPr>
              <a:t> А.В</a:t>
            </a:r>
            <a:r>
              <a:rPr lang="ru-RU" sz="1200" i="1" dirty="0" smtClean="0">
                <a:latin typeface="Times New Roman" panose="02020603050405020304" pitchFamily="18" charset="0"/>
                <a:ea typeface="Calibri" panose="020F0502020204030204" pitchFamily="34" charset="0"/>
                <a:cs typeface="Times New Roman" panose="02020603050405020304" pitchFamily="18" charset="0"/>
              </a:rPr>
              <a:t>., воспитанница Дарья Д.</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014538" y="226955"/>
            <a:ext cx="3057825" cy="400110"/>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ru-RU" sz="2000" b="1" i="1" dirty="0" smtClean="0">
                <a:solidFill>
                  <a:srgbClr val="CC3300"/>
                </a:solidFill>
              </a:rPr>
              <a:t>«Ах, друзья мои, друзья!»</a:t>
            </a:r>
            <a:endParaRPr lang="ru-RU" sz="2000" b="1" i="1" dirty="0">
              <a:solidFill>
                <a:srgbClr val="CC330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923" y="6486705"/>
            <a:ext cx="2755230" cy="183845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0602" y="6486705"/>
            <a:ext cx="2730290" cy="1821813"/>
          </a:xfrm>
          <a:prstGeom prst="rect">
            <a:avLst/>
          </a:prstGeom>
        </p:spPr>
      </p:pic>
    </p:spTree>
    <p:extLst>
      <p:ext uri="{BB962C8B-B14F-4D97-AF65-F5344CB8AC3E}">
        <p14:creationId xmlns:p14="http://schemas.microsoft.com/office/powerpoint/2010/main" val="3662033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catherineasquithgallery.com/uploads/posts/2021-03/1614850165_22-p-foni-dlya-detskogo-sada-oformlenie-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6</a:t>
            </a:r>
          </a:p>
        </p:txBody>
      </p:sp>
      <p:sp>
        <p:nvSpPr>
          <p:cNvPr id="9" name="Прямоугольник 8"/>
          <p:cNvSpPr/>
          <p:nvPr/>
        </p:nvSpPr>
        <p:spPr>
          <a:xfrm>
            <a:off x="197285" y="828394"/>
            <a:ext cx="6463430" cy="54018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Уличный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воркаут</a:t>
            </a:r>
            <a:r>
              <a:rPr lang="ru-RU" sz="1200" dirty="0">
                <a:latin typeface="Times New Roman" panose="02020603050405020304" pitchFamily="18" charset="0"/>
                <a:ea typeface="Calibri" panose="020F0502020204030204" pitchFamily="34" charset="0"/>
                <a:cs typeface="Times New Roman" panose="02020603050405020304" pitchFamily="18" charset="0"/>
              </a:rPr>
              <a:t> – это молодежное направление в спорте, любительские тренировки на брусьях, турниках,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рукоходах</a:t>
            </a:r>
            <a:r>
              <a:rPr lang="ru-RU" sz="1200" dirty="0">
                <a:latin typeface="Times New Roman" panose="02020603050405020304" pitchFamily="18" charset="0"/>
                <a:ea typeface="Calibri" panose="020F0502020204030204" pitchFamily="34" charset="0"/>
                <a:cs typeface="Times New Roman" panose="02020603050405020304" pitchFamily="18" charset="0"/>
              </a:rPr>
              <a:t>, шведских стенках с собственным весом. Важно, что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воркаут</a:t>
            </a:r>
            <a:r>
              <a:rPr lang="ru-RU" sz="1200" dirty="0">
                <a:latin typeface="Times New Roman" panose="02020603050405020304" pitchFamily="18" charset="0"/>
                <a:ea typeface="Calibri" panose="020F0502020204030204" pitchFamily="34" charset="0"/>
                <a:cs typeface="Times New Roman" panose="02020603050405020304" pitchFamily="18" charset="0"/>
              </a:rPr>
              <a:t> имеет мало общего с гимнастическими упражнениями, которые требуют определенной техники исполнения. Его философия в том, чтобы каждый человек мог заниматься атлетикой,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самовыражаться</a:t>
            </a:r>
            <a:r>
              <a:rPr lang="ru-RU" sz="1200" dirty="0">
                <a:latin typeface="Times New Roman" panose="02020603050405020304" pitchFamily="18" charset="0"/>
                <a:ea typeface="Calibri" panose="020F0502020204030204" pitchFamily="34" charset="0"/>
                <a:cs typeface="Times New Roman" panose="02020603050405020304" pitchFamily="18" charset="0"/>
              </a:rPr>
              <a:t>, придумывать интересные и безопасные тренировки, улучшая свое здоровье.</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Главные преимущества уличного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воркаута</a:t>
            </a:r>
            <a:r>
              <a:rPr lang="ru-RU"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Доступность – заниматься может любой.</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Нет рамок и ограничений: с помощью воображения можно создавать новые упражнения и их комбинации, делая тренировки интересными и красивыми.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На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воркаут</a:t>
            </a:r>
            <a:r>
              <a:rPr lang="ru-RU" sz="1200" dirty="0">
                <a:latin typeface="Times New Roman" panose="02020603050405020304" pitchFamily="18" charset="0"/>
                <a:ea typeface="Calibri" panose="020F0502020204030204" pitchFamily="34" charset="0"/>
                <a:cs typeface="Times New Roman" panose="02020603050405020304" pitchFamily="18" charset="0"/>
              </a:rPr>
              <a:t>-площадке все равны. Вы можете заниматься самостоятельно или попросить быть вашим тренером более опытного единомышленника, и вам наверняка не откажут, как минимум, в совете.</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Безопасность и здоровье.</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err="1">
                <a:latin typeface="Times New Roman" panose="02020603050405020304" pitchFamily="18" charset="0"/>
                <a:ea typeface="Calibri" panose="020F0502020204030204" pitchFamily="34" charset="0"/>
                <a:cs typeface="Times New Roman" panose="02020603050405020304" pitchFamily="18" charset="0"/>
              </a:rPr>
              <a:t>Воркаут</a:t>
            </a:r>
            <a:r>
              <a:rPr lang="ru-RU" sz="1200" dirty="0">
                <a:latin typeface="Times New Roman" panose="02020603050405020304" pitchFamily="18" charset="0"/>
                <a:ea typeface="Calibri" panose="020F0502020204030204" pitchFamily="34" charset="0"/>
                <a:cs typeface="Times New Roman" panose="02020603050405020304" pitchFamily="18" charset="0"/>
              </a:rPr>
              <a:t> – это не новое направление в спорте, а по сути, хорошо забытое старое. В советское время тренировки на уличных спортивных снарядах – турниках, брусьях,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рукоходах</a:t>
            </a:r>
            <a:r>
              <a:rPr lang="ru-RU" sz="1200" dirty="0">
                <a:latin typeface="Times New Roman" panose="02020603050405020304" pitchFamily="18" charset="0"/>
                <a:ea typeface="Calibri" panose="020F0502020204030204" pitchFamily="34" charset="0"/>
                <a:cs typeface="Times New Roman" panose="02020603050405020304" pitchFamily="18" charset="0"/>
              </a:rPr>
              <a:t>, шведских стенках – были очень популярны среди людей всех возрастов. Но в сложные 90-е годы, когда ценности людей изменились, а инфраструктура пришла в упадок, уличные тренировки понемногу сошли на нет.</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2008 году ролики с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воркаут</a:t>
            </a:r>
            <a:r>
              <a:rPr lang="ru-RU" sz="1200" dirty="0">
                <a:latin typeface="Times New Roman" panose="02020603050405020304" pitchFamily="18" charset="0"/>
                <a:ea typeface="Calibri" panose="020F0502020204030204" pitchFamily="34" charset="0"/>
                <a:cs typeface="Times New Roman" panose="02020603050405020304" pitchFamily="18" charset="0"/>
              </a:rPr>
              <a:t>-тренировками стали популярны в России, и массовый уличный спорт вновь стал довольно распространенным в нашей стране.</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п. Гвардейский, где находится стационарное отделение социальной реабилитации несовершеннолетних, построена площадка с тренажёрами. Правда она небольшая, но наши воспитанники с удовольствием её посещают, чтобы позаниматься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воркаутом</a:t>
            </a:r>
            <a:r>
              <a:rPr lang="ru-RU" sz="1200" dirty="0">
                <a:latin typeface="Times New Roman" panose="02020603050405020304" pitchFamily="18" charset="0"/>
                <a:ea typeface="Calibri" panose="020F0502020204030204" pitchFamily="34" charset="0"/>
                <a:cs typeface="Times New Roman" panose="02020603050405020304" pitchFamily="18" charset="0"/>
              </a:rPr>
              <a:t>. Очень радует, что у наших ребят есть стремление и желание заниматься спортом и хоть иногда отвлечься от своих гаджетов</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i="1" dirty="0">
                <a:latin typeface="Times New Roman" panose="02020603050405020304" pitchFamily="18" charset="0"/>
                <a:ea typeface="Calibri" panose="020F0502020204030204" pitchFamily="34" charset="0"/>
                <a:cs typeface="Times New Roman" panose="02020603050405020304" pitchFamily="18" charset="0"/>
              </a:rPr>
              <a:t>Воспитатель: </a:t>
            </a:r>
            <a:r>
              <a:rPr lang="ru-RU" sz="1200" i="1" dirty="0" err="1">
                <a:latin typeface="Times New Roman" panose="02020603050405020304" pitchFamily="18" charset="0"/>
                <a:ea typeface="Calibri" panose="020F0502020204030204" pitchFamily="34" charset="0"/>
                <a:cs typeface="Times New Roman" panose="02020603050405020304" pitchFamily="18" charset="0"/>
              </a:rPr>
              <a:t>Этюк</a:t>
            </a:r>
            <a:r>
              <a:rPr lang="ru-RU" sz="1200" i="1" dirty="0">
                <a:latin typeface="Times New Roman" panose="02020603050405020304" pitchFamily="18" charset="0"/>
                <a:ea typeface="Calibri" panose="020F0502020204030204" pitchFamily="34" charset="0"/>
                <a:cs typeface="Times New Roman" panose="02020603050405020304" pitchFamily="18" charset="0"/>
              </a:rPr>
              <a:t> А.С.</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2271712" y="228936"/>
            <a:ext cx="2387192"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2000" b="1" dirty="0" smtClean="0">
                <a:solidFill>
                  <a:srgbClr val="00B050"/>
                </a:solidFill>
                <a:latin typeface="Comic Sans MS" panose="030F0702030302020204" pitchFamily="66" charset="0"/>
              </a:rPr>
              <a:t>Уличный </a:t>
            </a:r>
            <a:r>
              <a:rPr lang="ru-RU" sz="2000" b="1" dirty="0" err="1" smtClean="0">
                <a:solidFill>
                  <a:srgbClr val="00B050"/>
                </a:solidFill>
                <a:latin typeface="Comic Sans MS" panose="030F0702030302020204" pitchFamily="66" charset="0"/>
              </a:rPr>
              <a:t>воркаут</a:t>
            </a:r>
            <a:endParaRPr lang="ru-RU" sz="2000" b="1" dirty="0">
              <a:solidFill>
                <a:srgbClr val="00B050"/>
              </a:solidFill>
              <a:latin typeface="Comic Sans MS" panose="030F0702030302020204" pitchFamily="66" charset="0"/>
            </a:endParaRP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8443" r="7018"/>
          <a:stretch/>
        </p:blipFill>
        <p:spPr>
          <a:xfrm>
            <a:off x="623386" y="6454801"/>
            <a:ext cx="3296653" cy="192943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26193" y="6616120"/>
            <a:ext cx="2390341" cy="1594978"/>
          </a:xfrm>
          <a:prstGeom prst="rect">
            <a:avLst/>
          </a:prstGeom>
        </p:spPr>
      </p:pic>
    </p:spTree>
    <p:extLst>
      <p:ext uri="{BB962C8B-B14F-4D97-AF65-F5344CB8AC3E}">
        <p14:creationId xmlns:p14="http://schemas.microsoft.com/office/powerpoint/2010/main" val="1810235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catherineasquithgallery.com/uploads/posts/2021-03/1614850165_22-p-foni-dlya-detskogo-sada-oformlenie-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7</a:t>
            </a:r>
          </a:p>
        </p:txBody>
      </p:sp>
      <p:sp>
        <p:nvSpPr>
          <p:cNvPr id="6" name="Прямоугольник 5"/>
          <p:cNvSpPr/>
          <p:nvPr/>
        </p:nvSpPr>
        <p:spPr>
          <a:xfrm>
            <a:off x="147180" y="2359367"/>
            <a:ext cx="6563639" cy="37976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Двадцать второе июня 1941 года — одна из самых печальных дат в нашей истории, начало Великой Отечественной войны. Этот день напоминает нам о всех погибших, замученных в фашистской неволе, умерших в тылу от голода и лишений.</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До 1992 года день начала Великой Отечественной войны не был официальной памятной датой. Постановлением Президиума Верховного Совета Российской Федерации от 13 июля 1992 года этот день был объявлен Днем памяти защитников Отечества.</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Указом президента России от 8 июня 1996 года 22 июня — день начала Великой Отечественной войны — объявлен Днем памяти и скорби.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этот день на территории страны приспускаются Государственные флаги Российской Федерации. Учреждениям культуры, каналам телевидения и радиостанциям рекомендовано в этот день не включать в программу развлекательные мероприятия и передачи.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этот день с </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нашими воспитанниками  </a:t>
            </a:r>
            <a:r>
              <a:rPr lang="ru-RU" sz="1200" dirty="0">
                <a:latin typeface="Times New Roman" panose="02020603050405020304" pitchFamily="18" charset="0"/>
                <a:ea typeface="Calibri" panose="020F0502020204030204" pitchFamily="34" charset="0"/>
                <a:cs typeface="Times New Roman" panose="02020603050405020304" pitchFamily="18" charset="0"/>
              </a:rPr>
              <a:t>педагоги провели Час общения на тему Великой Отечественной Войны, во время которого ребята просмотрели презентацию и прослушали о трагическом отрезке времени нашей страны, начиная с 1941 и заканчивая 1945-ым годом. После Часа общения посетили обелиск в п. Гвардейский, возложили цветы и зажгли маленькие свечи.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Вечная память героям!</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i="1" dirty="0">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i="1" dirty="0">
                <a:latin typeface="Times New Roman" panose="02020603050405020304" pitchFamily="18" charset="0"/>
                <a:ea typeface="Calibri" panose="020F0502020204030204" pitchFamily="34" charset="0"/>
                <a:cs typeface="Times New Roman" panose="02020603050405020304" pitchFamily="18" charset="0"/>
              </a:rPr>
              <a:t>Воспитатель: Мохова Т.В.</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900" dirty="0">
                <a:latin typeface="Times New Roman" panose="02020603050405020304" pitchFamily="18" charset="0"/>
                <a:ea typeface="Calibri" panose="020F0502020204030204" pitchFamily="34" charset="0"/>
                <a:cs typeface="Times New Roman" panose="02020603050405020304" pitchFamily="18" charset="0"/>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2271713" y="177671"/>
            <a:ext cx="2668166"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000" b="1" dirty="0" smtClean="0">
                <a:solidFill>
                  <a:srgbClr val="00CC00"/>
                </a:solidFill>
              </a:rPr>
              <a:t>День памяти и скорби</a:t>
            </a:r>
            <a:endParaRPr lang="ru-RU" sz="2000" b="1" dirty="0">
              <a:solidFill>
                <a:srgbClr val="00CC00"/>
              </a:solidFill>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089" y="6500050"/>
            <a:ext cx="2809858" cy="1874905"/>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6058" y="6499271"/>
            <a:ext cx="2811025" cy="1875684"/>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2294" y="715830"/>
            <a:ext cx="2295195" cy="1531492"/>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857" y="689826"/>
            <a:ext cx="2274454" cy="1517652"/>
          </a:xfrm>
          <a:prstGeom prst="rect">
            <a:avLst/>
          </a:prstGeom>
        </p:spPr>
      </p:pic>
    </p:spTree>
    <p:extLst>
      <p:ext uri="{BB962C8B-B14F-4D97-AF65-F5344CB8AC3E}">
        <p14:creationId xmlns:p14="http://schemas.microsoft.com/office/powerpoint/2010/main" val="1118018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catherineasquithgallery.com/uploads/posts/2021-03/1614850165_22-p-foni-dlya-detskogo-sada-oformlenie-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8</a:t>
            </a:r>
          </a:p>
        </p:txBody>
      </p:sp>
      <p:sp>
        <p:nvSpPr>
          <p:cNvPr id="8" name="Прямоугольник 7"/>
          <p:cNvSpPr/>
          <p:nvPr/>
        </p:nvSpPr>
        <p:spPr>
          <a:xfrm>
            <a:off x="100208" y="2502258"/>
            <a:ext cx="6657584" cy="38306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История моды, или история возникновения одежды, подобна зеркалу, в котором отражается вся история цивилизации. Каждая страна, каждая народность на разных стадиях развития человеческого общества, внесла свой вклад в формирование понятия мода. Много тысячелетий тому назад люди открыли для себя одежду, как средство защиты от неблагоприятных воздействий природы, развиваясь, они начали размышлять о её эстетической функции.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История моды уходит своими корнями в древние цивилизации. Как возникло понятие «мода», доподлинно неизвестно. Вероятнее всего, оно сформировалось в западно-европейских странах произвольно, в связи с постоянным появлением новых одежд различных фасонов и разных названий.</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Не хочется уходить в дебри исторического прошлого моды. «Модничать» любят все, красиво одеваться тоже хочется всем. Вот и </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наши воспитанники </a:t>
            </a:r>
            <a:r>
              <a:rPr lang="ru-RU" sz="1200" dirty="0">
                <a:latin typeface="Times New Roman" panose="02020603050405020304" pitchFamily="18" charset="0"/>
                <a:ea typeface="Calibri" panose="020F0502020204030204" pitchFamily="34" charset="0"/>
                <a:cs typeface="Times New Roman" panose="02020603050405020304" pitchFamily="18" charset="0"/>
              </a:rPr>
              <a:t>решили провести ток-шоу «Модный приговор». Идею эту поддержали воспитатель Мохова Т.В. и педагог-организатор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Свирикова</a:t>
            </a:r>
            <a:r>
              <a:rPr lang="ru-RU" sz="1200" dirty="0">
                <a:latin typeface="Times New Roman" panose="02020603050405020304" pitchFamily="18" charset="0"/>
                <a:ea typeface="Calibri" panose="020F0502020204030204" pitchFamily="34" charset="0"/>
                <a:cs typeface="Times New Roman" panose="02020603050405020304" pitchFamily="18" charset="0"/>
              </a:rPr>
              <a:t> А.В. Подбор моделей для показа был осуществлён и шоу началось.</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Зазвучали фанфары и появились экстравагантно одетые участники, дефилирующие по сцене, как настоящие модели. На подиуме появлялись модели с показом мод разных эпох, модельеров, кутюрье. Не будем долго рассказывать о самих моделях, лучше на них посмотреть.</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Итак, дорогие друзья, оцените наиболее удачный образ</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i="1" dirty="0">
                <a:latin typeface="Times New Roman" panose="02020603050405020304" pitchFamily="18" charset="0"/>
                <a:ea typeface="Calibri" panose="020F0502020204030204" pitchFamily="34" charset="0"/>
                <a:cs typeface="Times New Roman" panose="02020603050405020304" pitchFamily="18" charset="0"/>
              </a:rPr>
              <a:t>Воспитатель: Мохова Т.В.</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2391497" y="113362"/>
            <a:ext cx="2513830"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2000" b="1" i="1" dirty="0" smtClean="0">
                <a:solidFill>
                  <a:srgbClr val="00B050"/>
                </a:solidFill>
              </a:rPr>
              <a:t>«Модный приговор»</a:t>
            </a:r>
            <a:endParaRPr lang="ru-RU" sz="2000" b="1" i="1" dirty="0">
              <a:solidFill>
                <a:srgbClr val="00B050"/>
              </a:solidFill>
            </a:endParaRP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13240" t="9173" r="18438"/>
          <a:stretch/>
        </p:blipFill>
        <p:spPr>
          <a:xfrm>
            <a:off x="810628" y="622701"/>
            <a:ext cx="2016793" cy="1789003"/>
          </a:xfrm>
          <a:prstGeom prst="rect">
            <a:avLst/>
          </a:prstGeom>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l="15889" t="7196" r="17379"/>
          <a:stretch/>
        </p:blipFill>
        <p:spPr>
          <a:xfrm>
            <a:off x="4141118" y="660541"/>
            <a:ext cx="1850608" cy="1717267"/>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028" y="6701902"/>
            <a:ext cx="2755232" cy="1838456"/>
          </a:xfrm>
          <a:prstGeom prst="rect">
            <a:avLst/>
          </a:prstGeom>
        </p:spPr>
      </p:pic>
      <p:pic>
        <p:nvPicPr>
          <p:cNvPr id="7" name="Рисунок 6"/>
          <p:cNvPicPr>
            <a:picLocks noChangeAspect="1"/>
          </p:cNvPicPr>
          <p:nvPr/>
        </p:nvPicPr>
        <p:blipFill rotWithShape="1">
          <a:blip r:embed="rId6" cstate="print">
            <a:extLst>
              <a:ext uri="{28A0092B-C50C-407E-A947-70E740481C1C}">
                <a14:useLocalDpi xmlns:a14="http://schemas.microsoft.com/office/drawing/2010/main" val="0"/>
              </a:ext>
            </a:extLst>
          </a:blip>
          <a:srcRect l="11053" r="4035"/>
          <a:stretch/>
        </p:blipFill>
        <p:spPr>
          <a:xfrm>
            <a:off x="4141118" y="6719847"/>
            <a:ext cx="2245395" cy="1764482"/>
          </a:xfrm>
          <a:prstGeom prst="rect">
            <a:avLst/>
          </a:prstGeom>
        </p:spPr>
      </p:pic>
    </p:spTree>
    <p:extLst>
      <p:ext uri="{BB962C8B-B14F-4D97-AF65-F5344CB8AC3E}">
        <p14:creationId xmlns:p14="http://schemas.microsoft.com/office/powerpoint/2010/main" val="1141638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51197</TotalTime>
  <Words>1060</Words>
  <Application>Microsoft Office PowerPoint</Application>
  <PresentationFormat>Произвольный</PresentationFormat>
  <Paragraphs>99</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Calibri</vt:lpstr>
      <vt:lpstr>Calibri Light</vt:lpstr>
      <vt:lpstr>Comic Sans MS</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164</cp:revision>
  <dcterms:created xsi:type="dcterms:W3CDTF">2022-03-19T07:13:10Z</dcterms:created>
  <dcterms:modified xsi:type="dcterms:W3CDTF">2022-08-18T10:51:11Z</dcterms:modified>
</cp:coreProperties>
</file>