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6858000" cy="87836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FF00FF"/>
    <a:srgbClr val="CC3300"/>
    <a:srgbClr val="00FF00"/>
    <a:srgbClr val="FF9900"/>
    <a:srgbClr val="00CC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5642E-68C2-4DA0-A054-D92B94A26128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1143000"/>
            <a:ext cx="2409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44C9E-C31F-421E-9270-1BD4FCDDA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37508"/>
            <a:ext cx="5143500" cy="3058007"/>
          </a:xfrm>
        </p:spPr>
        <p:txBody>
          <a:bodyPr anchor="b"/>
          <a:lstStyle>
            <a:lvl1pPr algn="ctr">
              <a:defRPr sz="76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613444"/>
            <a:ext cx="5143500" cy="2120679"/>
          </a:xfrm>
        </p:spPr>
        <p:txBody>
          <a:bodyPr/>
          <a:lstStyle>
            <a:lvl1pPr marL="0" indent="0" algn="ctr">
              <a:buNone/>
              <a:defRPr sz="3074"/>
            </a:lvl1pPr>
            <a:lvl2pPr marL="585582" indent="0" algn="ctr">
              <a:buNone/>
              <a:defRPr sz="2562"/>
            </a:lvl2pPr>
            <a:lvl3pPr marL="1171164" indent="0" algn="ctr">
              <a:buNone/>
              <a:defRPr sz="2305"/>
            </a:lvl3pPr>
            <a:lvl4pPr marL="1756745" indent="0" algn="ctr">
              <a:buNone/>
              <a:defRPr sz="2049"/>
            </a:lvl4pPr>
            <a:lvl5pPr marL="2342327" indent="0" algn="ctr">
              <a:buNone/>
              <a:defRPr sz="2049"/>
            </a:lvl5pPr>
            <a:lvl6pPr marL="2927909" indent="0" algn="ctr">
              <a:buNone/>
              <a:defRPr sz="2049"/>
            </a:lvl6pPr>
            <a:lvl7pPr marL="3513491" indent="0" algn="ctr">
              <a:buNone/>
              <a:defRPr sz="2049"/>
            </a:lvl7pPr>
            <a:lvl8pPr marL="4099072" indent="0" algn="ctr">
              <a:buNone/>
              <a:defRPr sz="2049"/>
            </a:lvl8pPr>
            <a:lvl9pPr marL="4684654" indent="0" algn="ctr">
              <a:buNone/>
              <a:defRPr sz="2049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B7BC-64A6-444E-A44B-3DC6E296808D}" type="datetime1">
              <a:rPr lang="ru-RU" smtClean="0"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45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C5EF-6A58-42E9-83BE-6DBD2B45F36A}" type="datetime1">
              <a:rPr lang="ru-RU" smtClean="0"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0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67647"/>
            <a:ext cx="1478756" cy="744372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67647"/>
            <a:ext cx="4350544" cy="74437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D5D3-F2C0-4916-AF5B-DA9C21FFB6F5}" type="datetime1">
              <a:rPr lang="ru-RU" smtClean="0"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1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AA5AF-E21F-4AE7-AC92-600279500872}" type="datetime1">
              <a:rPr lang="ru-RU" smtClean="0"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39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189811"/>
            <a:ext cx="5915025" cy="3653749"/>
          </a:xfrm>
        </p:spPr>
        <p:txBody>
          <a:bodyPr anchor="b"/>
          <a:lstStyle>
            <a:lvl1pPr>
              <a:defRPr sz="76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5878126"/>
            <a:ext cx="5915025" cy="1921420"/>
          </a:xfrm>
        </p:spPr>
        <p:txBody>
          <a:bodyPr/>
          <a:lstStyle>
            <a:lvl1pPr marL="0" indent="0">
              <a:buNone/>
              <a:defRPr sz="3074">
                <a:solidFill>
                  <a:schemeClr val="tx1">
                    <a:tint val="75000"/>
                  </a:schemeClr>
                </a:solidFill>
              </a:defRPr>
            </a:lvl1pPr>
            <a:lvl2pPr marL="585582" indent="0">
              <a:buNone/>
              <a:defRPr sz="2562">
                <a:solidFill>
                  <a:schemeClr val="tx1">
                    <a:tint val="75000"/>
                  </a:schemeClr>
                </a:solidFill>
              </a:defRPr>
            </a:lvl2pPr>
            <a:lvl3pPr marL="1171164" indent="0">
              <a:buNone/>
              <a:defRPr sz="2305">
                <a:solidFill>
                  <a:schemeClr val="tx1">
                    <a:tint val="75000"/>
                  </a:schemeClr>
                </a:solidFill>
              </a:defRPr>
            </a:lvl3pPr>
            <a:lvl4pPr marL="1756745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4pPr>
            <a:lvl5pPr marL="2342327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5pPr>
            <a:lvl6pPr marL="2927909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6pPr>
            <a:lvl7pPr marL="3513491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7pPr>
            <a:lvl8pPr marL="4099072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8pPr>
            <a:lvl9pPr marL="4684654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4925-2812-450F-824E-F1AB53B80B31}" type="datetime1">
              <a:rPr lang="ru-RU" smtClean="0"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49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338237"/>
            <a:ext cx="2914650" cy="5573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338237"/>
            <a:ext cx="2914650" cy="5573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4704-BF74-43D7-BB7E-86C2566277AE}" type="datetime1">
              <a:rPr lang="ru-RU" smtClean="0"/>
              <a:t>16.08.2022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13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67648"/>
            <a:ext cx="5915025" cy="16977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153212"/>
            <a:ext cx="2901255" cy="1055256"/>
          </a:xfrm>
        </p:spPr>
        <p:txBody>
          <a:bodyPr anchor="b"/>
          <a:lstStyle>
            <a:lvl1pPr marL="0" indent="0">
              <a:buNone/>
              <a:defRPr sz="3074" b="1"/>
            </a:lvl1pPr>
            <a:lvl2pPr marL="585582" indent="0">
              <a:buNone/>
              <a:defRPr sz="2562" b="1"/>
            </a:lvl2pPr>
            <a:lvl3pPr marL="1171164" indent="0">
              <a:buNone/>
              <a:defRPr sz="2305" b="1"/>
            </a:lvl3pPr>
            <a:lvl4pPr marL="1756745" indent="0">
              <a:buNone/>
              <a:defRPr sz="2049" b="1"/>
            </a:lvl4pPr>
            <a:lvl5pPr marL="2342327" indent="0">
              <a:buNone/>
              <a:defRPr sz="2049" b="1"/>
            </a:lvl5pPr>
            <a:lvl6pPr marL="2927909" indent="0">
              <a:buNone/>
              <a:defRPr sz="2049" b="1"/>
            </a:lvl6pPr>
            <a:lvl7pPr marL="3513491" indent="0">
              <a:buNone/>
              <a:defRPr sz="2049" b="1"/>
            </a:lvl7pPr>
            <a:lvl8pPr marL="4099072" indent="0">
              <a:buNone/>
              <a:defRPr sz="2049" b="1"/>
            </a:lvl8pPr>
            <a:lvl9pPr marL="4684654" indent="0">
              <a:buNone/>
              <a:defRPr sz="20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208468"/>
            <a:ext cx="2901255" cy="47191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153212"/>
            <a:ext cx="2915543" cy="1055256"/>
          </a:xfrm>
        </p:spPr>
        <p:txBody>
          <a:bodyPr anchor="b"/>
          <a:lstStyle>
            <a:lvl1pPr marL="0" indent="0">
              <a:buNone/>
              <a:defRPr sz="3074" b="1"/>
            </a:lvl1pPr>
            <a:lvl2pPr marL="585582" indent="0">
              <a:buNone/>
              <a:defRPr sz="2562" b="1"/>
            </a:lvl2pPr>
            <a:lvl3pPr marL="1171164" indent="0">
              <a:buNone/>
              <a:defRPr sz="2305" b="1"/>
            </a:lvl3pPr>
            <a:lvl4pPr marL="1756745" indent="0">
              <a:buNone/>
              <a:defRPr sz="2049" b="1"/>
            </a:lvl4pPr>
            <a:lvl5pPr marL="2342327" indent="0">
              <a:buNone/>
              <a:defRPr sz="2049" b="1"/>
            </a:lvl5pPr>
            <a:lvl6pPr marL="2927909" indent="0">
              <a:buNone/>
              <a:defRPr sz="2049" b="1"/>
            </a:lvl6pPr>
            <a:lvl7pPr marL="3513491" indent="0">
              <a:buNone/>
              <a:defRPr sz="2049" b="1"/>
            </a:lvl7pPr>
            <a:lvl8pPr marL="4099072" indent="0">
              <a:buNone/>
              <a:defRPr sz="2049" b="1"/>
            </a:lvl8pPr>
            <a:lvl9pPr marL="4684654" indent="0">
              <a:buNone/>
              <a:defRPr sz="20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208468"/>
            <a:ext cx="2915543" cy="47191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080B-65B6-4F80-ADAC-3B617B5A8258}" type="datetime1">
              <a:rPr lang="ru-RU" smtClean="0"/>
              <a:t>16.08.2022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8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1CB9-5AAC-4940-AC39-8D10CB0E4801}" type="datetime1">
              <a:rPr lang="ru-RU" smtClean="0"/>
              <a:t>16.08.2022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0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6D7C-409E-4034-A940-0C145B00676A}" type="datetime1">
              <a:rPr lang="ru-RU" smtClean="0"/>
              <a:t>16.08.2022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63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85576"/>
            <a:ext cx="2211883" cy="2049516"/>
          </a:xfrm>
        </p:spPr>
        <p:txBody>
          <a:bodyPr anchor="b"/>
          <a:lstStyle>
            <a:lvl1pPr>
              <a:defRPr sz="40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264682"/>
            <a:ext cx="3471863" cy="6242076"/>
          </a:xfrm>
        </p:spPr>
        <p:txBody>
          <a:bodyPr/>
          <a:lstStyle>
            <a:lvl1pPr>
              <a:defRPr sz="4099"/>
            </a:lvl1pPr>
            <a:lvl2pPr>
              <a:defRPr sz="3586"/>
            </a:lvl2pPr>
            <a:lvl3pPr>
              <a:defRPr sz="3074"/>
            </a:lvl3pPr>
            <a:lvl4pPr>
              <a:defRPr sz="2562"/>
            </a:lvl4pPr>
            <a:lvl5pPr>
              <a:defRPr sz="2562"/>
            </a:lvl5pPr>
            <a:lvl6pPr>
              <a:defRPr sz="2562"/>
            </a:lvl6pPr>
            <a:lvl7pPr>
              <a:defRPr sz="2562"/>
            </a:lvl7pPr>
            <a:lvl8pPr>
              <a:defRPr sz="2562"/>
            </a:lvl8pPr>
            <a:lvl9pPr>
              <a:defRPr sz="25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635091"/>
            <a:ext cx="2211883" cy="4881833"/>
          </a:xfrm>
        </p:spPr>
        <p:txBody>
          <a:bodyPr/>
          <a:lstStyle>
            <a:lvl1pPr marL="0" indent="0">
              <a:buNone/>
              <a:defRPr sz="2049"/>
            </a:lvl1pPr>
            <a:lvl2pPr marL="585582" indent="0">
              <a:buNone/>
              <a:defRPr sz="1793"/>
            </a:lvl2pPr>
            <a:lvl3pPr marL="1171164" indent="0">
              <a:buNone/>
              <a:defRPr sz="1537"/>
            </a:lvl3pPr>
            <a:lvl4pPr marL="1756745" indent="0">
              <a:buNone/>
              <a:defRPr sz="1281"/>
            </a:lvl4pPr>
            <a:lvl5pPr marL="2342327" indent="0">
              <a:buNone/>
              <a:defRPr sz="1281"/>
            </a:lvl5pPr>
            <a:lvl6pPr marL="2927909" indent="0">
              <a:buNone/>
              <a:defRPr sz="1281"/>
            </a:lvl6pPr>
            <a:lvl7pPr marL="3513491" indent="0">
              <a:buNone/>
              <a:defRPr sz="1281"/>
            </a:lvl7pPr>
            <a:lvl8pPr marL="4099072" indent="0">
              <a:buNone/>
              <a:defRPr sz="1281"/>
            </a:lvl8pPr>
            <a:lvl9pPr marL="4684654" indent="0">
              <a:buNone/>
              <a:defRPr sz="128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2801-0A30-488A-B7FB-5A14A0B4B38A}" type="datetime1">
              <a:rPr lang="ru-RU" smtClean="0"/>
              <a:t>16.08.2022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4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85576"/>
            <a:ext cx="2211883" cy="2049516"/>
          </a:xfrm>
        </p:spPr>
        <p:txBody>
          <a:bodyPr anchor="b"/>
          <a:lstStyle>
            <a:lvl1pPr>
              <a:defRPr sz="40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264682"/>
            <a:ext cx="3471863" cy="6242076"/>
          </a:xfrm>
        </p:spPr>
        <p:txBody>
          <a:bodyPr/>
          <a:lstStyle>
            <a:lvl1pPr marL="0" indent="0">
              <a:buNone/>
              <a:defRPr sz="4099"/>
            </a:lvl1pPr>
            <a:lvl2pPr marL="585582" indent="0">
              <a:buNone/>
              <a:defRPr sz="3586"/>
            </a:lvl2pPr>
            <a:lvl3pPr marL="1171164" indent="0">
              <a:buNone/>
              <a:defRPr sz="3074"/>
            </a:lvl3pPr>
            <a:lvl4pPr marL="1756745" indent="0">
              <a:buNone/>
              <a:defRPr sz="2562"/>
            </a:lvl4pPr>
            <a:lvl5pPr marL="2342327" indent="0">
              <a:buNone/>
              <a:defRPr sz="2562"/>
            </a:lvl5pPr>
            <a:lvl6pPr marL="2927909" indent="0">
              <a:buNone/>
              <a:defRPr sz="2562"/>
            </a:lvl6pPr>
            <a:lvl7pPr marL="3513491" indent="0">
              <a:buNone/>
              <a:defRPr sz="2562"/>
            </a:lvl7pPr>
            <a:lvl8pPr marL="4099072" indent="0">
              <a:buNone/>
              <a:defRPr sz="2562"/>
            </a:lvl8pPr>
            <a:lvl9pPr marL="4684654" indent="0">
              <a:buNone/>
              <a:defRPr sz="2562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635091"/>
            <a:ext cx="2211883" cy="4881833"/>
          </a:xfrm>
        </p:spPr>
        <p:txBody>
          <a:bodyPr/>
          <a:lstStyle>
            <a:lvl1pPr marL="0" indent="0">
              <a:buNone/>
              <a:defRPr sz="2049"/>
            </a:lvl1pPr>
            <a:lvl2pPr marL="585582" indent="0">
              <a:buNone/>
              <a:defRPr sz="1793"/>
            </a:lvl2pPr>
            <a:lvl3pPr marL="1171164" indent="0">
              <a:buNone/>
              <a:defRPr sz="1537"/>
            </a:lvl3pPr>
            <a:lvl4pPr marL="1756745" indent="0">
              <a:buNone/>
              <a:defRPr sz="1281"/>
            </a:lvl4pPr>
            <a:lvl5pPr marL="2342327" indent="0">
              <a:buNone/>
              <a:defRPr sz="1281"/>
            </a:lvl5pPr>
            <a:lvl6pPr marL="2927909" indent="0">
              <a:buNone/>
              <a:defRPr sz="1281"/>
            </a:lvl6pPr>
            <a:lvl7pPr marL="3513491" indent="0">
              <a:buNone/>
              <a:defRPr sz="1281"/>
            </a:lvl7pPr>
            <a:lvl8pPr marL="4099072" indent="0">
              <a:buNone/>
              <a:defRPr sz="1281"/>
            </a:lvl8pPr>
            <a:lvl9pPr marL="4684654" indent="0">
              <a:buNone/>
              <a:defRPr sz="128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BDDC-B379-48DD-80CA-C502DEEC63FE}" type="datetime1">
              <a:rPr lang="ru-RU" smtClean="0"/>
              <a:t>16.08.2022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3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67648"/>
            <a:ext cx="5915025" cy="1697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338237"/>
            <a:ext cx="5915025" cy="557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141132"/>
            <a:ext cx="1543050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9EBE1-B539-47BB-9942-EE3DF87D44B5}" type="datetime1">
              <a:rPr lang="ru-RU" smtClean="0"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141132"/>
            <a:ext cx="2314575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141132"/>
            <a:ext cx="1543050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77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1171164" rtl="0" eaLnBrk="1" latinLnBrk="0" hangingPunct="1">
        <a:lnSpc>
          <a:spcPct val="90000"/>
        </a:lnSpc>
        <a:spcBef>
          <a:spcPct val="0"/>
        </a:spcBef>
        <a:buNone/>
        <a:defRPr sz="5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791" indent="-292791" algn="l" defTabSz="1171164" rtl="0" eaLnBrk="1" latinLnBrk="0" hangingPunct="1">
        <a:lnSpc>
          <a:spcPct val="90000"/>
        </a:lnSpc>
        <a:spcBef>
          <a:spcPts val="1281"/>
        </a:spcBef>
        <a:buFont typeface="Arial" panose="020B0604020202020204" pitchFamily="34" charset="0"/>
        <a:buChar char="•"/>
        <a:defRPr sz="3586" kern="1200">
          <a:solidFill>
            <a:schemeClr val="tx1"/>
          </a:solidFill>
          <a:latin typeface="+mn-lt"/>
          <a:ea typeface="+mn-ea"/>
          <a:cs typeface="+mn-cs"/>
        </a:defRPr>
      </a:lvl1pPr>
      <a:lvl2pPr marL="878373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3074" kern="1200">
          <a:solidFill>
            <a:schemeClr val="tx1"/>
          </a:solidFill>
          <a:latin typeface="+mn-lt"/>
          <a:ea typeface="+mn-ea"/>
          <a:cs typeface="+mn-cs"/>
        </a:defRPr>
      </a:lvl2pPr>
      <a:lvl3pPr marL="1463954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562" kern="1200">
          <a:solidFill>
            <a:schemeClr val="tx1"/>
          </a:solidFill>
          <a:latin typeface="+mn-lt"/>
          <a:ea typeface="+mn-ea"/>
          <a:cs typeface="+mn-cs"/>
        </a:defRPr>
      </a:lvl3pPr>
      <a:lvl4pPr marL="2049536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4pPr>
      <a:lvl5pPr marL="2635118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5pPr>
      <a:lvl6pPr marL="3220700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6pPr>
      <a:lvl7pPr marL="3806281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7pPr>
      <a:lvl8pPr marL="4391863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8pPr>
      <a:lvl9pPr marL="4977445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1pPr>
      <a:lvl2pPr marL="585582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2pPr>
      <a:lvl3pPr marL="1171164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3pPr>
      <a:lvl4pPr marL="1756745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4pPr>
      <a:lvl5pPr marL="2342327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5pPr>
      <a:lvl6pPr marL="2927909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6pPr>
      <a:lvl7pPr marL="3513491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7pPr>
      <a:lvl8pPr marL="4099072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8pPr>
      <a:lvl9pPr marL="4684654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honoteka.org/uploads/posts/2021-05/1621850694_8-phonoteka_org-p-detskie-foni-dlya-malishei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81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C:\Documents and Settings\Root\Рабочий стол\семь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421" y="106378"/>
            <a:ext cx="1693545" cy="1491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rgbClr val="5B9BD5">
                <a:satMod val="175000"/>
                <a:alpha val="40000"/>
              </a:srgbClr>
            </a:glow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88448" y="130224"/>
            <a:ext cx="4673774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5027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Государственное  учреждение Тульской области </a:t>
            </a:r>
          </a:p>
          <a:p>
            <a:pPr marL="0" marR="0" lvl="0" indent="0" algn="ctr" defTabSz="5027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«Социально-реабилитационный центр для несовершеннолетних  № 4» 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813" y="1566063"/>
            <a:ext cx="25182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02737">
              <a:defRPr/>
            </a:pPr>
            <a:r>
              <a:rPr lang="ru-RU" sz="4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МаГоБУс</a:t>
            </a:r>
            <a:endParaRPr lang="ru-RU" sz="4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91101" y="723294"/>
            <a:ext cx="224241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Выпуск   № 5</a:t>
            </a:r>
          </a:p>
          <a:p>
            <a:pPr lvl="0" algn="ctr"/>
            <a:r>
              <a:rPr lang="ru-RU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май 2022 </a:t>
            </a:r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18623" y="1667627"/>
            <a:ext cx="11873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номере: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59169" y="2258386"/>
            <a:ext cx="296858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помним!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Музее деда Филимона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Бессмертный полк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продуктами в магазин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телефон доверия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Усадьба </a:t>
            </a:r>
            <a:r>
              <a:rPr lang="ru-RU" sz="1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Голициных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Окна Победы 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Оранжевое настроение 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9" y="3901568"/>
            <a:ext cx="6430098" cy="4822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0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mg4.goodfon.ru/original/320x400/d/4d/gerbery-rozovye-roses-pink-rozy-floral-frame-gerbera-flow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1" y="-1"/>
            <a:ext cx="6818142" cy="878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1661" y="181215"/>
            <a:ext cx="397231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Оранжевое настроение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606" y="7790661"/>
            <a:ext cx="661374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Адрес редакции: 301164,  п. Гвардейский,            Главный редактор:        Газета издаётся  1 раз в месяц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ул. Молодёжная, д. 11                                                Назарова Н. В</a:t>
            </a: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390356"/>
            <a:ext cx="6858000" cy="12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9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22" y="4371602"/>
            <a:ext cx="26956" cy="404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22" y="4371602"/>
            <a:ext cx="26956" cy="4043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676400" y="4371602"/>
            <a:ext cx="40737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275928" y="5041216"/>
            <a:ext cx="2689829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Поздравляем с днем варенья —</a:t>
            </a:r>
            <a:br>
              <a:rPr lang="ru-RU" sz="14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самым лучшим в мире днем!</a:t>
            </a:r>
            <a:br>
              <a:rPr lang="ru-RU" sz="14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Долгожданные подарки</a:t>
            </a:r>
            <a:br>
              <a:rPr lang="ru-RU" sz="14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Гости пусть приносят в дом.</a:t>
            </a:r>
            <a:br>
              <a:rPr lang="ru-RU" sz="14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сбываются скорее</a:t>
            </a:r>
            <a:br>
              <a:rPr lang="ru-RU" sz="14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волшебные мечты,</a:t>
            </a:r>
            <a:br>
              <a:rPr lang="ru-RU" sz="14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Радостнее всех на свете</a:t>
            </a:r>
            <a:br>
              <a:rPr lang="ru-RU" sz="14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Будете сегодня вы</a:t>
            </a:r>
            <a:r>
              <a:rPr lang="ru-RU" sz="14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b="1" i="1" dirty="0">
              <a:solidFill>
                <a:srgbClr val="FF006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73" y="1253457"/>
            <a:ext cx="2021904" cy="1516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43" y="1081568"/>
            <a:ext cx="1986354" cy="14897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44" y="3174517"/>
            <a:ext cx="2125918" cy="15944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95" y="3206050"/>
            <a:ext cx="1999082" cy="149931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82795" y="2435366"/>
            <a:ext cx="591829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1400" b="1" dirty="0" smtClean="0">
                <a:solidFill>
                  <a:srgbClr val="002060"/>
                </a:solidFill>
              </a:rPr>
              <a:t>Саша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40364" y="2230241"/>
            <a:ext cx="68640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1400" b="1" dirty="0" smtClean="0">
                <a:solidFill>
                  <a:srgbClr val="FF00FF"/>
                </a:solidFill>
              </a:rPr>
              <a:t>София</a:t>
            </a:r>
            <a:endParaRPr lang="ru-RU" sz="1400" b="1" dirty="0">
              <a:solidFill>
                <a:srgbClr val="FF00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37361" y="4349952"/>
            <a:ext cx="53726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1400" b="1" dirty="0" smtClean="0">
                <a:solidFill>
                  <a:srgbClr val="FF00FF"/>
                </a:solidFill>
              </a:rPr>
              <a:t>Таня</a:t>
            </a:r>
            <a:endParaRPr lang="ru-RU" sz="1400" b="1" dirty="0">
              <a:solidFill>
                <a:srgbClr val="FF00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35993" y="4394719"/>
            <a:ext cx="684803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1400" b="1" dirty="0" smtClean="0">
                <a:solidFill>
                  <a:srgbClr val="002060"/>
                </a:solidFill>
              </a:rPr>
              <a:t>Давид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pic.588ku.com/element_origin_min_pic/16/07/18/19578cbe1d77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34364" y="172992"/>
            <a:ext cx="178927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Мы помним!</a:t>
            </a:r>
            <a:endParaRPr lang="ru-RU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9915" y="2693910"/>
            <a:ext cx="6338170" cy="28586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преддверии Великой Победы </a:t>
            </a: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воспитанники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воспитатель Никитин О.В. отправились в д.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Скоморошки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чтобы привести в порядок обелиск, установленный в память жителям деревни, повешенных на лозинах немцами в октябре 1941 г. за разбитый партизанами фашистский обоз под деревней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Гурьевка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Недолго хозяйничали захватчики на территории нашего района, но натворили немало бед, принесли немало горя и слёз. 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очистили территорию обелиска от прошлогоднего сухостоя, собрали сухие ветки и шишки. Дальше ребята занялись покраской оградки. После обновления обелиска, он засветился свежей краской. Вскоре к нам присоединились жители рядом стоящих домов. Потом мы восстановили клумбу для цветов и тоже её побелили. Побелили также стволы елей, растущих около обелиска. Подгонять никого не приходилось. Ребята воочию увидели, что такое фашизм, когда убивали ни в чём не повинных жителей, не глядя ни на женщин, ни на стариков, ни на детей, и наш труд – лишь маленькая крупица уважения и долга перед теми, кто отдал жизни ради нашей жизни и нашей Родины. Я рассказал воспитанникам также о сегодняшней борьбе на Украине с неонацистами, а то, что коричневая чума несёт слёзы и гибель мирного населения, ребята запомнили, я думаю, навсегда</a:t>
            </a: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Никитин О.В</a:t>
            </a:r>
            <a:r>
              <a:rPr lang="ru-RU" sz="1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воспитанник: Иван О.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6209015"/>
            <a:ext cx="2895600" cy="19321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796" y="871482"/>
            <a:ext cx="2389328" cy="15943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14" y="871482"/>
            <a:ext cx="2465340" cy="16450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065" y="6209015"/>
            <a:ext cx="2813020" cy="187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bpic.588ku.com/element_origin_min_pic/16/07/18/19578cbe1d77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2128" y="976564"/>
            <a:ext cx="6613743" cy="47936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Издавна Тула славилась мастерами-умельцами. Поэтому неудивительно, что гармонный промысел берет свое начало на Тульской земле. И прославляли его такие мастера, как </a:t>
            </a:r>
            <a:r>
              <a:rPr lang="ru-RU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Сизов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Воронцовы, Киселевы, Чулковы, </a:t>
            </a:r>
            <a:r>
              <a:rPr lang="ru-RU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Ваныкины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Глаголев, и многие другие. Со временем тульская гармонь распространялась по территории России и на ее основе создавались региональные и национальные разновидности. Отсюда такое разнообразие гармоник: саратовские, </a:t>
            </a:r>
            <a:r>
              <a:rPr lang="ru-RU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ливенские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новоржевские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елецкие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нижегородские и многие другие.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мая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посетили «Музей деда Филимона» в г. Тула. Экскурсовод рассказал ребятам о происхождении и развитии гармоник, о том, как совершенствовался промысел от гармоник простых конструкций, до огромных концертных баянов и аккордеонов. Коллекция музея насчитывает более 400 экспонатов. Каждая музейная гармонь уникальна в своем роде, неповторима, особенна. За каждой стоит своя история: рядом с ровесницами века - пятирядной псковской резухой, саратовской и вологодской гармониками, соседствует гармонь, собранная беспризорниками на фабрике </a:t>
            </a:r>
            <a:r>
              <a:rPr lang="ru-RU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Деткомиссии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Туле, тут же - боевая подруга, прошедшая со своим владельцем тяжелые годы войны, и довоенный итальянский аккордеон с двумя рояльными клавиатурами. Также ребята были приятно удивлены и современными инструментами, изготовленными на одном из старейших предприятий России - фабрики "Тульская гармонь".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названии музея используется имя мифического персонажа деда Филимона. Это собирательный образ талантливого русского мастера, умеющего и </a:t>
            </a:r>
            <a:r>
              <a:rPr lang="ru-RU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филимоновскую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игрушку слепить, и гармонь сделать.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 целью музея является пропаганда и популяризация гармони и баяна – традиционных русских музыкальных инструментов. Экспозиция музея не ограничивается географическими и временными рамками. Экскурсовод показал детям инструменты и других российских регионов, а также Германии, Италии, Англии с момента появления гармони до настоящего времени. В основе экспозиции музея частная коллекция, насчитывающая более 150 экспонатов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</a:t>
            </a:r>
            <a:r>
              <a:rPr lang="ru-RU" sz="11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Шаповалова</a:t>
            </a:r>
            <a:r>
              <a:rPr lang="ru-RU" sz="1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В.И</a:t>
            </a:r>
            <a:r>
              <a:rPr lang="ru-RU" sz="11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воспитанница: Виктория Ю.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1036" y="211070"/>
            <a:ext cx="290816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В «Музее деда Филимона»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69" y="6326969"/>
            <a:ext cx="2661138" cy="1995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210" y="6326969"/>
            <a:ext cx="2747342" cy="206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bpic.588ku.com/element_origin_min_pic/16/07/18/19578cbe1d77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5969" y="2879358"/>
            <a:ext cx="6526061" cy="33115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9 Мая — это не просто праздник, это — один из великих дней, почитаемый не только в России, но и во многих других пострадавших от захватчиков странах мира. День Победы — это праздник, важный для каждой семьи и каждого гражданина. Сложно найти человека, которого бы никоим образом не коснулась ужасная война, унесшая жизни миллионы солдат и мирных граждан. Эту дату никогда не вычеркнут из истории, она останется навечно в календаре и всегда будет напоминать о тех страшных событиях и великом разгроме фашистских войск, прекратившем ад.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9 мая воспитанники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 сотрудники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приняли участие в шествии Бессмертного полка, который прошёл по центральной улице п. Дубна. 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Наши ребята также приняли участие в митинге, возложили цветы к могиле неизвестного солдата и попробовали вкусной солдатской каши с тушёнкой.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Прошло уже 77 лет со дня первого празднования Дня Победы. Но до сих пор эта дата является священной для каждого русского человека. Хочется верить, что подрастающее поколение будет чтить и вспоминать этот  светлый праздник, уважать и беречь ветеранов, которых осталось совсем немного.   Ведь нет ни одной семьи, которой бы не коснулось горе утраты. Миллионы воинов ушли на фронт, тысячи людей остались работать в тылу. На защиту Отечества поднялся весь народ, и он сумел отстоять право на мирную жизнь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1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Воспитатель: </a:t>
            </a:r>
            <a:r>
              <a:rPr lang="ru-RU" sz="11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Этюк</a:t>
            </a:r>
            <a:r>
              <a:rPr lang="ru-RU" sz="11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А.С., воспитанник: Андрей Б.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5131" y="196049"/>
            <a:ext cx="256833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Бессмертный полк</a:t>
            </a:r>
            <a:endParaRPr lang="ru-RU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1" y="877558"/>
            <a:ext cx="2282173" cy="17116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15" y="6572532"/>
            <a:ext cx="2403231" cy="18024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828" y="886329"/>
            <a:ext cx="2552018" cy="17028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20" y="6572532"/>
            <a:ext cx="2785674" cy="185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bpic.588ku.com/element_origin_min_pic/16/07/18/19578cbe1d77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91112" y="159122"/>
            <a:ext cx="1875774" cy="6850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продуктами в магазин</a:t>
            </a:r>
            <a:endParaRPr lang="ru-RU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5002" y="1064016"/>
            <a:ext cx="3511890" cy="69903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Рано или поздно приходит момент, когда маленький ребёнок может стать большим и незаменимым помощником семье. И одно из самых частых дел, которое поручают школьнику – это поход в магазин. Какие продукты школьник сможет купить сам и когда?  Многие дети сами ходят в магазин за продуктами, но чаще за сладостями, газировкой и чипсами. А за помидорами, хлебом и молоком гораздо реже. Далеко не каждый родитель может похвастаться тем, что его ребёнок умеет выбирать овощи, фрукты и делать покупки по заданному списку, причем экономно. Специалисты считают, что самостоятельный поход в магазин развивает память, самоконтроль и позволяет оттачивать социальные навыки, такие как общение со взрослыми, умение ориентироваться в пространстве и распоряжаться деньгами. Эти умения пригодятся в будущей взрослой жизни. 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такому важному семейному делу ребёнка можно и даже нужно приучать заранее. Начинать нужно с совместных походов в торговые точки. Вместе с взрослым волей-неволей юный покупатель запоминает товары, которые есть на продуктовых полках. 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нашем учреждении реализуется проект подготовки воспитанников к </a:t>
            </a:r>
            <a:r>
              <a:rPr lang="ru-RU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самостоятельной 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жизни «Семья», одним из направлений которого является формирование навыков и умений самостоятельно купить себе те или иные продукты питания, не выходя из запланированного бюджета. Наши воспитанники с удовольствием ходят в небольшие магазинчики, расположенные в п. Гвардейский и покупают продукты. Всё это, естественно, происходит под чутким руководством воспитателей.  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детьми подросткового возраста ведутся беседы на темы других финансовых аспектах: о ведении бюджета, создании финансовой подушки безопасности, трате денег на кредиты, ипотеку и прочих семейных растратах. Таким образом, если подросток будет понимать цену денег, он будет стараться экономить, а в настоящее время – это важно</a:t>
            </a:r>
            <a:r>
              <a:rPr lang="ru-RU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5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Мосина Е.Н., воспитанница: Виктория Ю.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528" y="605293"/>
            <a:ext cx="1711227" cy="22816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343" y="3173838"/>
            <a:ext cx="1879403" cy="25058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528" y="6095571"/>
            <a:ext cx="1785161" cy="238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bpic.588ku.com/element_origin_min_pic/16/07/18/19578cbe1d77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3443" y="2952277"/>
            <a:ext cx="6551113" cy="24559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 мая </a:t>
            </a:r>
            <a:r>
              <a:rPr lang="ru-RU" sz="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нашим воспитанникам  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педагог </a:t>
            </a:r>
            <a:r>
              <a:rPr lang="ru-RU" sz="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Сагитова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Г.Ш., педагог-психолог Маркова Д.П. и педагог-организатор </a:t>
            </a:r>
            <a:r>
              <a:rPr lang="ru-RU" sz="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Свириков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А.В. рассказали о детском телефоне доверия.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Ежегодно в России 17 мая отмечают Международный день детского телефона доверия. Инициатива создать такой особый праздник принадлежит Международному объединению детских телефонов доверия, официально признанному Комитетом по правам ребенка в ООН. В данное сообщество входят 150 стран мира, в том числе и Россия, которая присоединилась к празднованию Международного дня детского телефона доверия в 2009 году.  Зачем существует День детского телефона доверия? Все просто, главной его целью является распространение информации о работе данной службы. Это очень важная миссия, так как, к сожалению, далеко не все дети и взрослые знают о существовании такой помощи.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Интересна история возникновения Телефона доверия. 110 лет назад, весной 1906 года в Нью-Йорке протестантского священника Гарри Уоррена ночью разбудил телефонный звонок. На другом конце провода просили: «Умоляю о встрече, у меня безвыходная ситуация». Уоррен ответил: «Завтра церковь открыта с утра». А утром святой отец узнал, что звонивший погиб. Потрясенный случившимся, священник дал объявление в газете: «Перед тем как уйти из жизни, звоните мне в любое время суток». Вскоре он организовал лигу «Спасите жизнь», где оказывали моральную и психологическую помощь по телефону. 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Однако практика показала, что не только взрослые, но и дети нуждаются в подобной помощи, что у детей есть свои проблемы, и их немало.  Поэтому со временем стали возникать разрозненные службы телефонного консультирования, которые оказывали психологическую помощь и поддержку по телефону детям и подросткам.</a:t>
            </a:r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7327" y="182930"/>
            <a:ext cx="274613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Детский телефон доверия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839" y="6199984"/>
            <a:ext cx="2841717" cy="18961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6199984"/>
            <a:ext cx="2909134" cy="19411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047" y="887901"/>
            <a:ext cx="2590800" cy="17287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8" y="932447"/>
            <a:ext cx="2590800" cy="172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bpic.588ku.com/element_origin_min_pic/16/07/18/19578cbe1d77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285" y="914188"/>
            <a:ext cx="6463430" cy="44399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России службы экстренной психологической помощи детям по телефону впервые появились в конце 80-х годов. Но активно за создание горячей линии для детей взялись в 2007 году, когда при помощи Национального фонда по защите детей от жестокого обращения была организована Российская ассоциация детских телефонов доверия. В сентябре 2010 года Фондом поддержки детей, находящихся в трудной жизненной ситуации, совместно с субъектами Российской Федерации введен единый общероссийский номер детского телефона доверия –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8-800-2000-122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При звонке на этот номер в любом населенном пункте РФ со стационарных или мобильных телефонов дети, подростки и их родители, иные граждане могут получить экстренную психологическую помощь, которые оказывают специалисты действующих региональных служб, подключенных к единому общероссийскому номеру.</a:t>
            </a:r>
          </a:p>
          <a:p>
            <a:pPr lvl="0" algn="just">
              <a:lnSpc>
                <a:spcPct val="107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нашей стране работает свыше 280 служб общероссийского номера детского телефона доверия, которые ежегодно принимают более миллиона звонков.</a:t>
            </a:r>
          </a:p>
          <a:p>
            <a:pPr lvl="0" algn="just">
              <a:lnSpc>
                <a:spcPct val="107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Воспитанники получили небольшие памятки, где был написан номер детского телефона доверия, а также говорилось о том, что детский телефон доверия работает на всей территории Российской Федерации 24 часа в сутки. Позвонить можно с любого телефона бесплатно. При этом звонящий имеет право не называть свое имя, а содержание беседы останется абсолютно конфиденциально.</a:t>
            </a:r>
          </a:p>
          <a:p>
            <a:pPr lvl="0" algn="just">
              <a:lnSpc>
                <a:spcPct val="107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 завершение беседы дети усвоили главное: очень важно не отвлекать психологов единого телефона доверия шуточными звонками и звонками-розыгрышами, так как когда кто-то баловством занимает телефонную линию, другой очень нуждающийся в помощи и поддержке не получит её, и случится беда!</a:t>
            </a:r>
          </a:p>
          <a:p>
            <a:pPr lvl="0" algn="just">
              <a:lnSpc>
                <a:spcPct val="107000"/>
              </a:lnSpc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Педагог-психолог: Маркова Д.П</a:t>
            </a:r>
            <a:r>
              <a:rPr lang="ru-RU" sz="12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воспитанница: Татьяна П.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10" y="6242626"/>
            <a:ext cx="2836985" cy="18930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084" y="6242626"/>
            <a:ext cx="2845228" cy="189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3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bpic.588ku.com/element_origin_min_pic/16/07/18/19578cbe1d77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180" y="2663646"/>
            <a:ext cx="6563639" cy="36902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 кто знает, что в Дубенском районе, в деревне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Якшино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есть достопримечательность, относящаяся к 17-му веку. Это – усадьба Голицыных.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июня было решено совершить поездку в эту усадьбу.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Нынешнее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Якшино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расположено в месте одного из первых поселений славян в бассейне реки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Упы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примерно в 6-7 веке. Первое же упоминание в документах относится к переписи 1628 года, где хозяевами данного места упоминаются Михневы.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начале 19-го века Ирина Михнева (дочь хозяев) выходит замуж за помещика Николая Гордеева, получив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Якшино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качестве приданного. Таким образов владеть усадьбой стали Гордеевы. На средства нового владельца в 1817 году селе началось строительство каменного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Спасо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-Преображенского храма.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Старший сын Гордеева не имел своих наследников, но воспитывал осиротевших племянников своей сестры, которая была замужем за князем Эммануилом Голицыным. После смерти мужа, вдова Гордеева переезжает в столицу, а имение завещает племянникам.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усадьбой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Якшино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стали владеть Голицыны.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время революции все земли были конфискованы, а Голицын выселен из имения. Как часто бывает в подобных случаях после событий 17-го года, усадьба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Якшино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стала детским домом, который просуществовал здесь до 1964 года. Затем на его базе открывается вспомогательная школа-интернат для умственно отсталых детей с сельскохозяйственным профессионально-трудовым обучением, которую закрыли в 1974 году.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Постепенно все земли отходят Центральному конструкторско-исследовательскому бюро спортивного и охотничьего оружия (ЦКИБ СОО), которые в 1984 году открывают тут базу отдыха "Ясный берег", сохранившуюся и прекрасно функционирующую до наших дней</a:t>
            </a: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Педагог-организатор: </a:t>
            </a:r>
            <a:r>
              <a:rPr lang="ru-RU" sz="1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Свириков</a:t>
            </a:r>
            <a:r>
              <a:rPr lang="ru-RU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А.В</a:t>
            </a:r>
            <a:r>
              <a:rPr lang="ru-RU" sz="1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воспитанница: Анастасия Д.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1713" y="165507"/>
            <a:ext cx="236718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CC00"/>
                </a:solidFill>
              </a:rPr>
              <a:t>Усадьба </a:t>
            </a:r>
            <a:r>
              <a:rPr lang="ru-RU" sz="2000" b="1" dirty="0" err="1" smtClean="0">
                <a:solidFill>
                  <a:srgbClr val="00CC00"/>
                </a:solidFill>
              </a:rPr>
              <a:t>Голициных</a:t>
            </a:r>
            <a:endParaRPr lang="ru-RU" sz="2000" b="1" dirty="0">
              <a:solidFill>
                <a:srgbClr val="00CC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727" y="753482"/>
            <a:ext cx="2123791" cy="1592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17" y="6601839"/>
            <a:ext cx="2429006" cy="18217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728" y="6601839"/>
            <a:ext cx="2379785" cy="17848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17" y="753482"/>
            <a:ext cx="2123790" cy="159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bpic.588ku.com/element_origin_min_pic/16/07/18/19578cbe1d77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8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208" y="2983521"/>
            <a:ext cx="6657584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Есть 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события и даты, которые глубоко отпечатались в истории нашей жизни, в истории всего человечества. О них помнят всегда, эта память передаётся из поколения в поколение. Одним из таких событий стал праздник Победы, который отмечается 9 мая. В этот день чтят память тех, кто погиб и кланяются тем, кто остался 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жив</a:t>
            </a:r>
            <a:endParaRPr lang="ru-RU" sz="12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algn="just"/>
            <a:r>
              <a:rPr lang="ru-RU" sz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Воспитанники и сотрудники нашего отделения приняли участие в акции «Окна Победы», разместив на окнах учреждения и домашних окнах символику праздника 9 мая. </a:t>
            </a:r>
          </a:p>
          <a:p>
            <a:pPr lvl="0" algn="just"/>
            <a:r>
              <a:rPr lang="ru-RU" sz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Акция «Окна Победы» - одно из ключевых 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мероприятий, посвящённых Дню Победы. Это мероприятие стало 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ещё одной ежегодной традицией к 9 мая, к которой может присоединиться любой желающий.</a:t>
            </a:r>
          </a:p>
          <a:p>
            <a:pPr lvl="0" algn="just"/>
            <a:endParaRPr lang="ru-RU" sz="12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algn="just"/>
            <a:r>
              <a:rPr lang="ru-RU" sz="12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Воспитатель: </a:t>
            </a:r>
            <a:r>
              <a:rPr lang="ru-RU" sz="1200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Исаева </a:t>
            </a:r>
            <a:r>
              <a:rPr lang="ru-RU" sz="1200" i="1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Иса</a:t>
            </a:r>
            <a:r>
              <a:rPr lang="ru-RU" sz="1200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-Заде К.Ю.</a:t>
            </a:r>
            <a:endParaRPr lang="ru-RU" sz="1200" i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algn="just"/>
            <a:r>
              <a:rPr lang="ru-RU" sz="1200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Воспитанник: Илья Т.</a:t>
            </a:r>
            <a:endParaRPr lang="ru-RU" sz="12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6192" y="149457"/>
            <a:ext cx="154561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Окна Победы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87054" y="1024339"/>
            <a:ext cx="3291254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/>
                </a:solidFill>
                <a:latin typeface="+mj-lt"/>
              </a:rPr>
              <a:t>Украсили 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мы 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окна в доме,</a:t>
            </a:r>
            <a:br>
              <a:rPr lang="ru-RU" sz="1400" dirty="0">
                <a:solidFill>
                  <a:schemeClr val="tx1"/>
                </a:solidFill>
                <a:latin typeface="+mj-lt"/>
              </a:rPr>
            </a:br>
            <a:r>
              <a:rPr lang="ru-RU" sz="1400" dirty="0">
                <a:solidFill>
                  <a:schemeClr val="tx1"/>
                </a:solidFill>
                <a:latin typeface="+mj-lt"/>
              </a:rPr>
              <a:t>А радость со слезами на глазах…</a:t>
            </a:r>
            <a:br>
              <a:rPr lang="ru-RU" sz="1400" dirty="0">
                <a:solidFill>
                  <a:schemeClr val="tx1"/>
                </a:solidFill>
                <a:latin typeface="+mj-lt"/>
              </a:rPr>
            </a:br>
            <a:r>
              <a:rPr lang="ru-RU" sz="1400" dirty="0">
                <a:solidFill>
                  <a:schemeClr val="tx1"/>
                </a:solidFill>
                <a:latin typeface="+mj-lt"/>
              </a:rPr>
              <a:t>Я понял - лучше краски, шарик, </a:t>
            </a:r>
            <a:endParaRPr lang="ru-RU" sz="1400" dirty="0" smtClean="0">
              <a:solidFill>
                <a:schemeClr val="tx1"/>
              </a:solidFill>
              <a:latin typeface="+mj-lt"/>
            </a:endParaRPr>
          </a:p>
          <a:p>
            <a:pPr algn="r"/>
            <a:r>
              <a:rPr lang="ru-RU" sz="1400" dirty="0">
                <a:solidFill>
                  <a:schemeClr val="tx1"/>
                </a:solidFill>
                <a:latin typeface="+mj-lt"/>
              </a:rPr>
              <a:t>Г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олубь 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из 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бумаги,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+mj-lt"/>
              </a:rPr>
            </a:br>
            <a:r>
              <a:rPr lang="ru-RU" sz="1400" dirty="0">
                <a:solidFill>
                  <a:schemeClr val="tx1"/>
                </a:solidFill>
                <a:latin typeface="+mj-lt"/>
              </a:rPr>
              <a:t>Чем ужас, смерть и взрывы на полях.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657087"/>
            <a:ext cx="2555631" cy="19167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10" y="5750230"/>
            <a:ext cx="1879403" cy="25058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435" y="5750230"/>
            <a:ext cx="1787129" cy="23828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69" y="5750230"/>
            <a:ext cx="1795120" cy="239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3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50956</TotalTime>
  <Words>1484</Words>
  <Application>Microsoft Office PowerPoint</Application>
  <PresentationFormat>Произвольный</PresentationFormat>
  <Paragraphs>94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148</cp:revision>
  <dcterms:created xsi:type="dcterms:W3CDTF">2022-03-19T07:13:10Z</dcterms:created>
  <dcterms:modified xsi:type="dcterms:W3CDTF">2022-08-16T13:30:31Z</dcterms:modified>
</cp:coreProperties>
</file>