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60" r:id="rId5"/>
    <p:sldId id="261" r:id="rId6"/>
    <p:sldId id="262" r:id="rId7"/>
    <p:sldId id="263" r:id="rId8"/>
    <p:sldId id="264" r:id="rId9"/>
    <p:sldId id="266" r:id="rId10"/>
    <p:sldId id="267" r:id="rId11"/>
    <p:sldId id="268" r:id="rId12"/>
    <p:sldId id="269" r:id="rId13"/>
    <p:sldId id="270" r:id="rId14"/>
    <p:sldId id="265" r:id="rId15"/>
  </p:sldIdLst>
  <p:sldSz cx="6858000" cy="8783638"/>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3300"/>
    <a:srgbClr val="FF00FF"/>
    <a:srgbClr val="00FF00"/>
    <a:srgbClr val="FF9900"/>
    <a:srgbClr val="FF0066"/>
    <a:srgbClr val="00CC00"/>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0" autoAdjust="0"/>
    <p:restoredTop sz="94660"/>
  </p:normalViewPr>
  <p:slideViewPr>
    <p:cSldViewPr snapToGrid="0">
      <p:cViewPr varScale="1">
        <p:scale>
          <a:sx n="82" d="100"/>
          <a:sy n="82" d="100"/>
        </p:scale>
        <p:origin x="117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25642E-68C2-4DA0-A054-D92B94A26128}" type="datetimeFigureOut">
              <a:rPr lang="ru-RU" smtClean="0"/>
              <a:t>10.08.2022</a:t>
            </a:fld>
            <a:endParaRPr lang="ru-RU"/>
          </a:p>
        </p:txBody>
      </p:sp>
      <p:sp>
        <p:nvSpPr>
          <p:cNvPr id="4" name="Образ слайда 3"/>
          <p:cNvSpPr>
            <a:spLocks noGrp="1" noRot="1" noChangeAspect="1"/>
          </p:cNvSpPr>
          <p:nvPr>
            <p:ph type="sldImg" idx="2"/>
          </p:nvPr>
        </p:nvSpPr>
        <p:spPr>
          <a:xfrm>
            <a:off x="2224088" y="1143000"/>
            <a:ext cx="2409825"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144C9E-C31F-421E-9270-1BD4FCDDA609}" type="slidenum">
              <a:rPr lang="ru-RU" smtClean="0"/>
              <a:t>‹#›</a:t>
            </a:fld>
            <a:endParaRPr lang="ru-RU"/>
          </a:p>
        </p:txBody>
      </p:sp>
    </p:spTree>
    <p:extLst>
      <p:ext uri="{BB962C8B-B14F-4D97-AF65-F5344CB8AC3E}">
        <p14:creationId xmlns:p14="http://schemas.microsoft.com/office/powerpoint/2010/main" val="12538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57250" y="1437508"/>
            <a:ext cx="5143500" cy="3058007"/>
          </a:xfrm>
        </p:spPr>
        <p:txBody>
          <a:bodyPr anchor="b"/>
          <a:lstStyle>
            <a:lvl1pPr algn="ctr">
              <a:defRPr sz="7685"/>
            </a:lvl1pPr>
          </a:lstStyle>
          <a:p>
            <a:r>
              <a:rPr lang="ru-RU" smtClean="0"/>
              <a:t>Образец заголовка</a:t>
            </a:r>
            <a:endParaRPr lang="ru-RU"/>
          </a:p>
        </p:txBody>
      </p:sp>
      <p:sp>
        <p:nvSpPr>
          <p:cNvPr id="3" name="Подзаголовок 2"/>
          <p:cNvSpPr>
            <a:spLocks noGrp="1"/>
          </p:cNvSpPr>
          <p:nvPr>
            <p:ph type="subTitle" idx="1"/>
          </p:nvPr>
        </p:nvSpPr>
        <p:spPr>
          <a:xfrm>
            <a:off x="857250" y="4613444"/>
            <a:ext cx="5143500" cy="2120679"/>
          </a:xfrm>
        </p:spPr>
        <p:txBody>
          <a:bodyPr/>
          <a:lstStyle>
            <a:lvl1pPr marL="0" indent="0" algn="ctr">
              <a:buNone/>
              <a:defRPr sz="3074"/>
            </a:lvl1pPr>
            <a:lvl2pPr marL="585582" indent="0" algn="ctr">
              <a:buNone/>
              <a:defRPr sz="2562"/>
            </a:lvl2pPr>
            <a:lvl3pPr marL="1171164" indent="0" algn="ctr">
              <a:buNone/>
              <a:defRPr sz="2305"/>
            </a:lvl3pPr>
            <a:lvl4pPr marL="1756745" indent="0" algn="ctr">
              <a:buNone/>
              <a:defRPr sz="2049"/>
            </a:lvl4pPr>
            <a:lvl5pPr marL="2342327" indent="0" algn="ctr">
              <a:buNone/>
              <a:defRPr sz="2049"/>
            </a:lvl5pPr>
            <a:lvl6pPr marL="2927909" indent="0" algn="ctr">
              <a:buNone/>
              <a:defRPr sz="2049"/>
            </a:lvl6pPr>
            <a:lvl7pPr marL="3513491" indent="0" algn="ctr">
              <a:buNone/>
              <a:defRPr sz="2049"/>
            </a:lvl7pPr>
            <a:lvl8pPr marL="4099072" indent="0" algn="ctr">
              <a:buNone/>
              <a:defRPr sz="2049"/>
            </a:lvl8pPr>
            <a:lvl9pPr marL="4684654" indent="0" algn="ctr">
              <a:buNone/>
              <a:defRPr sz="2049"/>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C6CB7BC-64A6-444E-A44B-3DC6E296808D}" type="datetime1">
              <a:rPr lang="ru-RU" smtClean="0"/>
              <a:t>10.08.2022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507773-497F-4C06-A6BD-C97AF9A7795B}" type="slidenum">
              <a:rPr lang="ru-RU" smtClean="0"/>
              <a:t>‹#›</a:t>
            </a:fld>
            <a:endParaRPr lang="ru-RU"/>
          </a:p>
        </p:txBody>
      </p:sp>
    </p:spTree>
    <p:extLst>
      <p:ext uri="{BB962C8B-B14F-4D97-AF65-F5344CB8AC3E}">
        <p14:creationId xmlns:p14="http://schemas.microsoft.com/office/powerpoint/2010/main" val="4123453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917C5EF-6A58-42E9-83BE-6DBD2B45F36A}" type="datetime1">
              <a:rPr lang="ru-RU" smtClean="0"/>
              <a:t>10.08.2022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507773-497F-4C06-A6BD-C97AF9A7795B}" type="slidenum">
              <a:rPr lang="ru-RU" smtClean="0"/>
              <a:t>‹#›</a:t>
            </a:fld>
            <a:endParaRPr lang="ru-RU"/>
          </a:p>
        </p:txBody>
      </p:sp>
    </p:spTree>
    <p:extLst>
      <p:ext uri="{BB962C8B-B14F-4D97-AF65-F5344CB8AC3E}">
        <p14:creationId xmlns:p14="http://schemas.microsoft.com/office/powerpoint/2010/main" val="2766304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07756" y="467647"/>
            <a:ext cx="1478756" cy="744372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71487" y="467647"/>
            <a:ext cx="4350544" cy="74437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B2FD5D3-F2C0-4916-AF5B-DA9C21FFB6F5}" type="datetime1">
              <a:rPr lang="ru-RU" smtClean="0"/>
              <a:t>10.08.2022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507773-497F-4C06-A6BD-C97AF9A7795B}" type="slidenum">
              <a:rPr lang="ru-RU" smtClean="0"/>
              <a:t>‹#›</a:t>
            </a:fld>
            <a:endParaRPr lang="ru-RU"/>
          </a:p>
        </p:txBody>
      </p:sp>
    </p:spTree>
    <p:extLst>
      <p:ext uri="{BB962C8B-B14F-4D97-AF65-F5344CB8AC3E}">
        <p14:creationId xmlns:p14="http://schemas.microsoft.com/office/powerpoint/2010/main" val="1419110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1BAA5AF-E21F-4AE7-AC92-600279500872}" type="datetime1">
              <a:rPr lang="ru-RU" smtClean="0"/>
              <a:t>10.08.2022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507773-497F-4C06-A6BD-C97AF9A7795B}" type="slidenum">
              <a:rPr lang="ru-RU" smtClean="0"/>
              <a:t>‹#›</a:t>
            </a:fld>
            <a:endParaRPr lang="ru-RU"/>
          </a:p>
        </p:txBody>
      </p:sp>
    </p:spTree>
    <p:extLst>
      <p:ext uri="{BB962C8B-B14F-4D97-AF65-F5344CB8AC3E}">
        <p14:creationId xmlns:p14="http://schemas.microsoft.com/office/powerpoint/2010/main" val="3737390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916" y="2189811"/>
            <a:ext cx="5915025" cy="3653749"/>
          </a:xfrm>
        </p:spPr>
        <p:txBody>
          <a:bodyPr anchor="b"/>
          <a:lstStyle>
            <a:lvl1pPr>
              <a:defRPr sz="7685"/>
            </a:lvl1pPr>
          </a:lstStyle>
          <a:p>
            <a:r>
              <a:rPr lang="ru-RU" smtClean="0"/>
              <a:t>Образец заголовка</a:t>
            </a:r>
            <a:endParaRPr lang="ru-RU"/>
          </a:p>
        </p:txBody>
      </p:sp>
      <p:sp>
        <p:nvSpPr>
          <p:cNvPr id="3" name="Текст 2"/>
          <p:cNvSpPr>
            <a:spLocks noGrp="1"/>
          </p:cNvSpPr>
          <p:nvPr>
            <p:ph type="body" idx="1"/>
          </p:nvPr>
        </p:nvSpPr>
        <p:spPr>
          <a:xfrm>
            <a:off x="467916" y="5878126"/>
            <a:ext cx="5915025" cy="1921420"/>
          </a:xfrm>
        </p:spPr>
        <p:txBody>
          <a:bodyPr/>
          <a:lstStyle>
            <a:lvl1pPr marL="0" indent="0">
              <a:buNone/>
              <a:defRPr sz="3074">
                <a:solidFill>
                  <a:schemeClr val="tx1">
                    <a:tint val="75000"/>
                  </a:schemeClr>
                </a:solidFill>
              </a:defRPr>
            </a:lvl1pPr>
            <a:lvl2pPr marL="585582" indent="0">
              <a:buNone/>
              <a:defRPr sz="2562">
                <a:solidFill>
                  <a:schemeClr val="tx1">
                    <a:tint val="75000"/>
                  </a:schemeClr>
                </a:solidFill>
              </a:defRPr>
            </a:lvl2pPr>
            <a:lvl3pPr marL="1171164" indent="0">
              <a:buNone/>
              <a:defRPr sz="2305">
                <a:solidFill>
                  <a:schemeClr val="tx1">
                    <a:tint val="75000"/>
                  </a:schemeClr>
                </a:solidFill>
              </a:defRPr>
            </a:lvl3pPr>
            <a:lvl4pPr marL="1756745" indent="0">
              <a:buNone/>
              <a:defRPr sz="2049">
                <a:solidFill>
                  <a:schemeClr val="tx1">
                    <a:tint val="75000"/>
                  </a:schemeClr>
                </a:solidFill>
              </a:defRPr>
            </a:lvl4pPr>
            <a:lvl5pPr marL="2342327" indent="0">
              <a:buNone/>
              <a:defRPr sz="2049">
                <a:solidFill>
                  <a:schemeClr val="tx1">
                    <a:tint val="75000"/>
                  </a:schemeClr>
                </a:solidFill>
              </a:defRPr>
            </a:lvl5pPr>
            <a:lvl6pPr marL="2927909" indent="0">
              <a:buNone/>
              <a:defRPr sz="2049">
                <a:solidFill>
                  <a:schemeClr val="tx1">
                    <a:tint val="75000"/>
                  </a:schemeClr>
                </a:solidFill>
              </a:defRPr>
            </a:lvl6pPr>
            <a:lvl7pPr marL="3513491" indent="0">
              <a:buNone/>
              <a:defRPr sz="2049">
                <a:solidFill>
                  <a:schemeClr val="tx1">
                    <a:tint val="75000"/>
                  </a:schemeClr>
                </a:solidFill>
              </a:defRPr>
            </a:lvl7pPr>
            <a:lvl8pPr marL="4099072" indent="0">
              <a:buNone/>
              <a:defRPr sz="2049">
                <a:solidFill>
                  <a:schemeClr val="tx1">
                    <a:tint val="75000"/>
                  </a:schemeClr>
                </a:solidFill>
              </a:defRPr>
            </a:lvl8pPr>
            <a:lvl9pPr marL="4684654" indent="0">
              <a:buNone/>
              <a:defRPr sz="2049">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D994925-2812-450F-824E-F1AB53B80B31}" type="datetime1">
              <a:rPr lang="ru-RU" smtClean="0"/>
              <a:t>10.08.2022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507773-497F-4C06-A6BD-C97AF9A7795B}" type="slidenum">
              <a:rPr lang="ru-RU" smtClean="0"/>
              <a:t>‹#›</a:t>
            </a:fld>
            <a:endParaRPr lang="ru-RU"/>
          </a:p>
        </p:txBody>
      </p:sp>
    </p:spTree>
    <p:extLst>
      <p:ext uri="{BB962C8B-B14F-4D97-AF65-F5344CB8AC3E}">
        <p14:creationId xmlns:p14="http://schemas.microsoft.com/office/powerpoint/2010/main" val="1106492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71488" y="2338237"/>
            <a:ext cx="2914650" cy="55731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471863" y="2338237"/>
            <a:ext cx="2914650" cy="55731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3554704-BF74-43D7-BB7E-86C2566277AE}" type="datetime1">
              <a:rPr lang="ru-RU" smtClean="0"/>
              <a:t>10.08.2022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D507773-497F-4C06-A6BD-C97AF9A7795B}" type="slidenum">
              <a:rPr lang="ru-RU" smtClean="0"/>
              <a:t>‹#›</a:t>
            </a:fld>
            <a:endParaRPr lang="ru-RU"/>
          </a:p>
        </p:txBody>
      </p:sp>
    </p:spTree>
    <p:extLst>
      <p:ext uri="{BB962C8B-B14F-4D97-AF65-F5344CB8AC3E}">
        <p14:creationId xmlns:p14="http://schemas.microsoft.com/office/powerpoint/2010/main" val="1306136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2381" y="467648"/>
            <a:ext cx="5915025" cy="1697764"/>
          </a:xfrm>
        </p:spPr>
        <p:txBody>
          <a:bodyPr/>
          <a:lstStyle/>
          <a:p>
            <a:r>
              <a:rPr lang="ru-RU" smtClean="0"/>
              <a:t>Образец заголовка</a:t>
            </a:r>
            <a:endParaRPr lang="ru-RU"/>
          </a:p>
        </p:txBody>
      </p:sp>
      <p:sp>
        <p:nvSpPr>
          <p:cNvPr id="3" name="Текст 2"/>
          <p:cNvSpPr>
            <a:spLocks noGrp="1"/>
          </p:cNvSpPr>
          <p:nvPr>
            <p:ph type="body" idx="1"/>
          </p:nvPr>
        </p:nvSpPr>
        <p:spPr>
          <a:xfrm>
            <a:off x="472381" y="2153212"/>
            <a:ext cx="2901255" cy="1055256"/>
          </a:xfrm>
        </p:spPr>
        <p:txBody>
          <a:bodyPr anchor="b"/>
          <a:lstStyle>
            <a:lvl1pPr marL="0" indent="0">
              <a:buNone/>
              <a:defRPr sz="3074" b="1"/>
            </a:lvl1pPr>
            <a:lvl2pPr marL="585582" indent="0">
              <a:buNone/>
              <a:defRPr sz="2562" b="1"/>
            </a:lvl2pPr>
            <a:lvl3pPr marL="1171164" indent="0">
              <a:buNone/>
              <a:defRPr sz="2305" b="1"/>
            </a:lvl3pPr>
            <a:lvl4pPr marL="1756745" indent="0">
              <a:buNone/>
              <a:defRPr sz="2049" b="1"/>
            </a:lvl4pPr>
            <a:lvl5pPr marL="2342327" indent="0">
              <a:buNone/>
              <a:defRPr sz="2049" b="1"/>
            </a:lvl5pPr>
            <a:lvl6pPr marL="2927909" indent="0">
              <a:buNone/>
              <a:defRPr sz="2049" b="1"/>
            </a:lvl6pPr>
            <a:lvl7pPr marL="3513491" indent="0">
              <a:buNone/>
              <a:defRPr sz="2049" b="1"/>
            </a:lvl7pPr>
            <a:lvl8pPr marL="4099072" indent="0">
              <a:buNone/>
              <a:defRPr sz="2049" b="1"/>
            </a:lvl8pPr>
            <a:lvl9pPr marL="4684654" indent="0">
              <a:buNone/>
              <a:defRPr sz="2049" b="1"/>
            </a:lvl9pPr>
          </a:lstStyle>
          <a:p>
            <a:pPr lvl="0"/>
            <a:r>
              <a:rPr lang="ru-RU" smtClean="0"/>
              <a:t>Образец текста</a:t>
            </a:r>
          </a:p>
        </p:txBody>
      </p:sp>
      <p:sp>
        <p:nvSpPr>
          <p:cNvPr id="4" name="Объект 3"/>
          <p:cNvSpPr>
            <a:spLocks noGrp="1"/>
          </p:cNvSpPr>
          <p:nvPr>
            <p:ph sz="half" idx="2"/>
          </p:nvPr>
        </p:nvSpPr>
        <p:spPr>
          <a:xfrm>
            <a:off x="472381" y="3208468"/>
            <a:ext cx="2901255" cy="47191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71863" y="2153212"/>
            <a:ext cx="2915543" cy="1055256"/>
          </a:xfrm>
        </p:spPr>
        <p:txBody>
          <a:bodyPr anchor="b"/>
          <a:lstStyle>
            <a:lvl1pPr marL="0" indent="0">
              <a:buNone/>
              <a:defRPr sz="3074" b="1"/>
            </a:lvl1pPr>
            <a:lvl2pPr marL="585582" indent="0">
              <a:buNone/>
              <a:defRPr sz="2562" b="1"/>
            </a:lvl2pPr>
            <a:lvl3pPr marL="1171164" indent="0">
              <a:buNone/>
              <a:defRPr sz="2305" b="1"/>
            </a:lvl3pPr>
            <a:lvl4pPr marL="1756745" indent="0">
              <a:buNone/>
              <a:defRPr sz="2049" b="1"/>
            </a:lvl4pPr>
            <a:lvl5pPr marL="2342327" indent="0">
              <a:buNone/>
              <a:defRPr sz="2049" b="1"/>
            </a:lvl5pPr>
            <a:lvl6pPr marL="2927909" indent="0">
              <a:buNone/>
              <a:defRPr sz="2049" b="1"/>
            </a:lvl6pPr>
            <a:lvl7pPr marL="3513491" indent="0">
              <a:buNone/>
              <a:defRPr sz="2049" b="1"/>
            </a:lvl7pPr>
            <a:lvl8pPr marL="4099072" indent="0">
              <a:buNone/>
              <a:defRPr sz="2049" b="1"/>
            </a:lvl8pPr>
            <a:lvl9pPr marL="4684654" indent="0">
              <a:buNone/>
              <a:defRPr sz="2049" b="1"/>
            </a:lvl9pPr>
          </a:lstStyle>
          <a:p>
            <a:pPr lvl="0"/>
            <a:r>
              <a:rPr lang="ru-RU" smtClean="0"/>
              <a:t>Образец текста</a:t>
            </a:r>
          </a:p>
        </p:txBody>
      </p:sp>
      <p:sp>
        <p:nvSpPr>
          <p:cNvPr id="6" name="Объект 5"/>
          <p:cNvSpPr>
            <a:spLocks noGrp="1"/>
          </p:cNvSpPr>
          <p:nvPr>
            <p:ph sz="quarter" idx="4"/>
          </p:nvPr>
        </p:nvSpPr>
        <p:spPr>
          <a:xfrm>
            <a:off x="3471863" y="3208468"/>
            <a:ext cx="2915543" cy="47191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F03080B-65B6-4F80-ADAC-3B617B5A8258}" type="datetime1">
              <a:rPr lang="ru-RU" smtClean="0"/>
              <a:t>10.08.2022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D507773-497F-4C06-A6BD-C97AF9A7795B}" type="slidenum">
              <a:rPr lang="ru-RU" smtClean="0"/>
              <a:t>‹#›</a:t>
            </a:fld>
            <a:endParaRPr lang="ru-RU"/>
          </a:p>
        </p:txBody>
      </p:sp>
    </p:spTree>
    <p:extLst>
      <p:ext uri="{BB962C8B-B14F-4D97-AF65-F5344CB8AC3E}">
        <p14:creationId xmlns:p14="http://schemas.microsoft.com/office/powerpoint/2010/main" val="1174983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EE81CB9-5AAC-4940-AC39-8D10CB0E4801}" type="datetime1">
              <a:rPr lang="ru-RU" smtClean="0"/>
              <a:t>10.08.2022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D507773-497F-4C06-A6BD-C97AF9A7795B}" type="slidenum">
              <a:rPr lang="ru-RU" smtClean="0"/>
              <a:t>‹#›</a:t>
            </a:fld>
            <a:endParaRPr lang="ru-RU"/>
          </a:p>
        </p:txBody>
      </p:sp>
    </p:spTree>
    <p:extLst>
      <p:ext uri="{BB962C8B-B14F-4D97-AF65-F5344CB8AC3E}">
        <p14:creationId xmlns:p14="http://schemas.microsoft.com/office/powerpoint/2010/main" val="437307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2CB6D7C-409E-4034-A940-0C145B00676A}" type="datetime1">
              <a:rPr lang="ru-RU" smtClean="0"/>
              <a:t>10.08.2022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D507773-497F-4C06-A6BD-C97AF9A7795B}" type="slidenum">
              <a:rPr lang="ru-RU" smtClean="0"/>
              <a:t>‹#›</a:t>
            </a:fld>
            <a:endParaRPr lang="ru-RU"/>
          </a:p>
        </p:txBody>
      </p:sp>
    </p:spTree>
    <p:extLst>
      <p:ext uri="{BB962C8B-B14F-4D97-AF65-F5344CB8AC3E}">
        <p14:creationId xmlns:p14="http://schemas.microsoft.com/office/powerpoint/2010/main" val="2970637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2381" y="585576"/>
            <a:ext cx="2211883" cy="2049516"/>
          </a:xfrm>
        </p:spPr>
        <p:txBody>
          <a:bodyPr anchor="b"/>
          <a:lstStyle>
            <a:lvl1pPr>
              <a:defRPr sz="4099"/>
            </a:lvl1pPr>
          </a:lstStyle>
          <a:p>
            <a:r>
              <a:rPr lang="ru-RU" smtClean="0"/>
              <a:t>Образец заголовка</a:t>
            </a:r>
            <a:endParaRPr lang="ru-RU"/>
          </a:p>
        </p:txBody>
      </p:sp>
      <p:sp>
        <p:nvSpPr>
          <p:cNvPr id="3" name="Объект 2"/>
          <p:cNvSpPr>
            <a:spLocks noGrp="1"/>
          </p:cNvSpPr>
          <p:nvPr>
            <p:ph idx="1"/>
          </p:nvPr>
        </p:nvSpPr>
        <p:spPr>
          <a:xfrm>
            <a:off x="2915543" y="1264682"/>
            <a:ext cx="3471863" cy="6242076"/>
          </a:xfrm>
        </p:spPr>
        <p:txBody>
          <a:bodyPr/>
          <a:lstStyle>
            <a:lvl1pPr>
              <a:defRPr sz="4099"/>
            </a:lvl1pPr>
            <a:lvl2pPr>
              <a:defRPr sz="3586"/>
            </a:lvl2pPr>
            <a:lvl3pPr>
              <a:defRPr sz="3074"/>
            </a:lvl3pPr>
            <a:lvl4pPr>
              <a:defRPr sz="2562"/>
            </a:lvl4pPr>
            <a:lvl5pPr>
              <a:defRPr sz="2562"/>
            </a:lvl5pPr>
            <a:lvl6pPr>
              <a:defRPr sz="2562"/>
            </a:lvl6pPr>
            <a:lvl7pPr>
              <a:defRPr sz="2562"/>
            </a:lvl7pPr>
            <a:lvl8pPr>
              <a:defRPr sz="2562"/>
            </a:lvl8pPr>
            <a:lvl9pPr>
              <a:defRPr sz="2562"/>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72381" y="2635091"/>
            <a:ext cx="2211883" cy="4881833"/>
          </a:xfrm>
        </p:spPr>
        <p:txBody>
          <a:bodyPr/>
          <a:lstStyle>
            <a:lvl1pPr marL="0" indent="0">
              <a:buNone/>
              <a:defRPr sz="2049"/>
            </a:lvl1pPr>
            <a:lvl2pPr marL="585582" indent="0">
              <a:buNone/>
              <a:defRPr sz="1793"/>
            </a:lvl2pPr>
            <a:lvl3pPr marL="1171164" indent="0">
              <a:buNone/>
              <a:defRPr sz="1537"/>
            </a:lvl3pPr>
            <a:lvl4pPr marL="1756745" indent="0">
              <a:buNone/>
              <a:defRPr sz="1281"/>
            </a:lvl4pPr>
            <a:lvl5pPr marL="2342327" indent="0">
              <a:buNone/>
              <a:defRPr sz="1281"/>
            </a:lvl5pPr>
            <a:lvl6pPr marL="2927909" indent="0">
              <a:buNone/>
              <a:defRPr sz="1281"/>
            </a:lvl6pPr>
            <a:lvl7pPr marL="3513491" indent="0">
              <a:buNone/>
              <a:defRPr sz="1281"/>
            </a:lvl7pPr>
            <a:lvl8pPr marL="4099072" indent="0">
              <a:buNone/>
              <a:defRPr sz="1281"/>
            </a:lvl8pPr>
            <a:lvl9pPr marL="4684654" indent="0">
              <a:buNone/>
              <a:defRPr sz="1281"/>
            </a:lvl9pPr>
          </a:lstStyle>
          <a:p>
            <a:pPr lvl="0"/>
            <a:r>
              <a:rPr lang="ru-RU" smtClean="0"/>
              <a:t>Образец текста</a:t>
            </a:r>
          </a:p>
        </p:txBody>
      </p:sp>
      <p:sp>
        <p:nvSpPr>
          <p:cNvPr id="5" name="Дата 4"/>
          <p:cNvSpPr>
            <a:spLocks noGrp="1"/>
          </p:cNvSpPr>
          <p:nvPr>
            <p:ph type="dt" sz="half" idx="10"/>
          </p:nvPr>
        </p:nvSpPr>
        <p:spPr/>
        <p:txBody>
          <a:bodyPr/>
          <a:lstStyle/>
          <a:p>
            <a:fld id="{1A7A2801-0A30-488A-B7FB-5A14A0B4B38A}" type="datetime1">
              <a:rPr lang="ru-RU" smtClean="0"/>
              <a:t>10.08.2022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D507773-497F-4C06-A6BD-C97AF9A7795B}" type="slidenum">
              <a:rPr lang="ru-RU" smtClean="0"/>
              <a:t>‹#›</a:t>
            </a:fld>
            <a:endParaRPr lang="ru-RU"/>
          </a:p>
        </p:txBody>
      </p:sp>
    </p:spTree>
    <p:extLst>
      <p:ext uri="{BB962C8B-B14F-4D97-AF65-F5344CB8AC3E}">
        <p14:creationId xmlns:p14="http://schemas.microsoft.com/office/powerpoint/2010/main" val="2222647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2381" y="585576"/>
            <a:ext cx="2211883" cy="2049516"/>
          </a:xfrm>
        </p:spPr>
        <p:txBody>
          <a:bodyPr anchor="b"/>
          <a:lstStyle>
            <a:lvl1pPr>
              <a:defRPr sz="4099"/>
            </a:lvl1pPr>
          </a:lstStyle>
          <a:p>
            <a:r>
              <a:rPr lang="ru-RU" smtClean="0"/>
              <a:t>Образец заголовка</a:t>
            </a:r>
            <a:endParaRPr lang="ru-RU"/>
          </a:p>
        </p:txBody>
      </p:sp>
      <p:sp>
        <p:nvSpPr>
          <p:cNvPr id="3" name="Рисунок 2"/>
          <p:cNvSpPr>
            <a:spLocks noGrp="1"/>
          </p:cNvSpPr>
          <p:nvPr>
            <p:ph type="pic" idx="1"/>
          </p:nvPr>
        </p:nvSpPr>
        <p:spPr>
          <a:xfrm>
            <a:off x="2915543" y="1264682"/>
            <a:ext cx="3471863" cy="6242076"/>
          </a:xfrm>
        </p:spPr>
        <p:txBody>
          <a:bodyPr/>
          <a:lstStyle>
            <a:lvl1pPr marL="0" indent="0">
              <a:buNone/>
              <a:defRPr sz="4099"/>
            </a:lvl1pPr>
            <a:lvl2pPr marL="585582" indent="0">
              <a:buNone/>
              <a:defRPr sz="3586"/>
            </a:lvl2pPr>
            <a:lvl3pPr marL="1171164" indent="0">
              <a:buNone/>
              <a:defRPr sz="3074"/>
            </a:lvl3pPr>
            <a:lvl4pPr marL="1756745" indent="0">
              <a:buNone/>
              <a:defRPr sz="2562"/>
            </a:lvl4pPr>
            <a:lvl5pPr marL="2342327" indent="0">
              <a:buNone/>
              <a:defRPr sz="2562"/>
            </a:lvl5pPr>
            <a:lvl6pPr marL="2927909" indent="0">
              <a:buNone/>
              <a:defRPr sz="2562"/>
            </a:lvl6pPr>
            <a:lvl7pPr marL="3513491" indent="0">
              <a:buNone/>
              <a:defRPr sz="2562"/>
            </a:lvl7pPr>
            <a:lvl8pPr marL="4099072" indent="0">
              <a:buNone/>
              <a:defRPr sz="2562"/>
            </a:lvl8pPr>
            <a:lvl9pPr marL="4684654" indent="0">
              <a:buNone/>
              <a:defRPr sz="2562"/>
            </a:lvl9pPr>
          </a:lstStyle>
          <a:p>
            <a:endParaRPr lang="ru-RU"/>
          </a:p>
        </p:txBody>
      </p:sp>
      <p:sp>
        <p:nvSpPr>
          <p:cNvPr id="4" name="Текст 3"/>
          <p:cNvSpPr>
            <a:spLocks noGrp="1"/>
          </p:cNvSpPr>
          <p:nvPr>
            <p:ph type="body" sz="half" idx="2"/>
          </p:nvPr>
        </p:nvSpPr>
        <p:spPr>
          <a:xfrm>
            <a:off x="472381" y="2635091"/>
            <a:ext cx="2211883" cy="4881833"/>
          </a:xfrm>
        </p:spPr>
        <p:txBody>
          <a:bodyPr/>
          <a:lstStyle>
            <a:lvl1pPr marL="0" indent="0">
              <a:buNone/>
              <a:defRPr sz="2049"/>
            </a:lvl1pPr>
            <a:lvl2pPr marL="585582" indent="0">
              <a:buNone/>
              <a:defRPr sz="1793"/>
            </a:lvl2pPr>
            <a:lvl3pPr marL="1171164" indent="0">
              <a:buNone/>
              <a:defRPr sz="1537"/>
            </a:lvl3pPr>
            <a:lvl4pPr marL="1756745" indent="0">
              <a:buNone/>
              <a:defRPr sz="1281"/>
            </a:lvl4pPr>
            <a:lvl5pPr marL="2342327" indent="0">
              <a:buNone/>
              <a:defRPr sz="1281"/>
            </a:lvl5pPr>
            <a:lvl6pPr marL="2927909" indent="0">
              <a:buNone/>
              <a:defRPr sz="1281"/>
            </a:lvl6pPr>
            <a:lvl7pPr marL="3513491" indent="0">
              <a:buNone/>
              <a:defRPr sz="1281"/>
            </a:lvl7pPr>
            <a:lvl8pPr marL="4099072" indent="0">
              <a:buNone/>
              <a:defRPr sz="1281"/>
            </a:lvl8pPr>
            <a:lvl9pPr marL="4684654" indent="0">
              <a:buNone/>
              <a:defRPr sz="1281"/>
            </a:lvl9pPr>
          </a:lstStyle>
          <a:p>
            <a:pPr lvl="0"/>
            <a:r>
              <a:rPr lang="ru-RU" smtClean="0"/>
              <a:t>Образец текста</a:t>
            </a:r>
          </a:p>
        </p:txBody>
      </p:sp>
      <p:sp>
        <p:nvSpPr>
          <p:cNvPr id="5" name="Дата 4"/>
          <p:cNvSpPr>
            <a:spLocks noGrp="1"/>
          </p:cNvSpPr>
          <p:nvPr>
            <p:ph type="dt" sz="half" idx="10"/>
          </p:nvPr>
        </p:nvSpPr>
        <p:spPr/>
        <p:txBody>
          <a:bodyPr/>
          <a:lstStyle/>
          <a:p>
            <a:fld id="{95F1BDDC-B379-48DD-80CA-C502DEEC63FE}" type="datetime1">
              <a:rPr lang="ru-RU" smtClean="0"/>
              <a:t>10.08.2022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D507773-497F-4C06-A6BD-C97AF9A7795B}" type="slidenum">
              <a:rPr lang="ru-RU" smtClean="0"/>
              <a:t>‹#›</a:t>
            </a:fld>
            <a:endParaRPr lang="ru-RU"/>
          </a:p>
        </p:txBody>
      </p:sp>
    </p:spTree>
    <p:extLst>
      <p:ext uri="{BB962C8B-B14F-4D97-AF65-F5344CB8AC3E}">
        <p14:creationId xmlns:p14="http://schemas.microsoft.com/office/powerpoint/2010/main" val="2208130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488" y="467648"/>
            <a:ext cx="5915025" cy="1697764"/>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71488" y="2338237"/>
            <a:ext cx="5915025" cy="55731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71488" y="8141132"/>
            <a:ext cx="1543050" cy="467647"/>
          </a:xfrm>
          <a:prstGeom prst="rect">
            <a:avLst/>
          </a:prstGeom>
        </p:spPr>
        <p:txBody>
          <a:bodyPr vert="horz" lIns="91440" tIns="45720" rIns="91440" bIns="45720" rtlCol="0" anchor="ctr"/>
          <a:lstStyle>
            <a:lvl1pPr algn="l">
              <a:defRPr sz="1537">
                <a:solidFill>
                  <a:schemeClr val="tx1">
                    <a:tint val="75000"/>
                  </a:schemeClr>
                </a:solidFill>
              </a:defRPr>
            </a:lvl1pPr>
          </a:lstStyle>
          <a:p>
            <a:fld id="{26A9EBE1-B539-47BB-9942-EE3DF87D44B5}" type="datetime1">
              <a:rPr lang="ru-RU" smtClean="0"/>
              <a:t>10.08.2022</a:t>
            </a:fld>
            <a:endParaRPr lang="ru-RU"/>
          </a:p>
        </p:txBody>
      </p:sp>
      <p:sp>
        <p:nvSpPr>
          <p:cNvPr id="5" name="Нижний колонтитул 4"/>
          <p:cNvSpPr>
            <a:spLocks noGrp="1"/>
          </p:cNvSpPr>
          <p:nvPr>
            <p:ph type="ftr" sz="quarter" idx="3"/>
          </p:nvPr>
        </p:nvSpPr>
        <p:spPr>
          <a:xfrm>
            <a:off x="2271713" y="8141132"/>
            <a:ext cx="2314575" cy="467647"/>
          </a:xfrm>
          <a:prstGeom prst="rect">
            <a:avLst/>
          </a:prstGeom>
        </p:spPr>
        <p:txBody>
          <a:bodyPr vert="horz" lIns="91440" tIns="45720" rIns="91440" bIns="45720" rtlCol="0" anchor="ctr"/>
          <a:lstStyle>
            <a:lvl1pPr algn="ctr">
              <a:defRPr sz="1537">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4843463" y="8141132"/>
            <a:ext cx="1543050" cy="467647"/>
          </a:xfrm>
          <a:prstGeom prst="rect">
            <a:avLst/>
          </a:prstGeom>
        </p:spPr>
        <p:txBody>
          <a:bodyPr vert="horz" lIns="91440" tIns="45720" rIns="91440" bIns="45720" rtlCol="0" anchor="ctr"/>
          <a:lstStyle>
            <a:lvl1pPr algn="r">
              <a:defRPr sz="1537">
                <a:solidFill>
                  <a:schemeClr val="tx1">
                    <a:tint val="75000"/>
                  </a:schemeClr>
                </a:solidFill>
              </a:defRPr>
            </a:lvl1pPr>
          </a:lstStyle>
          <a:p>
            <a:fld id="{5D507773-497F-4C06-A6BD-C97AF9A7795B}" type="slidenum">
              <a:rPr lang="ru-RU" smtClean="0"/>
              <a:t>‹#›</a:t>
            </a:fld>
            <a:endParaRPr lang="ru-RU"/>
          </a:p>
        </p:txBody>
      </p:sp>
    </p:spTree>
    <p:extLst>
      <p:ext uri="{BB962C8B-B14F-4D97-AF65-F5344CB8AC3E}">
        <p14:creationId xmlns:p14="http://schemas.microsoft.com/office/powerpoint/2010/main" val="3254777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1171164" rtl="0" eaLnBrk="1" latinLnBrk="0" hangingPunct="1">
        <a:lnSpc>
          <a:spcPct val="90000"/>
        </a:lnSpc>
        <a:spcBef>
          <a:spcPct val="0"/>
        </a:spcBef>
        <a:buNone/>
        <a:defRPr sz="5636" kern="1200">
          <a:solidFill>
            <a:schemeClr val="tx1"/>
          </a:solidFill>
          <a:latin typeface="+mj-lt"/>
          <a:ea typeface="+mj-ea"/>
          <a:cs typeface="+mj-cs"/>
        </a:defRPr>
      </a:lvl1pPr>
    </p:titleStyle>
    <p:bodyStyle>
      <a:lvl1pPr marL="292791" indent="-292791" algn="l" defTabSz="1171164" rtl="0" eaLnBrk="1" latinLnBrk="0" hangingPunct="1">
        <a:lnSpc>
          <a:spcPct val="90000"/>
        </a:lnSpc>
        <a:spcBef>
          <a:spcPts val="1281"/>
        </a:spcBef>
        <a:buFont typeface="Arial" panose="020B0604020202020204" pitchFamily="34" charset="0"/>
        <a:buChar char="•"/>
        <a:defRPr sz="3586" kern="1200">
          <a:solidFill>
            <a:schemeClr val="tx1"/>
          </a:solidFill>
          <a:latin typeface="+mn-lt"/>
          <a:ea typeface="+mn-ea"/>
          <a:cs typeface="+mn-cs"/>
        </a:defRPr>
      </a:lvl1pPr>
      <a:lvl2pPr marL="878373" indent="-292791" algn="l" defTabSz="1171164" rtl="0" eaLnBrk="1" latinLnBrk="0" hangingPunct="1">
        <a:lnSpc>
          <a:spcPct val="90000"/>
        </a:lnSpc>
        <a:spcBef>
          <a:spcPts val="640"/>
        </a:spcBef>
        <a:buFont typeface="Arial" panose="020B0604020202020204" pitchFamily="34" charset="0"/>
        <a:buChar char="•"/>
        <a:defRPr sz="3074" kern="1200">
          <a:solidFill>
            <a:schemeClr val="tx1"/>
          </a:solidFill>
          <a:latin typeface="+mn-lt"/>
          <a:ea typeface="+mn-ea"/>
          <a:cs typeface="+mn-cs"/>
        </a:defRPr>
      </a:lvl2pPr>
      <a:lvl3pPr marL="1463954" indent="-292791" algn="l" defTabSz="1171164" rtl="0" eaLnBrk="1" latinLnBrk="0" hangingPunct="1">
        <a:lnSpc>
          <a:spcPct val="90000"/>
        </a:lnSpc>
        <a:spcBef>
          <a:spcPts val="640"/>
        </a:spcBef>
        <a:buFont typeface="Arial" panose="020B0604020202020204" pitchFamily="34" charset="0"/>
        <a:buChar char="•"/>
        <a:defRPr sz="2562" kern="1200">
          <a:solidFill>
            <a:schemeClr val="tx1"/>
          </a:solidFill>
          <a:latin typeface="+mn-lt"/>
          <a:ea typeface="+mn-ea"/>
          <a:cs typeface="+mn-cs"/>
        </a:defRPr>
      </a:lvl3pPr>
      <a:lvl4pPr marL="2049536" indent="-292791" algn="l" defTabSz="1171164" rtl="0" eaLnBrk="1" latinLnBrk="0" hangingPunct="1">
        <a:lnSpc>
          <a:spcPct val="90000"/>
        </a:lnSpc>
        <a:spcBef>
          <a:spcPts val="640"/>
        </a:spcBef>
        <a:buFont typeface="Arial" panose="020B0604020202020204" pitchFamily="34" charset="0"/>
        <a:buChar char="•"/>
        <a:defRPr sz="2305" kern="1200">
          <a:solidFill>
            <a:schemeClr val="tx1"/>
          </a:solidFill>
          <a:latin typeface="+mn-lt"/>
          <a:ea typeface="+mn-ea"/>
          <a:cs typeface="+mn-cs"/>
        </a:defRPr>
      </a:lvl4pPr>
      <a:lvl5pPr marL="2635118" indent="-292791" algn="l" defTabSz="1171164" rtl="0" eaLnBrk="1" latinLnBrk="0" hangingPunct="1">
        <a:lnSpc>
          <a:spcPct val="90000"/>
        </a:lnSpc>
        <a:spcBef>
          <a:spcPts val="640"/>
        </a:spcBef>
        <a:buFont typeface="Arial" panose="020B0604020202020204" pitchFamily="34" charset="0"/>
        <a:buChar char="•"/>
        <a:defRPr sz="2305" kern="1200">
          <a:solidFill>
            <a:schemeClr val="tx1"/>
          </a:solidFill>
          <a:latin typeface="+mn-lt"/>
          <a:ea typeface="+mn-ea"/>
          <a:cs typeface="+mn-cs"/>
        </a:defRPr>
      </a:lvl5pPr>
      <a:lvl6pPr marL="3220700" indent="-292791" algn="l" defTabSz="1171164" rtl="0" eaLnBrk="1" latinLnBrk="0" hangingPunct="1">
        <a:lnSpc>
          <a:spcPct val="90000"/>
        </a:lnSpc>
        <a:spcBef>
          <a:spcPts val="640"/>
        </a:spcBef>
        <a:buFont typeface="Arial" panose="020B0604020202020204" pitchFamily="34" charset="0"/>
        <a:buChar char="•"/>
        <a:defRPr sz="2305" kern="1200">
          <a:solidFill>
            <a:schemeClr val="tx1"/>
          </a:solidFill>
          <a:latin typeface="+mn-lt"/>
          <a:ea typeface="+mn-ea"/>
          <a:cs typeface="+mn-cs"/>
        </a:defRPr>
      </a:lvl6pPr>
      <a:lvl7pPr marL="3806281" indent="-292791" algn="l" defTabSz="1171164" rtl="0" eaLnBrk="1" latinLnBrk="0" hangingPunct="1">
        <a:lnSpc>
          <a:spcPct val="90000"/>
        </a:lnSpc>
        <a:spcBef>
          <a:spcPts val="640"/>
        </a:spcBef>
        <a:buFont typeface="Arial" panose="020B0604020202020204" pitchFamily="34" charset="0"/>
        <a:buChar char="•"/>
        <a:defRPr sz="2305" kern="1200">
          <a:solidFill>
            <a:schemeClr val="tx1"/>
          </a:solidFill>
          <a:latin typeface="+mn-lt"/>
          <a:ea typeface="+mn-ea"/>
          <a:cs typeface="+mn-cs"/>
        </a:defRPr>
      </a:lvl7pPr>
      <a:lvl8pPr marL="4391863" indent="-292791" algn="l" defTabSz="1171164" rtl="0" eaLnBrk="1" latinLnBrk="0" hangingPunct="1">
        <a:lnSpc>
          <a:spcPct val="90000"/>
        </a:lnSpc>
        <a:spcBef>
          <a:spcPts val="640"/>
        </a:spcBef>
        <a:buFont typeface="Arial" panose="020B0604020202020204" pitchFamily="34" charset="0"/>
        <a:buChar char="•"/>
        <a:defRPr sz="2305" kern="1200">
          <a:solidFill>
            <a:schemeClr val="tx1"/>
          </a:solidFill>
          <a:latin typeface="+mn-lt"/>
          <a:ea typeface="+mn-ea"/>
          <a:cs typeface="+mn-cs"/>
        </a:defRPr>
      </a:lvl8pPr>
      <a:lvl9pPr marL="4977445" indent="-292791" algn="l" defTabSz="1171164" rtl="0" eaLnBrk="1" latinLnBrk="0" hangingPunct="1">
        <a:lnSpc>
          <a:spcPct val="90000"/>
        </a:lnSpc>
        <a:spcBef>
          <a:spcPts val="640"/>
        </a:spcBef>
        <a:buFont typeface="Arial" panose="020B0604020202020204" pitchFamily="34" charset="0"/>
        <a:buChar char="•"/>
        <a:defRPr sz="2305" kern="1200">
          <a:solidFill>
            <a:schemeClr val="tx1"/>
          </a:solidFill>
          <a:latin typeface="+mn-lt"/>
          <a:ea typeface="+mn-ea"/>
          <a:cs typeface="+mn-cs"/>
        </a:defRPr>
      </a:lvl9pPr>
    </p:bodyStyle>
    <p:otherStyle>
      <a:defPPr>
        <a:defRPr lang="ru-RU"/>
      </a:defPPr>
      <a:lvl1pPr marL="0" algn="l" defTabSz="1171164" rtl="0" eaLnBrk="1" latinLnBrk="0" hangingPunct="1">
        <a:defRPr sz="2305" kern="1200">
          <a:solidFill>
            <a:schemeClr val="tx1"/>
          </a:solidFill>
          <a:latin typeface="+mn-lt"/>
          <a:ea typeface="+mn-ea"/>
          <a:cs typeface="+mn-cs"/>
        </a:defRPr>
      </a:lvl1pPr>
      <a:lvl2pPr marL="585582" algn="l" defTabSz="1171164" rtl="0" eaLnBrk="1" latinLnBrk="0" hangingPunct="1">
        <a:defRPr sz="2305" kern="1200">
          <a:solidFill>
            <a:schemeClr val="tx1"/>
          </a:solidFill>
          <a:latin typeface="+mn-lt"/>
          <a:ea typeface="+mn-ea"/>
          <a:cs typeface="+mn-cs"/>
        </a:defRPr>
      </a:lvl2pPr>
      <a:lvl3pPr marL="1171164" algn="l" defTabSz="1171164" rtl="0" eaLnBrk="1" latinLnBrk="0" hangingPunct="1">
        <a:defRPr sz="2305" kern="1200">
          <a:solidFill>
            <a:schemeClr val="tx1"/>
          </a:solidFill>
          <a:latin typeface="+mn-lt"/>
          <a:ea typeface="+mn-ea"/>
          <a:cs typeface="+mn-cs"/>
        </a:defRPr>
      </a:lvl3pPr>
      <a:lvl4pPr marL="1756745" algn="l" defTabSz="1171164" rtl="0" eaLnBrk="1" latinLnBrk="0" hangingPunct="1">
        <a:defRPr sz="2305" kern="1200">
          <a:solidFill>
            <a:schemeClr val="tx1"/>
          </a:solidFill>
          <a:latin typeface="+mn-lt"/>
          <a:ea typeface="+mn-ea"/>
          <a:cs typeface="+mn-cs"/>
        </a:defRPr>
      </a:lvl4pPr>
      <a:lvl5pPr marL="2342327" algn="l" defTabSz="1171164" rtl="0" eaLnBrk="1" latinLnBrk="0" hangingPunct="1">
        <a:defRPr sz="2305" kern="1200">
          <a:solidFill>
            <a:schemeClr val="tx1"/>
          </a:solidFill>
          <a:latin typeface="+mn-lt"/>
          <a:ea typeface="+mn-ea"/>
          <a:cs typeface="+mn-cs"/>
        </a:defRPr>
      </a:lvl5pPr>
      <a:lvl6pPr marL="2927909" algn="l" defTabSz="1171164" rtl="0" eaLnBrk="1" latinLnBrk="0" hangingPunct="1">
        <a:defRPr sz="2305" kern="1200">
          <a:solidFill>
            <a:schemeClr val="tx1"/>
          </a:solidFill>
          <a:latin typeface="+mn-lt"/>
          <a:ea typeface="+mn-ea"/>
          <a:cs typeface="+mn-cs"/>
        </a:defRPr>
      </a:lvl6pPr>
      <a:lvl7pPr marL="3513491" algn="l" defTabSz="1171164" rtl="0" eaLnBrk="1" latinLnBrk="0" hangingPunct="1">
        <a:defRPr sz="2305" kern="1200">
          <a:solidFill>
            <a:schemeClr val="tx1"/>
          </a:solidFill>
          <a:latin typeface="+mn-lt"/>
          <a:ea typeface="+mn-ea"/>
          <a:cs typeface="+mn-cs"/>
        </a:defRPr>
      </a:lvl7pPr>
      <a:lvl8pPr marL="4099072" algn="l" defTabSz="1171164" rtl="0" eaLnBrk="1" latinLnBrk="0" hangingPunct="1">
        <a:defRPr sz="2305" kern="1200">
          <a:solidFill>
            <a:schemeClr val="tx1"/>
          </a:solidFill>
          <a:latin typeface="+mn-lt"/>
          <a:ea typeface="+mn-ea"/>
          <a:cs typeface="+mn-cs"/>
        </a:defRPr>
      </a:lvl8pPr>
      <a:lvl9pPr marL="4684654" algn="l" defTabSz="1171164" rtl="0" eaLnBrk="1" latinLnBrk="0" hangingPunct="1">
        <a:defRPr sz="23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8783638"/>
          </a:xfrm>
          <a:prstGeom prst="rect">
            <a:avLst/>
          </a:prstGeom>
        </p:spPr>
      </p:pic>
      <p:pic>
        <p:nvPicPr>
          <p:cNvPr id="2" name="Рисунок 1" descr="C:\Documents and Settings\Root\Рабочий стол\семья.jpg"/>
          <p:cNvPicPr/>
          <p:nvPr/>
        </p:nvPicPr>
        <p:blipFill>
          <a:blip r:embed="rId3" cstate="print"/>
          <a:srcRect/>
          <a:stretch>
            <a:fillRect/>
          </a:stretch>
        </p:blipFill>
        <p:spPr bwMode="auto">
          <a:xfrm>
            <a:off x="365421" y="106378"/>
            <a:ext cx="1693545" cy="1491097"/>
          </a:xfrm>
          <a:prstGeom prst="roundRect">
            <a:avLst>
              <a:gd name="adj" fmla="val 8594"/>
            </a:avLst>
          </a:prstGeom>
          <a:solidFill>
            <a:srgbClr val="FFFFFF">
              <a:shade val="85000"/>
            </a:srgbClr>
          </a:solidFill>
          <a:ln>
            <a:noFill/>
          </a:ln>
          <a:effectLst>
            <a:glow rad="63500">
              <a:srgbClr val="5B9BD5">
                <a:satMod val="175000"/>
                <a:alpha val="40000"/>
              </a:srgbClr>
            </a:glow>
            <a:reflection blurRad="12700" stA="38000" endPos="28000" dist="5000" dir="5400000" sy="-100000" algn="bl" rotWithShape="0"/>
          </a:effectLst>
        </p:spPr>
      </p:pic>
      <p:sp>
        <p:nvSpPr>
          <p:cNvPr id="4" name="Прямоугольник 3"/>
          <p:cNvSpPr/>
          <p:nvPr/>
        </p:nvSpPr>
        <p:spPr>
          <a:xfrm>
            <a:off x="2088448" y="130224"/>
            <a:ext cx="4673774" cy="43088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0" marR="0" lvl="0" indent="0" algn="ctr" defTabSz="502737"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Государственное  учреждение Тульской области </a:t>
            </a:r>
          </a:p>
          <a:p>
            <a:pPr marL="0" marR="0" lvl="0" indent="0" algn="ctr" defTabSz="502737"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«Социально-реабилитационный центр для несовершеннолетних  № 4» </a:t>
            </a:r>
            <a:endParaRPr kumimoji="0" lang="ru-RU" sz="1100" b="0" i="0" u="none" strike="noStrike" kern="0" cap="none" spc="0" normalizeH="0" baseline="0" noProof="0" dirty="0">
              <a:ln>
                <a:noFill/>
              </a:ln>
              <a:solidFill>
                <a:prstClr val="black"/>
              </a:solidFill>
              <a:effectLst/>
              <a:uLnTx/>
              <a:uFillTx/>
            </a:endParaRPr>
          </a:p>
        </p:txBody>
      </p:sp>
      <p:sp>
        <p:nvSpPr>
          <p:cNvPr id="5" name="Прямоугольник 4"/>
          <p:cNvSpPr/>
          <p:nvPr/>
        </p:nvSpPr>
        <p:spPr>
          <a:xfrm>
            <a:off x="215813" y="1566063"/>
            <a:ext cx="2518253" cy="769441"/>
          </a:xfrm>
          <a:prstGeom prst="rect">
            <a:avLst/>
          </a:prstGeom>
        </p:spPr>
        <p:txBody>
          <a:bodyPr wrap="none">
            <a:spAutoFit/>
          </a:bodyPr>
          <a:lstStyle/>
          <a:p>
            <a:pPr lvl="0" algn="ctr" defTabSz="502737">
              <a:defRPr/>
            </a:pPr>
            <a:r>
              <a:rPr lang="ru-RU" sz="4400"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МаГоБУс</a:t>
            </a:r>
            <a:endParaRPr lang="ru-RU" sz="44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endParaRPr>
          </a:p>
        </p:txBody>
      </p:sp>
      <p:sp>
        <p:nvSpPr>
          <p:cNvPr id="6" name="Прямоугольник 5"/>
          <p:cNvSpPr/>
          <p:nvPr/>
        </p:nvSpPr>
        <p:spPr>
          <a:xfrm>
            <a:off x="2271713" y="744873"/>
            <a:ext cx="2242419"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ru-RU" b="1" i="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Выпуск   № </a:t>
            </a:r>
            <a:r>
              <a:rPr lang="ru-RU" b="1" i="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4</a:t>
            </a:r>
            <a:endParaRPr lang="ru-RU" b="1" i="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endParaRPr>
          </a:p>
          <a:p>
            <a:pPr lvl="0" algn="ctr"/>
            <a:r>
              <a:rPr lang="ru-RU" b="1" i="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апрель</a:t>
            </a:r>
            <a:r>
              <a:rPr lang="ru-RU" b="1" i="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  </a:t>
            </a:r>
            <a:r>
              <a:rPr lang="ru-RU" b="1" i="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2022 </a:t>
            </a:r>
            <a:r>
              <a:rPr lang="ru-RU" b="1" i="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г.</a:t>
            </a:r>
          </a:p>
        </p:txBody>
      </p:sp>
      <p:sp>
        <p:nvSpPr>
          <p:cNvPr id="7" name="Прямоугольник 6"/>
          <p:cNvSpPr/>
          <p:nvPr/>
        </p:nvSpPr>
        <p:spPr>
          <a:xfrm>
            <a:off x="4684240" y="6291715"/>
            <a:ext cx="1187376"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lvl="0"/>
            <a:r>
              <a:rPr lang="ru-RU" b="1" i="1" dirty="0">
                <a:solidFill>
                  <a:srgbClr val="C00000"/>
                </a:solidFill>
                <a:latin typeface="Times New Roman" panose="02020603050405020304" pitchFamily="18" charset="0"/>
                <a:cs typeface="Times New Roman" panose="02020603050405020304" pitchFamily="18" charset="0"/>
              </a:rPr>
              <a:t>В номере:</a:t>
            </a:r>
          </a:p>
        </p:txBody>
      </p:sp>
      <p:sp>
        <p:nvSpPr>
          <p:cNvPr id="9" name="Нижний колонтитул 8"/>
          <p:cNvSpPr>
            <a:spLocks noGrp="1"/>
          </p:cNvSpPr>
          <p:nvPr>
            <p:ph type="ftr" sz="quarter" idx="11"/>
          </p:nvPr>
        </p:nvSpPr>
        <p:spPr/>
        <p:txBody>
          <a:bodyPr/>
          <a:lstStyle/>
          <a:p>
            <a:endParaRPr lang="ru-RU"/>
          </a:p>
        </p:txBody>
      </p:sp>
      <p:sp>
        <p:nvSpPr>
          <p:cNvPr id="10" name="Номер слайда 9"/>
          <p:cNvSpPr>
            <a:spLocks noGrp="1"/>
          </p:cNvSpPr>
          <p:nvPr>
            <p:ph type="sldNum" sz="quarter" idx="12"/>
          </p:nvPr>
        </p:nvSpPr>
        <p:spPr/>
        <p:txBody>
          <a:bodyPr/>
          <a:lstStyle/>
          <a:p>
            <a:endParaRPr lang="ru-RU" dirty="0"/>
          </a:p>
        </p:txBody>
      </p:sp>
      <p:sp>
        <p:nvSpPr>
          <p:cNvPr id="8" name="Прямоугольник 7"/>
          <p:cNvSpPr/>
          <p:nvPr/>
        </p:nvSpPr>
        <p:spPr>
          <a:xfrm>
            <a:off x="3793634" y="6811845"/>
            <a:ext cx="2968588" cy="193899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ctr"/>
            <a:r>
              <a:rPr lang="ru-RU" sz="1200" b="1" i="1" dirty="0" smtClean="0">
                <a:solidFill>
                  <a:srgbClr val="7030A0"/>
                </a:solidFill>
                <a:latin typeface="Times New Roman" panose="02020603050405020304" pitchFamily="18" charset="0"/>
                <a:cs typeface="Times New Roman" panose="02020603050405020304" pitchFamily="18" charset="0"/>
              </a:rPr>
              <a:t>Тульский Кремль</a:t>
            </a:r>
            <a:r>
              <a:rPr lang="ru-RU" sz="1200" b="1" i="1" dirty="0" smtClean="0">
                <a:solidFill>
                  <a:srgbClr val="7030A0"/>
                </a:solidFill>
                <a:latin typeface="Times New Roman" panose="02020603050405020304" pitchFamily="18" charset="0"/>
                <a:cs typeface="Times New Roman" panose="02020603050405020304" pitchFamily="18" charset="0"/>
              </a:rPr>
              <a:t> </a:t>
            </a:r>
            <a:r>
              <a:rPr lang="ru-RU" sz="1200" b="1" i="1" dirty="0">
                <a:solidFill>
                  <a:srgbClr val="7030A0"/>
                </a:solidFill>
                <a:latin typeface="Times New Roman" panose="02020603050405020304" pitchFamily="18" charset="0"/>
                <a:cs typeface="Times New Roman" panose="02020603050405020304" pitchFamily="18" charset="0"/>
              </a:rPr>
              <a:t>– стр. </a:t>
            </a:r>
            <a:r>
              <a:rPr lang="ru-RU" sz="1200" b="1" i="1" dirty="0" smtClean="0">
                <a:solidFill>
                  <a:srgbClr val="7030A0"/>
                </a:solidFill>
                <a:latin typeface="Times New Roman" panose="02020603050405020304" pitchFamily="18" charset="0"/>
                <a:cs typeface="Times New Roman" panose="02020603050405020304" pitchFamily="18" charset="0"/>
              </a:rPr>
              <a:t>1</a:t>
            </a:r>
            <a:endParaRPr lang="ru-RU" sz="1200" b="1" i="1" dirty="0">
              <a:solidFill>
                <a:srgbClr val="7030A0"/>
              </a:solidFill>
              <a:latin typeface="Times New Roman" panose="02020603050405020304" pitchFamily="18" charset="0"/>
              <a:cs typeface="Times New Roman" panose="02020603050405020304" pitchFamily="18" charset="0"/>
            </a:endParaRPr>
          </a:p>
          <a:p>
            <a:pPr lvl="0" algn="ctr"/>
            <a:r>
              <a:rPr lang="ru-RU" sz="1200" b="1" i="1" dirty="0" smtClean="0">
                <a:solidFill>
                  <a:srgbClr val="7030A0"/>
                </a:solidFill>
                <a:latin typeface="Times New Roman" panose="02020603050405020304" pitchFamily="18" charset="0"/>
                <a:cs typeface="Times New Roman" panose="02020603050405020304" pitchFamily="18" charset="0"/>
              </a:rPr>
              <a:t>«Жизнь в танцах»</a:t>
            </a:r>
            <a:r>
              <a:rPr lang="ru-RU" sz="1200" b="1" i="1" dirty="0" smtClean="0">
                <a:solidFill>
                  <a:srgbClr val="7030A0"/>
                </a:solidFill>
                <a:latin typeface="Times New Roman" panose="02020603050405020304" pitchFamily="18" charset="0"/>
                <a:cs typeface="Times New Roman" panose="02020603050405020304" pitchFamily="18" charset="0"/>
              </a:rPr>
              <a:t> </a:t>
            </a:r>
            <a:r>
              <a:rPr lang="ru-RU" sz="1200" b="1" i="1" dirty="0">
                <a:solidFill>
                  <a:srgbClr val="7030A0"/>
                </a:solidFill>
                <a:latin typeface="Times New Roman" panose="02020603050405020304" pitchFamily="18" charset="0"/>
                <a:cs typeface="Times New Roman" panose="02020603050405020304" pitchFamily="18" charset="0"/>
              </a:rPr>
              <a:t>– стр. </a:t>
            </a:r>
            <a:r>
              <a:rPr lang="ru-RU" sz="1200" b="1" i="1" dirty="0" smtClean="0">
                <a:solidFill>
                  <a:srgbClr val="7030A0"/>
                </a:solidFill>
                <a:latin typeface="Times New Roman" panose="02020603050405020304" pitchFamily="18" charset="0"/>
                <a:cs typeface="Times New Roman" panose="02020603050405020304" pitchFamily="18" charset="0"/>
              </a:rPr>
              <a:t>2-3</a:t>
            </a:r>
            <a:endParaRPr lang="ru-RU" sz="1200" b="1" i="1" dirty="0">
              <a:solidFill>
                <a:srgbClr val="7030A0"/>
              </a:solidFill>
              <a:latin typeface="Times New Roman" panose="02020603050405020304" pitchFamily="18" charset="0"/>
              <a:cs typeface="Times New Roman" panose="02020603050405020304" pitchFamily="18" charset="0"/>
            </a:endParaRPr>
          </a:p>
          <a:p>
            <a:pPr lvl="0" algn="ctr"/>
            <a:r>
              <a:rPr lang="ru-RU" sz="1200" b="1" i="1" dirty="0" smtClean="0">
                <a:solidFill>
                  <a:srgbClr val="7030A0"/>
                </a:solidFill>
                <a:latin typeface="Times New Roman" panose="02020603050405020304" pitchFamily="18" charset="0"/>
                <a:cs typeface="Times New Roman" panose="02020603050405020304" pitchFamily="18" charset="0"/>
              </a:rPr>
              <a:t>Мы за ЗОЖ!</a:t>
            </a:r>
            <a:r>
              <a:rPr lang="ru-RU" sz="1200" b="1" i="1" dirty="0" smtClean="0">
                <a:solidFill>
                  <a:srgbClr val="7030A0"/>
                </a:solidFill>
                <a:latin typeface="Times New Roman" panose="02020603050405020304" pitchFamily="18" charset="0"/>
                <a:cs typeface="Times New Roman" panose="02020603050405020304" pitchFamily="18" charset="0"/>
              </a:rPr>
              <a:t> </a:t>
            </a:r>
            <a:r>
              <a:rPr lang="ru-RU" sz="1200" b="1" i="1" dirty="0">
                <a:solidFill>
                  <a:srgbClr val="7030A0"/>
                </a:solidFill>
                <a:latin typeface="Times New Roman" panose="02020603050405020304" pitchFamily="18" charset="0"/>
                <a:cs typeface="Times New Roman" panose="02020603050405020304" pitchFamily="18" charset="0"/>
              </a:rPr>
              <a:t>– стр. </a:t>
            </a:r>
            <a:r>
              <a:rPr lang="ru-RU" sz="1200" b="1" i="1" dirty="0" smtClean="0">
                <a:solidFill>
                  <a:srgbClr val="7030A0"/>
                </a:solidFill>
                <a:latin typeface="Times New Roman" panose="02020603050405020304" pitchFamily="18" charset="0"/>
                <a:cs typeface="Times New Roman" panose="02020603050405020304" pitchFamily="18" charset="0"/>
              </a:rPr>
              <a:t>4-5</a:t>
            </a:r>
            <a:endParaRPr lang="ru-RU" sz="1200" b="1" i="1" dirty="0">
              <a:solidFill>
                <a:srgbClr val="7030A0"/>
              </a:solidFill>
              <a:latin typeface="Times New Roman" panose="02020603050405020304" pitchFamily="18" charset="0"/>
              <a:cs typeface="Times New Roman" panose="02020603050405020304" pitchFamily="18" charset="0"/>
            </a:endParaRPr>
          </a:p>
          <a:p>
            <a:pPr lvl="0" algn="ctr"/>
            <a:r>
              <a:rPr lang="ru-RU" sz="1200" b="1" i="1" dirty="0" smtClean="0">
                <a:solidFill>
                  <a:srgbClr val="7030A0"/>
                </a:solidFill>
                <a:latin typeface="Times New Roman" panose="02020603050405020304" pitchFamily="18" charset="0"/>
                <a:cs typeface="Times New Roman" panose="02020603050405020304" pitchFamily="18" charset="0"/>
              </a:rPr>
              <a:t>«</a:t>
            </a:r>
            <a:r>
              <a:rPr lang="ru-RU" sz="1200" b="1" i="1" dirty="0" err="1" smtClean="0">
                <a:solidFill>
                  <a:srgbClr val="7030A0"/>
                </a:solidFill>
                <a:latin typeface="Times New Roman" panose="02020603050405020304" pitchFamily="18" charset="0"/>
                <a:cs typeface="Times New Roman" panose="02020603050405020304" pitchFamily="18" charset="0"/>
              </a:rPr>
              <a:t>Берегиня</a:t>
            </a:r>
            <a:r>
              <a:rPr lang="ru-RU" sz="1200" b="1" i="1" dirty="0" smtClean="0">
                <a:solidFill>
                  <a:srgbClr val="7030A0"/>
                </a:solidFill>
                <a:latin typeface="Times New Roman" panose="02020603050405020304" pitchFamily="18" charset="0"/>
                <a:cs typeface="Times New Roman" panose="02020603050405020304" pitchFamily="18" charset="0"/>
              </a:rPr>
              <a:t>»</a:t>
            </a:r>
            <a:r>
              <a:rPr lang="ru-RU" sz="1200" b="1" i="1" dirty="0" smtClean="0">
                <a:solidFill>
                  <a:srgbClr val="7030A0"/>
                </a:solidFill>
                <a:latin typeface="Times New Roman" panose="02020603050405020304" pitchFamily="18" charset="0"/>
                <a:cs typeface="Times New Roman" panose="02020603050405020304" pitchFamily="18" charset="0"/>
              </a:rPr>
              <a:t> </a:t>
            </a:r>
            <a:r>
              <a:rPr lang="ru-RU" sz="1200" b="1" i="1" dirty="0">
                <a:solidFill>
                  <a:srgbClr val="7030A0"/>
                </a:solidFill>
                <a:latin typeface="Times New Roman" panose="02020603050405020304" pitchFamily="18" charset="0"/>
                <a:cs typeface="Times New Roman" panose="02020603050405020304" pitchFamily="18" charset="0"/>
              </a:rPr>
              <a:t>– стр. </a:t>
            </a:r>
            <a:r>
              <a:rPr lang="ru-RU" sz="1200" b="1" i="1" dirty="0" smtClean="0">
                <a:solidFill>
                  <a:srgbClr val="7030A0"/>
                </a:solidFill>
                <a:latin typeface="Times New Roman" panose="02020603050405020304" pitchFamily="18" charset="0"/>
                <a:cs typeface="Times New Roman" panose="02020603050405020304" pitchFamily="18" charset="0"/>
              </a:rPr>
              <a:t>6</a:t>
            </a:r>
            <a:endParaRPr lang="ru-RU" sz="1200" b="1" i="1" dirty="0">
              <a:solidFill>
                <a:srgbClr val="7030A0"/>
              </a:solidFill>
              <a:latin typeface="Times New Roman" panose="02020603050405020304" pitchFamily="18" charset="0"/>
              <a:cs typeface="Times New Roman" panose="02020603050405020304" pitchFamily="18" charset="0"/>
            </a:endParaRPr>
          </a:p>
          <a:p>
            <a:pPr lvl="0" algn="ctr"/>
            <a:r>
              <a:rPr lang="ru-RU" sz="1200" b="1" i="1" dirty="0" smtClean="0">
                <a:solidFill>
                  <a:srgbClr val="7030A0"/>
                </a:solidFill>
                <a:latin typeface="Times New Roman" panose="02020603050405020304" pitchFamily="18" charset="0"/>
                <a:cs typeface="Times New Roman" panose="02020603050405020304" pitchFamily="18" charset="0"/>
              </a:rPr>
              <a:t>Финансовая грамотность</a:t>
            </a:r>
            <a:r>
              <a:rPr lang="ru-RU" sz="1200" b="1" i="1" dirty="0" smtClean="0">
                <a:solidFill>
                  <a:srgbClr val="7030A0"/>
                </a:solidFill>
                <a:latin typeface="Times New Roman" panose="02020603050405020304" pitchFamily="18" charset="0"/>
                <a:cs typeface="Times New Roman" panose="02020603050405020304" pitchFamily="18" charset="0"/>
              </a:rPr>
              <a:t> </a:t>
            </a:r>
            <a:r>
              <a:rPr lang="ru-RU" sz="1200" b="1" i="1" dirty="0">
                <a:solidFill>
                  <a:srgbClr val="7030A0"/>
                </a:solidFill>
                <a:latin typeface="Times New Roman" panose="02020603050405020304" pitchFamily="18" charset="0"/>
                <a:cs typeface="Times New Roman" panose="02020603050405020304" pitchFamily="18" charset="0"/>
              </a:rPr>
              <a:t>– стр. </a:t>
            </a:r>
            <a:r>
              <a:rPr lang="ru-RU" sz="1200" b="1" i="1" dirty="0" smtClean="0">
                <a:solidFill>
                  <a:srgbClr val="7030A0"/>
                </a:solidFill>
                <a:latin typeface="Times New Roman" panose="02020603050405020304" pitchFamily="18" charset="0"/>
                <a:cs typeface="Times New Roman" panose="02020603050405020304" pitchFamily="18" charset="0"/>
              </a:rPr>
              <a:t>7</a:t>
            </a:r>
            <a:endParaRPr lang="ru-RU" sz="1200" b="1" i="1" dirty="0">
              <a:solidFill>
                <a:srgbClr val="7030A0"/>
              </a:solidFill>
              <a:latin typeface="Times New Roman" panose="02020603050405020304" pitchFamily="18" charset="0"/>
              <a:cs typeface="Times New Roman" panose="02020603050405020304" pitchFamily="18" charset="0"/>
            </a:endParaRPr>
          </a:p>
          <a:p>
            <a:pPr lvl="0" algn="ctr"/>
            <a:r>
              <a:rPr lang="ru-RU" sz="1200" b="1" i="1" dirty="0" smtClean="0">
                <a:solidFill>
                  <a:srgbClr val="7030A0"/>
                </a:solidFill>
                <a:latin typeface="Times New Roman" panose="02020603050405020304" pitchFamily="18" charset="0"/>
                <a:cs typeface="Times New Roman" panose="02020603050405020304" pitchFamily="18" charset="0"/>
              </a:rPr>
              <a:t>Бескрайний космос</a:t>
            </a:r>
            <a:r>
              <a:rPr lang="ru-RU" sz="1200" b="1" i="1" dirty="0" smtClean="0">
                <a:solidFill>
                  <a:srgbClr val="7030A0"/>
                </a:solidFill>
                <a:latin typeface="Times New Roman" panose="02020603050405020304" pitchFamily="18" charset="0"/>
                <a:cs typeface="Times New Roman" panose="02020603050405020304" pitchFamily="18" charset="0"/>
              </a:rPr>
              <a:t> </a:t>
            </a:r>
            <a:r>
              <a:rPr lang="ru-RU" sz="1200" b="1" i="1" dirty="0">
                <a:solidFill>
                  <a:srgbClr val="7030A0"/>
                </a:solidFill>
                <a:latin typeface="Times New Roman" panose="02020603050405020304" pitchFamily="18" charset="0"/>
                <a:cs typeface="Times New Roman" panose="02020603050405020304" pitchFamily="18" charset="0"/>
              </a:rPr>
              <a:t>– стр. </a:t>
            </a:r>
            <a:r>
              <a:rPr lang="ru-RU" sz="1200" b="1" i="1" dirty="0" smtClean="0">
                <a:solidFill>
                  <a:srgbClr val="7030A0"/>
                </a:solidFill>
                <a:latin typeface="Times New Roman" panose="02020603050405020304" pitchFamily="18" charset="0"/>
                <a:cs typeface="Times New Roman" panose="02020603050405020304" pitchFamily="18" charset="0"/>
              </a:rPr>
              <a:t>8</a:t>
            </a:r>
          </a:p>
          <a:p>
            <a:pPr lvl="0" algn="ctr"/>
            <a:r>
              <a:rPr lang="ru-RU" sz="1200" b="1" i="1" dirty="0" smtClean="0">
                <a:solidFill>
                  <a:srgbClr val="7030A0"/>
                </a:solidFill>
                <a:latin typeface="Times New Roman" panose="02020603050405020304" pitchFamily="18" charset="0"/>
                <a:cs typeface="Times New Roman" panose="02020603050405020304" pitchFamily="18" charset="0"/>
              </a:rPr>
              <a:t>Статья от психолога – стр. 9</a:t>
            </a:r>
          </a:p>
          <a:p>
            <a:pPr lvl="0" algn="ctr"/>
            <a:r>
              <a:rPr lang="ru-RU" sz="1200" b="1" i="1" dirty="0" smtClean="0">
                <a:solidFill>
                  <a:srgbClr val="7030A0"/>
                </a:solidFill>
                <a:latin typeface="Times New Roman" panose="02020603050405020304" pitchFamily="18" charset="0"/>
                <a:cs typeface="Times New Roman" panose="02020603050405020304" pitchFamily="18" charset="0"/>
              </a:rPr>
              <a:t>Светлый праздник Пасхи – стр. 10-11</a:t>
            </a:r>
          </a:p>
          <a:p>
            <a:pPr lvl="0" algn="ctr"/>
            <a:r>
              <a:rPr lang="ru-RU" sz="1200" b="1" i="1" dirty="0" smtClean="0">
                <a:solidFill>
                  <a:srgbClr val="7030A0"/>
                </a:solidFill>
                <a:latin typeface="Times New Roman" panose="02020603050405020304" pitchFamily="18" charset="0"/>
                <a:cs typeface="Times New Roman" panose="02020603050405020304" pitchFamily="18" charset="0"/>
              </a:rPr>
              <a:t>О Чернобыле – стр. 12</a:t>
            </a:r>
            <a:endParaRPr lang="ru-RU" sz="1200" b="1" i="1" dirty="0">
              <a:solidFill>
                <a:srgbClr val="7030A0"/>
              </a:solidFill>
              <a:latin typeface="Times New Roman" panose="02020603050405020304" pitchFamily="18" charset="0"/>
              <a:cs typeface="Times New Roman" panose="02020603050405020304" pitchFamily="18" charset="0"/>
            </a:endParaRPr>
          </a:p>
          <a:p>
            <a:pPr lvl="0" algn="ctr"/>
            <a:r>
              <a:rPr lang="ru-RU" sz="1200" b="1" i="1" dirty="0">
                <a:solidFill>
                  <a:srgbClr val="7030A0"/>
                </a:solidFill>
                <a:latin typeface="Times New Roman" panose="02020603050405020304" pitchFamily="18" charset="0"/>
                <a:cs typeface="Times New Roman" panose="02020603050405020304" pitchFamily="18" charset="0"/>
              </a:rPr>
              <a:t>Оранжевое настроение – стр. </a:t>
            </a:r>
            <a:r>
              <a:rPr lang="ru-RU" sz="1200" b="1" i="1" dirty="0" smtClean="0">
                <a:solidFill>
                  <a:srgbClr val="7030A0"/>
                </a:solidFill>
                <a:latin typeface="Times New Roman" panose="02020603050405020304" pitchFamily="18" charset="0"/>
                <a:cs typeface="Times New Roman" panose="02020603050405020304" pitchFamily="18" charset="0"/>
              </a:rPr>
              <a:t>13</a:t>
            </a:r>
            <a:endParaRPr lang="ru-RU" sz="1200" b="1" i="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0760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s://img.wallpapersafari.com/tablet/768/1024/1/11/vuN7K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8784493"/>
          </a:xfrm>
          <a:prstGeom prst="rect">
            <a:avLst/>
          </a:prstGeom>
          <a:noFill/>
          <a:extLst>
            <a:ext uri="{909E8E84-426E-40DD-AFC4-6F175D3DCCD1}">
              <a14:hiddenFill xmlns:a14="http://schemas.microsoft.com/office/drawing/2010/main">
                <a:solidFill>
                  <a:srgbClr val="FFFFFF"/>
                </a:solidFill>
              </a14:hiddenFill>
            </a:ext>
          </a:extLst>
        </p:spPr>
      </p:pic>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r>
              <a:rPr lang="ru-RU" dirty="0" smtClean="0"/>
              <a:t>9</a:t>
            </a:r>
            <a:endParaRPr lang="ru-RU" dirty="0"/>
          </a:p>
        </p:txBody>
      </p:sp>
      <p:sp>
        <p:nvSpPr>
          <p:cNvPr id="4" name="Прямоугольник 3"/>
          <p:cNvSpPr/>
          <p:nvPr/>
        </p:nvSpPr>
        <p:spPr>
          <a:xfrm>
            <a:off x="281354" y="2646177"/>
            <a:ext cx="6295292" cy="370255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50215" algn="just">
              <a:lnSpc>
                <a:spcPct val="115000"/>
              </a:lnSpc>
              <a:spcAft>
                <a:spcPts val="0"/>
              </a:spcAft>
            </a:pPr>
            <a:r>
              <a:rPr lang="ru-RU" sz="1200" dirty="0">
                <a:latin typeface="Times New Roman" panose="02020603050405020304" pitchFamily="18" charset="0"/>
                <a:ea typeface="Times New Roman" panose="02020603050405020304" pitchFamily="18" charset="0"/>
              </a:rPr>
              <a:t>Уровень развития психических процессов находится в прямой зависимости от степени </a:t>
            </a:r>
            <a:r>
              <a:rPr lang="ru-RU" sz="1200" dirty="0" err="1">
                <a:latin typeface="Times New Roman" panose="02020603050405020304" pitchFamily="18" charset="0"/>
                <a:ea typeface="Times New Roman" panose="02020603050405020304" pitchFamily="18" charset="0"/>
              </a:rPr>
              <a:t>сформированности</a:t>
            </a:r>
            <a:r>
              <a:rPr lang="ru-RU" sz="1200" dirty="0">
                <a:latin typeface="Times New Roman" panose="02020603050405020304" pitchFamily="18" charset="0"/>
                <a:ea typeface="Times New Roman" panose="02020603050405020304" pitchFamily="18" charset="0"/>
              </a:rPr>
              <a:t> тонкой моторики рук. Работы многих ученых исследователей, например, </a:t>
            </a:r>
            <a:r>
              <a:rPr lang="ru-RU" sz="1200" dirty="0" err="1">
                <a:latin typeface="Times New Roman" panose="02020603050405020304" pitchFamily="18" charset="0"/>
                <a:ea typeface="Times New Roman" panose="02020603050405020304" pitchFamily="18" charset="0"/>
              </a:rPr>
              <a:t>В.М.Бехтерева</a:t>
            </a:r>
            <a:r>
              <a:rPr lang="ru-RU" sz="1200" dirty="0">
                <a:latin typeface="Times New Roman" panose="02020603050405020304" pitchFamily="18" charset="0"/>
                <a:ea typeface="Times New Roman" panose="02020603050405020304" pitchFamily="18" charset="0"/>
              </a:rPr>
              <a:t>, </a:t>
            </a:r>
            <a:r>
              <a:rPr lang="ru-RU" sz="1200" dirty="0" err="1">
                <a:latin typeface="Times New Roman" panose="02020603050405020304" pitchFamily="18" charset="0"/>
                <a:ea typeface="Times New Roman" panose="02020603050405020304" pitchFamily="18" charset="0"/>
              </a:rPr>
              <a:t>А.Н.Леонтьева</a:t>
            </a:r>
            <a:r>
              <a:rPr lang="ru-RU" sz="1200" dirty="0">
                <a:latin typeface="Times New Roman" panose="02020603050405020304" pitchFamily="18" charset="0"/>
                <a:ea typeface="Times New Roman" panose="02020603050405020304" pitchFamily="18" charset="0"/>
              </a:rPr>
              <a:t>, </a:t>
            </a:r>
            <a:r>
              <a:rPr lang="ru-RU" sz="1200" dirty="0" err="1">
                <a:latin typeface="Times New Roman" panose="02020603050405020304" pitchFamily="18" charset="0"/>
                <a:ea typeface="Times New Roman" panose="02020603050405020304" pitchFamily="18" charset="0"/>
              </a:rPr>
              <a:t>А.Р.Лурия</a:t>
            </a:r>
            <a:r>
              <a:rPr lang="ru-RU" sz="1200" dirty="0">
                <a:latin typeface="Times New Roman" panose="02020603050405020304" pitchFamily="18" charset="0"/>
                <a:ea typeface="Times New Roman" panose="02020603050405020304" pitchFamily="18" charset="0"/>
              </a:rPr>
              <a:t>, доказали влияние </a:t>
            </a:r>
            <a:r>
              <a:rPr lang="ru-RU" sz="1200" dirty="0" err="1">
                <a:latin typeface="Times New Roman" panose="02020603050405020304" pitchFamily="18" charset="0"/>
                <a:ea typeface="Times New Roman" panose="02020603050405020304" pitchFamily="18" charset="0"/>
              </a:rPr>
              <a:t>сформированности</a:t>
            </a:r>
            <a:r>
              <a:rPr lang="ru-RU" sz="1200" dirty="0">
                <a:latin typeface="Times New Roman" panose="02020603050405020304" pitchFamily="18" charset="0"/>
                <a:ea typeface="Times New Roman" panose="02020603050405020304" pitchFamily="18" charset="0"/>
              </a:rPr>
              <a:t> тела на уровень развития высших психических функций и речи. Следовательно, развивающая работа с детьми может строиться от движения к мышлению. Именно двигательные методы должны лежать в основе начальных этапов развивающего и формирующего процессов.</a:t>
            </a:r>
          </a:p>
          <a:p>
            <a:pPr indent="450215" algn="just">
              <a:lnSpc>
                <a:spcPct val="115000"/>
              </a:lnSpc>
              <a:spcAft>
                <a:spcPts val="0"/>
              </a:spcAft>
            </a:pPr>
            <a:r>
              <a:rPr lang="ru-RU" sz="1200" dirty="0">
                <a:latin typeface="Times New Roman" panose="02020603050405020304" pitchFamily="18" charset="0"/>
                <a:ea typeface="Times New Roman" panose="02020603050405020304" pitchFamily="18" charset="0"/>
              </a:rPr>
              <a:t>Воздействие на двигательную функцию организма даёт свой эффект и на уровне эмоциональной и интеллектуальной сфер. Это в очередной раз доказывает базовое значение моторного развития для созревания других психических функций.</a:t>
            </a:r>
          </a:p>
          <a:p>
            <a:pPr indent="450215" algn="just">
              <a:lnSpc>
                <a:spcPct val="115000"/>
              </a:lnSpc>
              <a:spcAft>
                <a:spcPts val="0"/>
              </a:spcAft>
            </a:pPr>
            <a:r>
              <a:rPr lang="ru-RU" sz="1200" dirty="0">
                <a:latin typeface="Times New Roman" panose="02020603050405020304" pitchFamily="18" charset="0"/>
                <a:ea typeface="Times New Roman" panose="02020603050405020304" pitchFamily="18" charset="0"/>
              </a:rPr>
              <a:t>На этом основании с </a:t>
            </a:r>
            <a:r>
              <a:rPr lang="ru-RU" sz="1200" dirty="0" smtClean="0">
                <a:latin typeface="Times New Roman" panose="02020603050405020304" pitchFamily="18" charset="0"/>
                <a:ea typeface="Times New Roman" panose="02020603050405020304" pitchFamily="18" charset="0"/>
              </a:rPr>
              <a:t>нашими воспитанниками </a:t>
            </a:r>
            <a:r>
              <a:rPr lang="ru-RU" sz="1200" dirty="0">
                <a:latin typeface="Times New Roman" panose="02020603050405020304" pitchFamily="18" charset="0"/>
                <a:ea typeface="Times New Roman" panose="02020603050405020304" pitchFamily="18" charset="0"/>
              </a:rPr>
              <a:t>проводятся занятия с элементами телесно-ориентированной терапии.</a:t>
            </a:r>
          </a:p>
          <a:p>
            <a:pPr indent="450215" algn="just">
              <a:lnSpc>
                <a:spcPct val="115000"/>
              </a:lnSpc>
              <a:spcAft>
                <a:spcPts val="0"/>
              </a:spcAft>
            </a:pPr>
            <a:r>
              <a:rPr lang="ru-RU" sz="1200" dirty="0">
                <a:latin typeface="Times New Roman" panose="02020603050405020304" pitchFamily="18" charset="0"/>
                <a:ea typeface="Times New Roman" panose="02020603050405020304" pitchFamily="18" charset="0"/>
              </a:rPr>
              <a:t>Упражнения на развитие крупной и мелкой моторики, реализуемые в игровой форме, выполняют комплексную функцию в развитии ребёнка. Они не только повышают потенциальный энергетический уровень, но и обогащают знания ребёнка о собственном теле, развивают внимание, интеллект, мышление, память, произвольность, успокаивают и уравновешивают психику.</a:t>
            </a:r>
          </a:p>
          <a:p>
            <a:pPr indent="450215" algn="just">
              <a:lnSpc>
                <a:spcPct val="115000"/>
              </a:lnSpc>
              <a:spcAft>
                <a:spcPts val="0"/>
              </a:spcAft>
            </a:pPr>
            <a:r>
              <a:rPr lang="ru-RU" sz="1200" i="1" dirty="0">
                <a:latin typeface="Times New Roman" panose="02020603050405020304" pitchFamily="18" charset="0"/>
                <a:ea typeface="Times New Roman" panose="02020603050405020304" pitchFamily="18" charset="0"/>
              </a:rPr>
              <a:t>Педагог-психолог: Маркова Д. П.</a:t>
            </a:r>
            <a:endParaRPr lang="ru-RU" sz="1200" dirty="0">
              <a:effectLst/>
              <a:latin typeface="Times New Roman" panose="02020603050405020304" pitchFamily="18" charset="0"/>
              <a:ea typeface="Times New Roman" panose="02020603050405020304" pitchFamily="18" charset="0"/>
            </a:endParaRPr>
          </a:p>
        </p:txBody>
      </p:sp>
      <p:sp>
        <p:nvSpPr>
          <p:cNvPr id="5" name="TextBox 4"/>
          <p:cNvSpPr txBox="1"/>
          <p:nvPr/>
        </p:nvSpPr>
        <p:spPr>
          <a:xfrm>
            <a:off x="2469811" y="175186"/>
            <a:ext cx="2465931"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ru-RU" b="1" i="1" dirty="0" smtClean="0">
                <a:solidFill>
                  <a:srgbClr val="FF0066"/>
                </a:solidFill>
              </a:rPr>
              <a:t>Статья от психолога</a:t>
            </a:r>
            <a:endParaRPr lang="ru-RU" b="1" i="1" dirty="0">
              <a:solidFill>
                <a:srgbClr val="FF0066"/>
              </a:solidFill>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393" y="716789"/>
            <a:ext cx="2516007" cy="1678830"/>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6554" y="716789"/>
            <a:ext cx="2469811" cy="1648006"/>
          </a:xfrm>
          <a:prstGeom prst="rect">
            <a:avLst/>
          </a:prstGeom>
        </p:spPr>
      </p:pic>
      <p:pic>
        <p:nvPicPr>
          <p:cNvPr id="8" name="Рисунок 7"/>
          <p:cNvPicPr>
            <a:picLocks noChangeAspect="1"/>
          </p:cNvPicPr>
          <p:nvPr/>
        </p:nvPicPr>
        <p:blipFill rotWithShape="1">
          <a:blip r:embed="rId5" cstate="print">
            <a:extLst>
              <a:ext uri="{28A0092B-C50C-407E-A947-70E740481C1C}">
                <a14:useLocalDpi xmlns:a14="http://schemas.microsoft.com/office/drawing/2010/main" val="0"/>
              </a:ext>
            </a:extLst>
          </a:blip>
          <a:srcRect t="32418"/>
          <a:stretch/>
        </p:blipFill>
        <p:spPr>
          <a:xfrm>
            <a:off x="1318248" y="6751422"/>
            <a:ext cx="4238490" cy="1911332"/>
          </a:xfrm>
          <a:prstGeom prst="rect">
            <a:avLst/>
          </a:prstGeom>
        </p:spPr>
      </p:pic>
    </p:spTree>
    <p:extLst>
      <p:ext uri="{BB962C8B-B14F-4D97-AF65-F5344CB8AC3E}">
        <p14:creationId xmlns:p14="http://schemas.microsoft.com/office/powerpoint/2010/main" val="34525307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img.wallpapersafari.com/tablet/768/1024/1/11/vuN7K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8784493"/>
          </a:xfrm>
          <a:prstGeom prst="rect">
            <a:avLst/>
          </a:prstGeom>
          <a:noFill/>
          <a:extLst>
            <a:ext uri="{909E8E84-426E-40DD-AFC4-6F175D3DCCD1}">
              <a14:hiddenFill xmlns:a14="http://schemas.microsoft.com/office/drawing/2010/main">
                <a:solidFill>
                  <a:srgbClr val="FFFFFF"/>
                </a:solidFill>
              </a14:hiddenFill>
            </a:ext>
          </a:extLst>
        </p:spPr>
      </p:pic>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r>
              <a:rPr lang="ru-RU" dirty="0" smtClean="0"/>
              <a:t>10</a:t>
            </a:r>
            <a:endParaRPr lang="ru-RU" dirty="0"/>
          </a:p>
        </p:txBody>
      </p:sp>
      <p:sp>
        <p:nvSpPr>
          <p:cNvPr id="4" name="Прямоугольник 3"/>
          <p:cNvSpPr/>
          <p:nvPr/>
        </p:nvSpPr>
        <p:spPr>
          <a:xfrm>
            <a:off x="369277" y="739158"/>
            <a:ext cx="6119446" cy="62184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Пасха — древний праздник: его отмечают уже более 2000 лет. Мы считаем время “от Рождества Христова”, то есть, когда Иисус родился. Пасха связана с его чудесным возрождением после казни — распятия на кресте.</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Иисус проповедовал любовь к людям. Проповеди Христа давали людям надежду и веру в светлое будущее. Они находили в них прощение и понимание, которые не могли найти больше нигде.</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Со временем учение Иисуса стало настолько известным, что правившие в то время римляне — рабовладельцы испугались за сохранность своей власти: простые люди начали понимать, что достойны лучшей жизни.</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Иисуса арестовали и несправедливо осудили. В результате решения суда Христа казнили, распяв на кресте.</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Тело поместили в погребальную пещеру, а вход в нее закрыли тяжелым камнем. На третий день после смерти Иисус воскрес. Когда несколько верных учению Иисуса женщин пришли к пещере, камень на входе был отодвинут, а гроб — пуст. Так, сами того не желая, римляне укрепили веру и надежду в человеческих сердцах.</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И по сей день мы помним о том, что Иисус пострадал за любовь и доброе отношение к людям. Пасха — это дань памяти Христу, праздник веры в светлое будущее.</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На Пасху принято готовить особенную еду, которую затем рано утром освящают в церкви. Вот несколько традиционных пасхальных блюд.</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000"/>
              <a:buFont typeface="Symbol" panose="05050102010706020507" pitchFamily="18" charset="2"/>
              <a:buChar char=""/>
              <a:tabLst>
                <a:tab pos="457200" algn="l"/>
              </a:tabLst>
            </a:pPr>
            <a:r>
              <a:rPr lang="ru-RU" sz="1200" dirty="0">
                <a:latin typeface="Times New Roman" panose="02020603050405020304" pitchFamily="18" charset="0"/>
                <a:ea typeface="Calibri" panose="020F0502020204030204" pitchFamily="34" charset="0"/>
                <a:cs typeface="Times New Roman" panose="02020603050405020304" pitchFamily="18" charset="0"/>
              </a:rPr>
              <a:t>Кулич — главное пасхальное блюдо. Пасхальный кулич символизирует хлеб, который Иисус разделил с учениками после воскресения.</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Настоящий русский кулич — высокий, цилиндрической формы. В тесто для кулича добавляют изюм или цукаты. Верх кулича поливают белоснежной глазурью и украшают буквами ХВ — “Христово Воскресение”.</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000"/>
              <a:buFont typeface="Symbol" panose="05050102010706020507" pitchFamily="18" charset="2"/>
              <a:buChar char=""/>
              <a:tabLst>
                <a:tab pos="457200" algn="l"/>
              </a:tabLst>
            </a:pPr>
            <a:r>
              <a:rPr lang="ru-RU" sz="1200" dirty="0">
                <a:latin typeface="Times New Roman" panose="02020603050405020304" pitchFamily="18" charset="0"/>
                <a:ea typeface="Calibri" panose="020F0502020204030204" pitchFamily="34" charset="0"/>
                <a:cs typeface="Times New Roman" panose="02020603050405020304" pitchFamily="18" charset="0"/>
              </a:rPr>
              <a:t>Пасха — также на праздник готовят пасху (</a:t>
            </a:r>
            <a:r>
              <a:rPr lang="ru-RU" sz="1200" dirty="0" err="1">
                <a:latin typeface="Times New Roman" panose="02020603050405020304" pitchFamily="18" charset="0"/>
                <a:ea typeface="Calibri" panose="020F0502020204030204" pitchFamily="34" charset="0"/>
                <a:cs typeface="Times New Roman" panose="02020603050405020304" pitchFamily="18" charset="0"/>
              </a:rPr>
              <a:t>паску</a:t>
            </a:r>
            <a:r>
              <a:rPr lang="ru-RU" sz="1200" dirty="0">
                <a:latin typeface="Times New Roman" panose="02020603050405020304" pitchFamily="18" charset="0"/>
                <a:ea typeface="Calibri" panose="020F0502020204030204" pitchFamily="34" charset="0"/>
                <a:cs typeface="Times New Roman" panose="02020603050405020304" pitchFamily="18" charset="0"/>
              </a:rPr>
              <a:t>). Это блюдо из творога, сливок и сливочного масла. Внутрь пасхи добавляют изюм, орехи и цукаты.</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000"/>
              <a:buFont typeface="Symbol" panose="05050102010706020507" pitchFamily="18" charset="2"/>
              <a:buChar char=""/>
              <a:tabLst>
                <a:tab pos="457200" algn="l"/>
              </a:tabLst>
            </a:pPr>
            <a:r>
              <a:rPr lang="ru-RU" sz="1200" dirty="0">
                <a:latin typeface="Times New Roman" panose="02020603050405020304" pitchFamily="18" charset="0"/>
                <a:ea typeface="Calibri" panose="020F0502020204030204" pitchFamily="34" charset="0"/>
                <a:cs typeface="Times New Roman" panose="02020603050405020304" pitchFamily="18" charset="0"/>
              </a:rPr>
              <a:t>Баба — часто на Пасху пекут бабу — сладкую выпечку из дрожжевого теста с добавлением изюма и ванили. Сверху бабу посыпают сахарной пудрой или поливают шоколадом.</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На Пасху принято варить яйца и красить их в разные цвета. Традиционный цвет для пасхального яйца — красный. Как вы думаете, почему?</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2123161" y="156934"/>
            <a:ext cx="2848921"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ru-RU" b="1" dirty="0" smtClean="0">
                <a:solidFill>
                  <a:srgbClr val="CC3300"/>
                </a:solidFill>
                <a:latin typeface="Times New Roman" panose="02020603050405020304" pitchFamily="18" charset="0"/>
                <a:cs typeface="Times New Roman" panose="02020603050405020304" pitchFamily="18" charset="0"/>
              </a:rPr>
              <a:t>Светлый праздник Пасха</a:t>
            </a:r>
            <a:endParaRPr lang="ru-RU" b="1" dirty="0">
              <a:solidFill>
                <a:srgbClr val="CC3300"/>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rotWithShape="1">
          <a:blip r:embed="rId3" cstate="print">
            <a:extLst>
              <a:ext uri="{28A0092B-C50C-407E-A947-70E740481C1C}">
                <a14:useLocalDpi xmlns:a14="http://schemas.microsoft.com/office/drawing/2010/main" val="0"/>
              </a:ext>
            </a:extLst>
          </a:blip>
          <a:srcRect l="25128" r="11624"/>
          <a:stretch/>
        </p:blipFill>
        <p:spPr>
          <a:xfrm>
            <a:off x="988953" y="7064101"/>
            <a:ext cx="2268415" cy="1613946"/>
          </a:xfrm>
          <a:prstGeom prst="rect">
            <a:avLst/>
          </a:prstGeom>
        </p:spPr>
      </p:pic>
      <p:pic>
        <p:nvPicPr>
          <p:cNvPr id="7" name="Рисунок 6"/>
          <p:cNvPicPr>
            <a:picLocks noChangeAspect="1"/>
          </p:cNvPicPr>
          <p:nvPr/>
        </p:nvPicPr>
        <p:blipFill rotWithShape="1">
          <a:blip r:embed="rId4" cstate="print">
            <a:extLst>
              <a:ext uri="{28A0092B-C50C-407E-A947-70E740481C1C}">
                <a14:useLocalDpi xmlns:a14="http://schemas.microsoft.com/office/drawing/2010/main" val="0"/>
              </a:ext>
            </a:extLst>
          </a:blip>
          <a:srcRect b="13337"/>
          <a:stretch/>
        </p:blipFill>
        <p:spPr>
          <a:xfrm>
            <a:off x="3614921" y="7081011"/>
            <a:ext cx="2457084" cy="1597036"/>
          </a:xfrm>
          <a:prstGeom prst="rect">
            <a:avLst/>
          </a:prstGeom>
        </p:spPr>
      </p:pic>
    </p:spTree>
    <p:extLst>
      <p:ext uri="{BB962C8B-B14F-4D97-AF65-F5344CB8AC3E}">
        <p14:creationId xmlns:p14="http://schemas.microsoft.com/office/powerpoint/2010/main" val="40518005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img.wallpapersafari.com/tablet/768/1024/1/11/vuN7K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8784493"/>
          </a:xfrm>
          <a:prstGeom prst="rect">
            <a:avLst/>
          </a:prstGeom>
          <a:noFill/>
          <a:extLst>
            <a:ext uri="{909E8E84-426E-40DD-AFC4-6F175D3DCCD1}">
              <a14:hiddenFill xmlns:a14="http://schemas.microsoft.com/office/drawing/2010/main">
                <a:solidFill>
                  <a:srgbClr val="FFFFFF"/>
                </a:solidFill>
              </a14:hiddenFill>
            </a:ext>
          </a:extLst>
        </p:spPr>
      </p:pic>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r>
              <a:rPr lang="ru-RU" dirty="0" smtClean="0"/>
              <a:t>11</a:t>
            </a:r>
            <a:endParaRPr lang="ru-RU" dirty="0"/>
          </a:p>
        </p:txBody>
      </p:sp>
      <p:sp>
        <p:nvSpPr>
          <p:cNvPr id="4" name="Прямоугольник 3"/>
          <p:cNvSpPr/>
          <p:nvPr/>
        </p:nvSpPr>
        <p:spPr>
          <a:xfrm>
            <a:off x="224020" y="144071"/>
            <a:ext cx="6409959" cy="641611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07000"/>
              </a:lnSpc>
              <a:spcAft>
                <a:spcPts val="0"/>
              </a:spcAft>
            </a:pPr>
            <a:r>
              <a:rPr lang="ru-RU" sz="1200"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После воскресения Иисуса Христа его ученики и последователи начали посещать разные страны, возвещая радостную весть о том, что больше не надо бояться смерти. Христос воскрес и воскресит каждого, кто поверит ему и будет любить людей так же, как любил он.</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Последовательница Христа Мария Магдалина пришла к римскому императору Тиберию с благой вестью. По закону, если на прием приходил бедный человек, он должен был пожертвовать хотя бы яйцо. Мария принесла обычное яйцо, и, рассказав о Христе, вручила его императору. Тиберий рассмеялся. Он ответил, что как не может яйцо стать красным, так не может умерший воскреснуть. Каково же было его удивление, когда яйцо налилось красным цветом! Увидев чудо, Тиберий поверил Марии.</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С тех пор и мы в день Светлого Христова Воскресения дарим друг другу яйца, окрашенные в красный цвет, со словами: «Христос Воскресе!». Принимающий дар отвечает: «Воистину Воскресе!».</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Есть три вида яиц на Пасху — </a:t>
            </a:r>
            <a:r>
              <a:rPr lang="ru-RU" sz="1200" dirty="0" err="1">
                <a:latin typeface="Times New Roman" panose="02020603050405020304" pitchFamily="18" charset="0"/>
                <a:ea typeface="Calibri" panose="020F0502020204030204" pitchFamily="34" charset="0"/>
                <a:cs typeface="Times New Roman" panose="02020603050405020304" pitchFamily="18" charset="0"/>
              </a:rPr>
              <a:t>крашенки</a:t>
            </a:r>
            <a:r>
              <a:rPr lang="ru-RU" sz="1200" dirty="0">
                <a:latin typeface="Times New Roman" panose="02020603050405020304" pitchFamily="18" charset="0"/>
                <a:ea typeface="Calibri" panose="020F0502020204030204" pitchFamily="34" charset="0"/>
                <a:cs typeface="Times New Roman" panose="02020603050405020304" pitchFamily="18" charset="0"/>
              </a:rPr>
              <a:t> (крашеные яйца), </a:t>
            </a:r>
            <a:r>
              <a:rPr lang="ru-RU" sz="1200" dirty="0" err="1">
                <a:latin typeface="Times New Roman" panose="02020603050405020304" pitchFamily="18" charset="0"/>
                <a:ea typeface="Calibri" panose="020F0502020204030204" pitchFamily="34" charset="0"/>
                <a:cs typeface="Times New Roman" panose="02020603050405020304" pitchFamily="18" charset="0"/>
              </a:rPr>
              <a:t>писанки</a:t>
            </a:r>
            <a:r>
              <a:rPr lang="ru-RU" sz="1200" dirty="0">
                <a:latin typeface="Times New Roman" panose="02020603050405020304" pitchFamily="18" charset="0"/>
                <a:ea typeface="Calibri" panose="020F0502020204030204" pitchFamily="34" charset="0"/>
                <a:cs typeface="Times New Roman" panose="02020603050405020304" pitchFamily="18" charset="0"/>
              </a:rPr>
              <a:t> (расписные) и </a:t>
            </a:r>
            <a:r>
              <a:rPr lang="ru-RU" sz="1200" dirty="0" err="1">
                <a:latin typeface="Times New Roman" panose="02020603050405020304" pitchFamily="18" charset="0"/>
                <a:ea typeface="Calibri" panose="020F0502020204030204" pitchFamily="34" charset="0"/>
                <a:cs typeface="Times New Roman" panose="02020603050405020304" pitchFamily="18" charset="0"/>
              </a:rPr>
              <a:t>драпанки</a:t>
            </a:r>
            <a:r>
              <a:rPr lang="ru-RU" sz="1200" dirty="0">
                <a:latin typeface="Times New Roman" panose="02020603050405020304" pitchFamily="18" charset="0"/>
                <a:ea typeface="Calibri" panose="020F0502020204030204" pitchFamily="34" charset="0"/>
                <a:cs typeface="Times New Roman" panose="02020603050405020304" pitchFamily="18" charset="0"/>
              </a:rPr>
              <a:t> (покрытые воском, узор на них наносят острой иглой).</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По традиции принято бить крашеные яйца друг об друга три раза. Два человека берут по яйцу и три раза ударяют одним об другое. Треснувшее яйцо съедают, а крепкое сохраняют. По поверью, оставшееся целым яйцо принесет в дом счастье</a:t>
            </a:r>
            <a:r>
              <a:rPr lang="ru-RU" sz="1200" dirty="0" smtClean="0">
                <a:latin typeface="Times New Roman" panose="02020603050405020304" pitchFamily="18" charset="0"/>
                <a:ea typeface="Calibri" panose="020F0502020204030204" pitchFamily="34" charset="0"/>
                <a:cs typeface="Times New Roman" panose="02020603050405020304" pitchFamily="18" charset="0"/>
              </a:rPr>
              <a:t>.</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В 2022 году Пасху отмечали 24 апреля. Воспитанники стационарного отделения социальной реабилитации несовершеннолетних (п. Гвардейский) начали готовиться к этому празднику заранее. Сначала было обговорено меню, какие блюда ребята будут готовить на праздничный стол. Было решено приготовить курочку, бутерброды, салаты «Оливье», «Мимоза», и «Крабовый», картошечку-пюре. Также решили нарезать колбаску с сыром и разложить на несколько тарелочек. И самый главный атрибут пасхального стола – это куличи и крашенные яйца.</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За день до светлого праздника наши воспитанники вместе с воспитателем </a:t>
            </a:r>
            <a:r>
              <a:rPr lang="ru-RU" sz="1200" dirty="0" err="1">
                <a:latin typeface="Times New Roman" panose="02020603050405020304" pitchFamily="18" charset="0"/>
                <a:ea typeface="Calibri" panose="020F0502020204030204" pitchFamily="34" charset="0"/>
                <a:cs typeface="Times New Roman" panose="02020603050405020304" pitchFamily="18" charset="0"/>
              </a:rPr>
              <a:t>Багировой</a:t>
            </a:r>
            <a:r>
              <a:rPr lang="ru-RU" sz="1200" dirty="0">
                <a:latin typeface="Times New Roman" panose="02020603050405020304" pitchFamily="18" charset="0"/>
                <a:ea typeface="Calibri" panose="020F0502020204030204" pitchFamily="34" charset="0"/>
                <a:cs typeface="Times New Roman" panose="02020603050405020304" pitchFamily="18" charset="0"/>
              </a:rPr>
              <a:t> Е.И. посетили храм святых апостолов Петра и Павла в п. Дубна, где иерей Павел осветил куличи и яйца.</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И вот наступил долгожданный праздник. С утра все оделись «с иголочки», накрыли стол и встретили Светлый Праздник Пасхи. Христос Воскрес! Во истину воскресе!</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i="1" dirty="0">
                <a:latin typeface="Times New Roman" panose="02020603050405020304" pitchFamily="18" charset="0"/>
                <a:ea typeface="Calibri" panose="020F0502020204030204" pitchFamily="34" charset="0"/>
                <a:cs typeface="Times New Roman" panose="02020603050405020304" pitchFamily="18" charset="0"/>
              </a:rPr>
              <a:t>Воспитатель: Даниленко Н.М</a:t>
            </a:r>
            <a:r>
              <a:rPr lang="ru-RU" sz="1200" i="1" dirty="0" smtClean="0">
                <a:latin typeface="Times New Roman" panose="02020603050405020304" pitchFamily="18" charset="0"/>
                <a:ea typeface="Calibri" panose="020F0502020204030204" pitchFamily="34" charset="0"/>
                <a:cs typeface="Times New Roman" panose="02020603050405020304" pitchFamily="18" charset="0"/>
              </a:rPr>
              <a:t>., воспитанник Андрей Б.</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305" y="6219796"/>
            <a:ext cx="1681942" cy="2242589"/>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6390" y="6238933"/>
            <a:ext cx="1667589" cy="2223452"/>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0067" y="6757803"/>
            <a:ext cx="2263345" cy="1704582"/>
          </a:xfrm>
          <a:prstGeom prst="rect">
            <a:avLst/>
          </a:prstGeom>
        </p:spPr>
      </p:pic>
    </p:spTree>
    <p:extLst>
      <p:ext uri="{BB962C8B-B14F-4D97-AF65-F5344CB8AC3E}">
        <p14:creationId xmlns:p14="http://schemas.microsoft.com/office/powerpoint/2010/main" val="39792566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s://img.wallpapersafari.com/tablet/768/1024/1/11/vuN7K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8784493"/>
          </a:xfrm>
          <a:prstGeom prst="rect">
            <a:avLst/>
          </a:prstGeom>
          <a:noFill/>
          <a:extLst>
            <a:ext uri="{909E8E84-426E-40DD-AFC4-6F175D3DCCD1}">
              <a14:hiddenFill xmlns:a14="http://schemas.microsoft.com/office/drawing/2010/main">
                <a:solidFill>
                  <a:srgbClr val="FFFFFF"/>
                </a:solidFill>
              </a14:hiddenFill>
            </a:ext>
          </a:extLst>
        </p:spPr>
      </p:pic>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r>
              <a:rPr lang="ru-RU" dirty="0" smtClean="0"/>
              <a:t>12</a:t>
            </a:r>
            <a:endParaRPr lang="ru-RU" dirty="0"/>
          </a:p>
        </p:txBody>
      </p:sp>
      <p:sp>
        <p:nvSpPr>
          <p:cNvPr id="4" name="TextBox 3"/>
          <p:cNvSpPr txBox="1"/>
          <p:nvPr/>
        </p:nvSpPr>
        <p:spPr>
          <a:xfrm>
            <a:off x="2773471" y="124647"/>
            <a:ext cx="1689886" cy="40011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ru-RU" sz="2000" b="1" i="1" dirty="0" smtClean="0">
                <a:solidFill>
                  <a:srgbClr val="CC3300"/>
                </a:solidFill>
              </a:rPr>
              <a:t>О Чернобыле</a:t>
            </a:r>
            <a:endParaRPr lang="ru-RU" sz="2000" b="1" i="1" dirty="0">
              <a:solidFill>
                <a:srgbClr val="CC3300"/>
              </a:solidFill>
            </a:endParaRPr>
          </a:p>
        </p:txBody>
      </p:sp>
      <p:sp>
        <p:nvSpPr>
          <p:cNvPr id="5" name="Прямоугольник 4"/>
          <p:cNvSpPr/>
          <p:nvPr/>
        </p:nvSpPr>
        <p:spPr>
          <a:xfrm>
            <a:off x="263769" y="2490926"/>
            <a:ext cx="6330461" cy="424231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26 апреля воспитанники стационарного отделения социальной реабилитации несовершеннолетних (</a:t>
            </a:r>
            <a:r>
              <a:rPr lang="ru-RU" sz="1200" dirty="0" err="1">
                <a:latin typeface="Times New Roman" panose="02020603050405020304" pitchFamily="18" charset="0"/>
                <a:ea typeface="Calibri" panose="020F0502020204030204" pitchFamily="34" charset="0"/>
                <a:cs typeface="Times New Roman" panose="02020603050405020304" pitchFamily="18" charset="0"/>
              </a:rPr>
              <a:t>п.Гвардейский</a:t>
            </a:r>
            <a:r>
              <a:rPr lang="ru-RU" sz="1200" dirty="0">
                <a:latin typeface="Times New Roman" panose="02020603050405020304" pitchFamily="18" charset="0"/>
                <a:ea typeface="Calibri" panose="020F0502020204030204" pitchFamily="34" charset="0"/>
                <a:cs typeface="Times New Roman" panose="02020603050405020304" pitchFamily="18" charset="0"/>
              </a:rPr>
              <a:t>) были приглашены сотрудниками районной Дубенской библиотеки на урок мужества «Трагедия Чернобыля». Вот что рассказал Ильичёв С.Н., участник ликвидации последствий аварии на Чернобыльской АЭС:</a:t>
            </a: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«Сегодня, спустя тридцать шесть лет, что мы знаем о трагедии в </a:t>
            </a:r>
            <a:r>
              <a:rPr lang="ru-RU" sz="1200" b="1" dirty="0">
                <a:latin typeface="Times New Roman" panose="02020603050405020304" pitchFamily="18" charset="0"/>
                <a:ea typeface="Calibri" panose="020F0502020204030204" pitchFamily="34" charset="0"/>
                <a:cs typeface="Times New Roman" panose="02020603050405020304" pitchFamily="18" charset="0"/>
              </a:rPr>
              <a:t>Чернобыле</a:t>
            </a:r>
            <a:r>
              <a:rPr lang="ru-RU" sz="1200" dirty="0">
                <a:latin typeface="Times New Roman" panose="02020603050405020304" pitchFamily="18" charset="0"/>
                <a:ea typeface="Calibri" panose="020F0502020204030204" pitchFamily="34" charset="0"/>
                <a:cs typeface="Times New Roman" panose="02020603050405020304" pitchFamily="18" charset="0"/>
              </a:rPr>
              <a:t>? Множество самого разного. Знаем о том, что взрыв на четвертом энергоблоке </a:t>
            </a:r>
            <a:r>
              <a:rPr lang="ru-RU" sz="1200" b="1" dirty="0">
                <a:latin typeface="Times New Roman" panose="02020603050405020304" pitchFamily="18" charset="0"/>
                <a:ea typeface="Calibri" panose="020F0502020204030204" pitchFamily="34" charset="0"/>
                <a:cs typeface="Times New Roman" panose="02020603050405020304" pitchFamily="18" charset="0"/>
              </a:rPr>
              <a:t>Чернобыльской</a:t>
            </a:r>
            <a:r>
              <a:rPr lang="ru-RU" sz="1200" dirty="0">
                <a:latin typeface="Times New Roman" panose="02020603050405020304" pitchFamily="18" charset="0"/>
                <a:ea typeface="Calibri" panose="020F0502020204030204" pitchFamily="34" charset="0"/>
                <a:cs typeface="Times New Roman" panose="02020603050405020304" pitchFamily="18" charset="0"/>
              </a:rPr>
              <a:t> АЭС рванул в 01 час 23 минуты 48 секунд. Что за черту, обозначенную страшноватым словом </a:t>
            </a:r>
            <a:r>
              <a:rPr lang="ru-RU" sz="1200" i="1" dirty="0">
                <a:latin typeface="Times New Roman" panose="02020603050405020304" pitchFamily="18" charset="0"/>
                <a:ea typeface="Calibri" panose="020F0502020204030204" pitchFamily="34" charset="0"/>
                <a:cs typeface="Times New Roman" panose="02020603050405020304" pitchFamily="18" charset="0"/>
              </a:rPr>
              <a:t>«зона»</a:t>
            </a:r>
            <a:r>
              <a:rPr lang="ru-RU" sz="1200" dirty="0">
                <a:latin typeface="Times New Roman" panose="02020603050405020304" pitchFamily="18" charset="0"/>
                <a:ea typeface="Calibri" panose="020F0502020204030204" pitchFamily="34" charset="0"/>
                <a:cs typeface="Times New Roman" panose="02020603050405020304" pitchFamily="18" charset="0"/>
              </a:rPr>
              <a:t>, было выселено 135 тысяч человек. О том, что из многомиллионного Киева весной уехали дети. О счете номер 904, открытом в сбербанке, куда поступали деньги для </a:t>
            </a:r>
            <a:r>
              <a:rPr lang="ru-RU" sz="1200" b="1" dirty="0">
                <a:latin typeface="Times New Roman" panose="02020603050405020304" pitchFamily="18" charset="0"/>
                <a:ea typeface="Calibri" panose="020F0502020204030204" pitchFamily="34" charset="0"/>
                <a:cs typeface="Times New Roman" panose="02020603050405020304" pitchFamily="18" charset="0"/>
              </a:rPr>
              <a:t>чернобыльцев</a:t>
            </a:r>
            <a:r>
              <a:rPr lang="ru-RU" sz="1200" dirty="0">
                <a:latin typeface="Times New Roman" panose="02020603050405020304" pitchFamily="18" charset="0"/>
                <a:ea typeface="Calibri" panose="020F0502020204030204" pitchFamily="34" charset="0"/>
                <a:cs typeface="Times New Roman" panose="02020603050405020304" pitchFamily="18" charset="0"/>
              </a:rPr>
              <a:t>. О том, что денег никто не пожалел, отдали их – кто сколько мог – все жители страны. И сложились эти рубли во многие сотни миллионов – об этом мы тоже знаем. Известно и то, что ликвидация последствий грандиозной катастрофы обошлась государству в миллиарды. О беспримерном мужестве первых часов страшной апрельской ночи, когда люди, не жалея себя, шли в огонь и были насквозь прошиты смертоносной радиацией, … Итак, много ли мы знаем о </a:t>
            </a:r>
            <a:r>
              <a:rPr lang="ru-RU" sz="1200" b="1" dirty="0">
                <a:latin typeface="Times New Roman" panose="02020603050405020304" pitchFamily="18" charset="0"/>
                <a:ea typeface="Calibri" panose="020F0502020204030204" pitchFamily="34" charset="0"/>
                <a:cs typeface="Times New Roman" panose="02020603050405020304" pitchFamily="18" charset="0"/>
              </a:rPr>
              <a:t>Чернобыле</a:t>
            </a:r>
            <a:r>
              <a:rPr lang="ru-RU" sz="1200" dirty="0">
                <a:latin typeface="Times New Roman" panose="02020603050405020304" pitchFamily="18" charset="0"/>
                <a:ea typeface="Calibri" panose="020F0502020204030204" pitchFamily="34" charset="0"/>
                <a:cs typeface="Times New Roman" panose="02020603050405020304" pitchFamily="18" charset="0"/>
              </a:rPr>
              <a:t>? Да, много, и все же вопросы ещё остаются. Но взвесить, оценить, понять, предупредить – их достаточно. И чтобы суметь это сделать, необходимо и увидеть, и почувствовать, прежде всего – слезы, боль, страх за близких, отчаянное напряжение труда всех, кто оказался по месту ли рождения, по долгу ли, по зову ли совести, причастным к событиям весны 1986 года на берегах Припяти. Чернобыль это – трагедия, подвиг, предупреждение».</a:t>
            </a:r>
          </a:p>
          <a:p>
            <a:pPr algn="just">
              <a:lnSpc>
                <a:spcPct val="107000"/>
              </a:lnSpc>
              <a:spcAft>
                <a:spcPts val="0"/>
              </a:spcAft>
            </a:pPr>
            <a:r>
              <a:rPr lang="ru-RU" sz="1200" i="1" dirty="0">
                <a:latin typeface="Times New Roman" panose="02020603050405020304" pitchFamily="18" charset="0"/>
                <a:ea typeface="Calibri" panose="020F0502020204030204" pitchFamily="34" charset="0"/>
                <a:cs typeface="Times New Roman" panose="02020603050405020304" pitchFamily="18" charset="0"/>
              </a:rPr>
              <a:t>Социальный педагог: Калистратова А.В.</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338" y="640560"/>
            <a:ext cx="2271713" cy="1703785"/>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8954" y="644438"/>
            <a:ext cx="2266543" cy="1699907"/>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8301" y="6879822"/>
            <a:ext cx="2379785" cy="1784839"/>
          </a:xfrm>
          <a:prstGeom prst="rect">
            <a:avLst/>
          </a:prstGeom>
        </p:spPr>
      </p:pic>
      <p:pic>
        <p:nvPicPr>
          <p:cNvPr id="9" name="Рисунок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90543" y="6891911"/>
            <a:ext cx="2289157" cy="1716868"/>
          </a:xfrm>
          <a:prstGeom prst="rect">
            <a:avLst/>
          </a:prstGeom>
        </p:spPr>
      </p:pic>
    </p:spTree>
    <p:extLst>
      <p:ext uri="{BB962C8B-B14F-4D97-AF65-F5344CB8AC3E}">
        <p14:creationId xmlns:p14="http://schemas.microsoft.com/office/powerpoint/2010/main" val="38457638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drasler.ru/wp-content/uploads/2019/05/%D0%9F%D0%BE%D0%B7%D0%B4%D1%80%D0%B0%D0%B2%D0%BB%D0%B5%D0%BD%D0%B8%D0%B5-%D1%81-%D0%94%D0%BD%D0%B5%D0%BC-%D0%A0%D0%BE%D0%B6%D0%B4%D0%B5%D0%BD%D0%B8%D1%8F-%D1%84%D0%BE%D0%BD-%D0%B4%D0%BB%D1%8F-%D0%BE%D1%82%D0%BA%D1%80%D1%8B%D1%82%D0%BA%D0%B8-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77" y="0"/>
            <a:ext cx="6858000" cy="878363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51661" y="181215"/>
            <a:ext cx="3972317"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ru-RU" sz="2800" b="1" i="1" dirty="0">
                <a:ln w="22225">
                  <a:solidFill>
                    <a:srgbClr val="ED7D31"/>
                  </a:solidFill>
                  <a:prstDash val="solid"/>
                </a:ln>
                <a:solidFill>
                  <a:srgbClr val="ED7D31">
                    <a:lumMod val="40000"/>
                    <a:lumOff val="60000"/>
                  </a:srgbClr>
                </a:solidFill>
                <a:latin typeface="Times New Roman" panose="02020603050405020304" pitchFamily="18" charset="0"/>
                <a:cs typeface="Times New Roman" panose="02020603050405020304" pitchFamily="18" charset="0"/>
              </a:rPr>
              <a:t>Оранжевое настроение</a:t>
            </a:r>
          </a:p>
        </p:txBody>
      </p:sp>
      <p:sp>
        <p:nvSpPr>
          <p:cNvPr id="3" name="Прямоугольник 2"/>
          <p:cNvSpPr/>
          <p:nvPr/>
        </p:nvSpPr>
        <p:spPr>
          <a:xfrm>
            <a:off x="135606" y="7790661"/>
            <a:ext cx="6613743" cy="577081"/>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ru-RU" sz="1050" b="1" i="0" u="none" strike="noStrike" kern="0" cap="none" spc="0" normalizeH="0" baseline="0" noProof="0" dirty="0">
                <a:ln>
                  <a:noFill/>
                </a:ln>
                <a:solidFill>
                  <a:prstClr val="black"/>
                </a:solidFill>
                <a:effectLst/>
                <a:uLnTx/>
                <a:uFillTx/>
                <a:latin typeface="Times New Roman" pitchFamily="18" charset="0"/>
                <a:cs typeface="Times New Roman" pitchFamily="18" charset="0"/>
              </a:rPr>
              <a:t>Адрес редакции: 301164,  п. Гвардейский,            Главный редактор:        Газета издаётся  1 раз в месяц</a:t>
            </a:r>
          </a:p>
          <a:p>
            <a:pPr marL="0" marR="0" lvl="0" indent="0" defTabSz="914400" eaLnBrk="1" fontAlgn="auto" latinLnBrk="0" hangingPunct="1">
              <a:lnSpc>
                <a:spcPct val="150000"/>
              </a:lnSpc>
              <a:spcBef>
                <a:spcPts val="0"/>
              </a:spcBef>
              <a:spcAft>
                <a:spcPts val="0"/>
              </a:spcAft>
              <a:buClrTx/>
              <a:buSzTx/>
              <a:buFontTx/>
              <a:buNone/>
              <a:tabLst/>
              <a:defRPr/>
            </a:pPr>
            <a:r>
              <a:rPr kumimoji="0" lang="ru-RU" sz="1050" b="1" i="0" u="none" strike="noStrike" kern="0" cap="none" spc="0" normalizeH="0" baseline="0" noProof="0" dirty="0">
                <a:ln>
                  <a:noFill/>
                </a:ln>
                <a:solidFill>
                  <a:prstClr val="black"/>
                </a:solidFill>
                <a:effectLst/>
                <a:uLnTx/>
                <a:uFillTx/>
                <a:latin typeface="Times New Roman" pitchFamily="18" charset="0"/>
                <a:cs typeface="Times New Roman" pitchFamily="18" charset="0"/>
              </a:rPr>
              <a:t>ул. Молодёжная, д. 11                                                Назарова Н. В</a:t>
            </a:r>
            <a:r>
              <a:rPr kumimoji="0" lang="ru-RU" sz="105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a:t>
            </a:r>
            <a:endParaRPr kumimoji="0" lang="ru-RU" sz="1050" b="0" i="0" u="none" strike="noStrike" kern="0" cap="none" spc="0" normalizeH="0" baseline="0" noProof="0" dirty="0">
              <a:ln>
                <a:noFill/>
              </a:ln>
              <a:solidFill>
                <a:prstClr val="black"/>
              </a:solidFill>
              <a:effectLst/>
              <a:uLnTx/>
              <a:uFillTx/>
            </a:endParaRPr>
          </a:p>
        </p:txBody>
      </p:sp>
      <p:cxnSp>
        <p:nvCxnSpPr>
          <p:cNvPr id="5" name="Прямая соединительная линия 4"/>
          <p:cNvCxnSpPr/>
          <p:nvPr/>
        </p:nvCxnSpPr>
        <p:spPr>
          <a:xfrm>
            <a:off x="0" y="7390356"/>
            <a:ext cx="6858000" cy="12526"/>
          </a:xfrm>
          <a:prstGeom prst="line">
            <a:avLst/>
          </a:prstGeom>
        </p:spPr>
        <p:style>
          <a:lnRef idx="1">
            <a:schemeClr val="dk1"/>
          </a:lnRef>
          <a:fillRef idx="0">
            <a:schemeClr val="dk1"/>
          </a:fillRef>
          <a:effectRef idx="0">
            <a:schemeClr val="dk1"/>
          </a:effectRef>
          <a:fontRef idx="minor">
            <a:schemeClr val="tx1"/>
          </a:fontRef>
        </p:style>
      </p:cxn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r>
              <a:rPr lang="ru-RU" dirty="0" smtClean="0"/>
              <a:t>13</a:t>
            </a:r>
            <a:endParaRPr lang="ru-RU" dirty="0"/>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5522" y="4371602"/>
            <a:ext cx="26956" cy="40433"/>
          </a:xfrm>
          <a:prstGeom prst="rect">
            <a:avLst/>
          </a:prstGeom>
        </p:spPr>
      </p:pic>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5522" y="4371602"/>
            <a:ext cx="26956" cy="40433"/>
          </a:xfrm>
          <a:prstGeom prst="rect">
            <a:avLst/>
          </a:prstGeom>
        </p:spPr>
      </p:pic>
      <p:sp>
        <p:nvSpPr>
          <p:cNvPr id="19" name="Прямоугольник 18"/>
          <p:cNvSpPr/>
          <p:nvPr/>
        </p:nvSpPr>
        <p:spPr>
          <a:xfrm>
            <a:off x="1676400" y="4371602"/>
            <a:ext cx="4073770" cy="1477328"/>
          </a:xfrm>
          <a:prstGeom prst="rect">
            <a:avLst/>
          </a:prstGeom>
        </p:spPr>
        <p:txBody>
          <a:bodyPr wrap="square">
            <a:spAutoFit/>
          </a:bodyPr>
          <a:lstStyle/>
          <a:p>
            <a:endParaRPr lang="ru-RU" dirty="0"/>
          </a:p>
          <a:p>
            <a:endParaRPr lang="ru-RU" dirty="0"/>
          </a:p>
          <a:p>
            <a:endParaRPr lang="ru-RU" dirty="0"/>
          </a:p>
          <a:p>
            <a:endParaRPr lang="ru-RU" dirty="0"/>
          </a:p>
          <a:p>
            <a:endParaRPr lang="ru-RU" dirty="0"/>
          </a:p>
        </p:txBody>
      </p:sp>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973" y="3482790"/>
            <a:ext cx="2377823" cy="1585215"/>
          </a:xfrm>
          <a:prstGeom prst="rect">
            <a:avLst/>
          </a:prstGeom>
        </p:spPr>
      </p:pic>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45736" y="3487511"/>
            <a:ext cx="2167972" cy="1625979"/>
          </a:xfrm>
          <a:prstGeom prst="rect">
            <a:avLst/>
          </a:prstGeom>
        </p:spPr>
      </p:pic>
      <p:pic>
        <p:nvPicPr>
          <p:cNvPr id="13" name="Рисунок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45874" y="1092214"/>
            <a:ext cx="2367696" cy="1890210"/>
          </a:xfrm>
          <a:prstGeom prst="rect">
            <a:avLst/>
          </a:prstGeom>
        </p:spPr>
      </p:pic>
      <p:pic>
        <p:nvPicPr>
          <p:cNvPr id="14" name="Рисунок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2467" y="1160439"/>
            <a:ext cx="2666210" cy="1866347"/>
          </a:xfrm>
          <a:prstGeom prst="rect">
            <a:avLst/>
          </a:prstGeom>
        </p:spPr>
      </p:pic>
      <p:sp>
        <p:nvSpPr>
          <p:cNvPr id="15" name="TextBox 14"/>
          <p:cNvSpPr txBox="1"/>
          <p:nvPr/>
        </p:nvSpPr>
        <p:spPr>
          <a:xfrm>
            <a:off x="629973" y="2588966"/>
            <a:ext cx="677365" cy="307777"/>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ru-RU" sz="1400" b="1" dirty="0" smtClean="0">
                <a:solidFill>
                  <a:srgbClr val="002060"/>
                </a:solidFill>
              </a:rPr>
              <a:t>Семён</a:t>
            </a:r>
            <a:endParaRPr lang="ru-RU" sz="1400" b="1" dirty="0">
              <a:solidFill>
                <a:srgbClr val="002060"/>
              </a:solidFill>
            </a:endParaRPr>
          </a:p>
        </p:txBody>
      </p:sp>
      <p:sp>
        <p:nvSpPr>
          <p:cNvPr id="17" name="TextBox 16"/>
          <p:cNvSpPr txBox="1"/>
          <p:nvPr/>
        </p:nvSpPr>
        <p:spPr>
          <a:xfrm>
            <a:off x="5306722" y="4746906"/>
            <a:ext cx="621773" cy="307777"/>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ru-RU" sz="1400" b="1" dirty="0" smtClean="0">
                <a:solidFill>
                  <a:srgbClr val="002060"/>
                </a:solidFill>
              </a:rPr>
              <a:t>Настя</a:t>
            </a:r>
            <a:endParaRPr lang="ru-RU" sz="1400" b="1" dirty="0">
              <a:solidFill>
                <a:srgbClr val="002060"/>
              </a:solidFill>
            </a:endParaRPr>
          </a:p>
        </p:txBody>
      </p:sp>
      <p:sp>
        <p:nvSpPr>
          <p:cNvPr id="18" name="TextBox 17"/>
          <p:cNvSpPr txBox="1"/>
          <p:nvPr/>
        </p:nvSpPr>
        <p:spPr>
          <a:xfrm>
            <a:off x="2034048" y="4582673"/>
            <a:ext cx="780983" cy="307777"/>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ru-RU" sz="1400" b="1" dirty="0" smtClean="0">
                <a:solidFill>
                  <a:srgbClr val="002060"/>
                </a:solidFill>
              </a:rPr>
              <a:t>Андрей</a:t>
            </a:r>
            <a:endParaRPr lang="ru-RU" sz="1400" b="1" dirty="0">
              <a:solidFill>
                <a:srgbClr val="002060"/>
              </a:solidFill>
            </a:endParaRPr>
          </a:p>
        </p:txBody>
      </p:sp>
      <p:sp>
        <p:nvSpPr>
          <p:cNvPr id="23" name="TextBox 22"/>
          <p:cNvSpPr txBox="1"/>
          <p:nvPr/>
        </p:nvSpPr>
        <p:spPr>
          <a:xfrm>
            <a:off x="5321939" y="2641277"/>
            <a:ext cx="720518" cy="307777"/>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ru-RU" sz="1400" b="1" dirty="0" smtClean="0">
                <a:solidFill>
                  <a:srgbClr val="002060"/>
                </a:solidFill>
              </a:rPr>
              <a:t>Руслан</a:t>
            </a:r>
          </a:p>
        </p:txBody>
      </p:sp>
      <p:sp>
        <p:nvSpPr>
          <p:cNvPr id="24" name="Прямоугольник 23"/>
          <p:cNvSpPr/>
          <p:nvPr/>
        </p:nvSpPr>
        <p:spPr>
          <a:xfrm>
            <a:off x="2239893" y="5382212"/>
            <a:ext cx="2689829" cy="178510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ru-RU" sz="1200" b="1" dirty="0">
                <a:solidFill>
                  <a:srgbClr val="FF00FF"/>
                </a:solidFill>
                <a:latin typeface="Century Gothic" panose="020B0502020202020204" pitchFamily="34" charset="0"/>
                <a:cs typeface="Times New Roman" panose="02020603050405020304" pitchFamily="18" charset="0"/>
              </a:rPr>
              <a:t>Сегодня день рожденья </a:t>
            </a:r>
            <a:r>
              <a:rPr lang="ru-RU" sz="1200" b="1" dirty="0" smtClean="0">
                <a:solidFill>
                  <a:srgbClr val="FF00FF"/>
                </a:solidFill>
                <a:latin typeface="Century Gothic" panose="020B0502020202020204" pitchFamily="34" charset="0"/>
                <a:cs typeface="Times New Roman" panose="02020603050405020304" pitchFamily="18" charset="0"/>
              </a:rPr>
              <a:t>ваш!</a:t>
            </a:r>
            <a:r>
              <a:rPr lang="ru-RU" sz="1200" b="1" dirty="0">
                <a:solidFill>
                  <a:srgbClr val="FF00FF"/>
                </a:solidFill>
                <a:latin typeface="Century Gothic" panose="020B0502020202020204" pitchFamily="34" charset="0"/>
                <a:cs typeface="Times New Roman" panose="02020603050405020304" pitchFamily="18" charset="0"/>
              </a:rPr>
              <a:t/>
            </a:r>
            <a:br>
              <a:rPr lang="ru-RU" sz="1200" b="1" dirty="0">
                <a:solidFill>
                  <a:srgbClr val="FF00FF"/>
                </a:solidFill>
                <a:latin typeface="Century Gothic" panose="020B0502020202020204" pitchFamily="34" charset="0"/>
                <a:cs typeface="Times New Roman" panose="02020603050405020304" pitchFamily="18" charset="0"/>
              </a:rPr>
            </a:br>
            <a:r>
              <a:rPr lang="ru-RU" sz="1200" b="1" dirty="0" smtClean="0">
                <a:solidFill>
                  <a:srgbClr val="FF00FF"/>
                </a:solidFill>
                <a:latin typeface="Century Gothic" panose="020B0502020202020204" pitchFamily="34" charset="0"/>
                <a:cs typeface="Times New Roman" panose="02020603050405020304" pitchFamily="18" charset="0"/>
              </a:rPr>
              <a:t>И вас </a:t>
            </a:r>
            <a:r>
              <a:rPr lang="ru-RU" sz="1200" b="1" dirty="0">
                <a:solidFill>
                  <a:srgbClr val="FF00FF"/>
                </a:solidFill>
                <a:latin typeface="Century Gothic" panose="020B0502020202020204" pitchFamily="34" charset="0"/>
                <a:cs typeface="Times New Roman" panose="02020603050405020304" pitchFamily="18" charset="0"/>
              </a:rPr>
              <a:t>мы поздравляем</a:t>
            </a:r>
            <a:br>
              <a:rPr lang="ru-RU" sz="1200" b="1" dirty="0">
                <a:solidFill>
                  <a:srgbClr val="FF00FF"/>
                </a:solidFill>
                <a:latin typeface="Century Gothic" panose="020B0502020202020204" pitchFamily="34" charset="0"/>
                <a:cs typeface="Times New Roman" panose="02020603050405020304" pitchFamily="18" charset="0"/>
              </a:rPr>
            </a:br>
            <a:r>
              <a:rPr lang="ru-RU" sz="1200" b="1" dirty="0">
                <a:solidFill>
                  <a:srgbClr val="FF00FF"/>
                </a:solidFill>
                <a:latin typeface="Century Gothic" panose="020B0502020202020204" pitchFamily="34" charset="0"/>
                <a:cs typeface="Times New Roman" panose="02020603050405020304" pitchFamily="18" charset="0"/>
              </a:rPr>
              <a:t>И только лучшего всего</a:t>
            </a:r>
            <a:br>
              <a:rPr lang="ru-RU" sz="1200" b="1" dirty="0">
                <a:solidFill>
                  <a:srgbClr val="FF00FF"/>
                </a:solidFill>
                <a:latin typeface="Century Gothic" panose="020B0502020202020204" pitchFamily="34" charset="0"/>
                <a:cs typeface="Times New Roman" panose="02020603050405020304" pitchFamily="18" charset="0"/>
              </a:rPr>
            </a:br>
            <a:r>
              <a:rPr lang="ru-RU" sz="1200" b="1" dirty="0">
                <a:solidFill>
                  <a:srgbClr val="FF00FF"/>
                </a:solidFill>
                <a:latin typeface="Century Gothic" panose="020B0502020202020204" pitchFamily="34" charset="0"/>
                <a:cs typeface="Times New Roman" panose="02020603050405020304" pitchFamily="18" charset="0"/>
              </a:rPr>
              <a:t>Сегодня пожелаем:</a:t>
            </a:r>
            <a:br>
              <a:rPr lang="ru-RU" sz="1200" b="1" dirty="0">
                <a:solidFill>
                  <a:srgbClr val="FF00FF"/>
                </a:solidFill>
                <a:latin typeface="Century Gothic" panose="020B0502020202020204" pitchFamily="34" charset="0"/>
                <a:cs typeface="Times New Roman" panose="02020603050405020304" pitchFamily="18" charset="0"/>
              </a:rPr>
            </a:br>
            <a:r>
              <a:rPr lang="ru-RU" sz="1200" b="1" dirty="0">
                <a:solidFill>
                  <a:srgbClr val="FF00FF"/>
                </a:solidFill>
                <a:latin typeface="Century Gothic" panose="020B0502020202020204" pitchFamily="34" charset="0"/>
                <a:cs typeface="Times New Roman" panose="02020603050405020304" pitchFamily="18" charset="0"/>
              </a:rPr>
              <a:t/>
            </a:r>
            <a:br>
              <a:rPr lang="ru-RU" sz="1200" b="1" dirty="0">
                <a:solidFill>
                  <a:srgbClr val="FF00FF"/>
                </a:solidFill>
                <a:latin typeface="Century Gothic" panose="020B0502020202020204" pitchFamily="34" charset="0"/>
                <a:cs typeface="Times New Roman" panose="02020603050405020304" pitchFamily="18" charset="0"/>
              </a:rPr>
            </a:br>
            <a:r>
              <a:rPr lang="ru-RU" sz="1200" b="1" dirty="0" smtClean="0">
                <a:solidFill>
                  <a:srgbClr val="FF00FF"/>
                </a:solidFill>
                <a:latin typeface="Century Gothic" panose="020B0502020202020204" pitchFamily="34" charset="0"/>
                <a:cs typeface="Times New Roman" panose="02020603050405020304" pitchFamily="18" charset="0"/>
              </a:rPr>
              <a:t>Дружить умейте и </a:t>
            </a:r>
            <a:r>
              <a:rPr lang="ru-RU" sz="1200" b="1" dirty="0">
                <a:solidFill>
                  <a:srgbClr val="FF00FF"/>
                </a:solidFill>
                <a:latin typeface="Century Gothic" panose="020B0502020202020204" pitchFamily="34" charset="0"/>
                <a:cs typeface="Times New Roman" panose="02020603050405020304" pitchFamily="18" charset="0"/>
              </a:rPr>
              <a:t>прощать,</a:t>
            </a:r>
            <a:br>
              <a:rPr lang="ru-RU" sz="1200" b="1" dirty="0">
                <a:solidFill>
                  <a:srgbClr val="FF00FF"/>
                </a:solidFill>
                <a:latin typeface="Century Gothic" panose="020B0502020202020204" pitchFamily="34" charset="0"/>
                <a:cs typeface="Times New Roman" panose="02020603050405020304" pitchFamily="18" charset="0"/>
              </a:rPr>
            </a:br>
            <a:r>
              <a:rPr lang="ru-RU" sz="1200" b="1" dirty="0">
                <a:solidFill>
                  <a:srgbClr val="FF00FF"/>
                </a:solidFill>
                <a:latin typeface="Century Gothic" panose="020B0502020202020204" pitchFamily="34" charset="0"/>
                <a:cs typeface="Times New Roman" panose="02020603050405020304" pitchFamily="18" charset="0"/>
              </a:rPr>
              <a:t>Всегда </a:t>
            </a:r>
            <a:r>
              <a:rPr lang="ru-RU" sz="1200" b="1" dirty="0" smtClean="0">
                <a:solidFill>
                  <a:srgbClr val="FF00FF"/>
                </a:solidFill>
                <a:latin typeface="Century Gothic" panose="020B0502020202020204" pitchFamily="34" charset="0"/>
                <a:cs typeface="Times New Roman" panose="02020603050405020304" pitchFamily="18" charset="0"/>
              </a:rPr>
              <a:t>идти </a:t>
            </a:r>
            <a:r>
              <a:rPr lang="ru-RU" sz="1200" b="1" dirty="0">
                <a:solidFill>
                  <a:srgbClr val="FF00FF"/>
                </a:solidFill>
                <a:latin typeface="Century Gothic" panose="020B0502020202020204" pitchFamily="34" charset="0"/>
                <a:cs typeface="Times New Roman" panose="02020603050405020304" pitchFamily="18" charset="0"/>
              </a:rPr>
              <a:t>к успеху,</a:t>
            </a:r>
            <a:br>
              <a:rPr lang="ru-RU" sz="1200" b="1" dirty="0">
                <a:solidFill>
                  <a:srgbClr val="FF00FF"/>
                </a:solidFill>
                <a:latin typeface="Century Gothic" panose="020B0502020202020204" pitchFamily="34" charset="0"/>
                <a:cs typeface="Times New Roman" panose="02020603050405020304" pitchFamily="18" charset="0"/>
              </a:rPr>
            </a:br>
            <a:r>
              <a:rPr lang="ru-RU" sz="1200" b="1" dirty="0">
                <a:solidFill>
                  <a:srgbClr val="FF00FF"/>
                </a:solidFill>
                <a:latin typeface="Century Gothic" panose="020B0502020202020204" pitchFamily="34" charset="0"/>
                <a:cs typeface="Times New Roman" panose="02020603050405020304" pitchFamily="18" charset="0"/>
              </a:rPr>
              <a:t>Пусть дни заполнятся добром,</a:t>
            </a:r>
            <a:br>
              <a:rPr lang="ru-RU" sz="1200" b="1" dirty="0">
                <a:solidFill>
                  <a:srgbClr val="FF00FF"/>
                </a:solidFill>
                <a:latin typeface="Century Gothic" panose="020B0502020202020204" pitchFamily="34" charset="0"/>
                <a:cs typeface="Times New Roman" panose="02020603050405020304" pitchFamily="18" charset="0"/>
              </a:rPr>
            </a:br>
            <a:r>
              <a:rPr lang="ru-RU" sz="1200" b="1" dirty="0">
                <a:solidFill>
                  <a:srgbClr val="FF00FF"/>
                </a:solidFill>
                <a:latin typeface="Century Gothic" panose="020B0502020202020204" pitchFamily="34" charset="0"/>
                <a:cs typeface="Times New Roman" panose="02020603050405020304" pitchFamily="18" charset="0"/>
              </a:rPr>
              <a:t>Весельем, счастьем, смехом</a:t>
            </a:r>
            <a:r>
              <a:rPr lang="ru-RU" sz="1400" dirty="0" smtClean="0">
                <a:solidFill>
                  <a:srgbClr val="000000"/>
                </a:solidFill>
                <a:latin typeface="Times New Roman" panose="02020603050405020304" pitchFamily="18" charset="0"/>
                <a:cs typeface="Times New Roman" panose="02020603050405020304" pitchFamily="18" charset="0"/>
              </a:rPr>
              <a:t>.</a:t>
            </a:r>
            <a:endParaRPr lang="ru-RU" dirty="0"/>
          </a:p>
        </p:txBody>
      </p:sp>
    </p:spTree>
    <p:extLst>
      <p:ext uri="{BB962C8B-B14F-4D97-AF65-F5344CB8AC3E}">
        <p14:creationId xmlns:p14="http://schemas.microsoft.com/office/powerpoint/2010/main" val="11300687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https://img.wallpapersafari.com/tablet/768/1024/1/11/vuN7K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8784493"/>
          </a:xfrm>
          <a:prstGeom prst="rect">
            <a:avLst/>
          </a:prstGeom>
          <a:noFill/>
          <a:extLst>
            <a:ext uri="{909E8E84-426E-40DD-AFC4-6F175D3DCCD1}">
              <a14:hiddenFill xmlns:a14="http://schemas.microsoft.com/office/drawing/2010/main">
                <a:solidFill>
                  <a:srgbClr val="FFFFFF"/>
                </a:solidFill>
              </a14:hiddenFill>
            </a:ext>
          </a:extLst>
        </p:spPr>
      </p:pic>
      <p:sp>
        <p:nvSpPr>
          <p:cNvPr id="2" name="Нижний колонтитул 1"/>
          <p:cNvSpPr>
            <a:spLocks noGrp="1"/>
          </p:cNvSpPr>
          <p:nvPr>
            <p:ph type="ftr" sz="quarter" idx="11"/>
          </p:nvPr>
        </p:nvSpPr>
        <p:spPr/>
        <p:txBody>
          <a:bodyPr/>
          <a:lstStyle/>
          <a:p>
            <a:endParaRPr lang="ru-RU" dirty="0"/>
          </a:p>
        </p:txBody>
      </p:sp>
      <p:sp>
        <p:nvSpPr>
          <p:cNvPr id="3" name="Номер слайда 2"/>
          <p:cNvSpPr>
            <a:spLocks noGrp="1"/>
          </p:cNvSpPr>
          <p:nvPr>
            <p:ph type="sldNum" sz="quarter" idx="12"/>
          </p:nvPr>
        </p:nvSpPr>
        <p:spPr/>
        <p:txBody>
          <a:bodyPr/>
          <a:lstStyle/>
          <a:p>
            <a:r>
              <a:rPr lang="ru-RU" dirty="0"/>
              <a:t>1</a:t>
            </a:r>
          </a:p>
        </p:txBody>
      </p:sp>
      <p:sp>
        <p:nvSpPr>
          <p:cNvPr id="4" name="TextBox 3"/>
          <p:cNvSpPr txBox="1"/>
          <p:nvPr/>
        </p:nvSpPr>
        <p:spPr>
          <a:xfrm>
            <a:off x="2271713" y="172992"/>
            <a:ext cx="2417650" cy="4001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ru-RU" sz="2000" b="1" dirty="0" smtClean="0">
                <a:solidFill>
                  <a:srgbClr val="C00000"/>
                </a:solidFill>
                <a:latin typeface="Comic Sans MS" panose="030F0702030302020204" pitchFamily="66" charset="0"/>
              </a:rPr>
              <a:t>Тульский Кремль</a:t>
            </a:r>
            <a:endParaRPr lang="ru-RU" sz="2000" b="1" dirty="0">
              <a:solidFill>
                <a:srgbClr val="C00000"/>
              </a:solidFill>
              <a:latin typeface="Comic Sans MS" panose="030F0702030302020204" pitchFamily="66" charset="0"/>
            </a:endParaRPr>
          </a:p>
        </p:txBody>
      </p:sp>
      <p:sp>
        <p:nvSpPr>
          <p:cNvPr id="10" name="Прямоугольник 9"/>
          <p:cNvSpPr/>
          <p:nvPr/>
        </p:nvSpPr>
        <p:spPr>
          <a:xfrm>
            <a:off x="259915" y="2318772"/>
            <a:ext cx="6338170" cy="423263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07000"/>
              </a:lnSpc>
              <a:spcAft>
                <a:spcPts val="0"/>
              </a:spcAft>
            </a:pPr>
            <a:r>
              <a:rPr lang="ru-RU" sz="1050" dirty="0">
                <a:latin typeface="Times New Roman" panose="02020603050405020304" pitchFamily="18" charset="0"/>
                <a:ea typeface="Calibri" panose="020F0502020204030204" pitchFamily="34" charset="0"/>
                <a:cs typeface="Times New Roman" panose="02020603050405020304" pitchFamily="18" charset="0"/>
              </a:rPr>
              <a:t>1 апреля </a:t>
            </a:r>
            <a:r>
              <a:rPr lang="ru-RU" sz="1050" dirty="0" smtClean="0">
                <a:latin typeface="Times New Roman" panose="02020603050405020304" pitchFamily="18" charset="0"/>
                <a:ea typeface="Calibri" panose="020F0502020204030204" pitchFamily="34" charset="0"/>
                <a:cs typeface="Times New Roman" panose="02020603050405020304" pitchFamily="18" charset="0"/>
              </a:rPr>
              <a:t>наши воспитанники </a:t>
            </a:r>
            <a:r>
              <a:rPr lang="ru-RU" sz="1050" dirty="0">
                <a:latin typeface="Times New Roman" panose="02020603050405020304" pitchFamily="18" charset="0"/>
                <a:ea typeface="Calibri" panose="020F0502020204030204" pitchFamily="34" charset="0"/>
                <a:cs typeface="Times New Roman" panose="02020603050405020304" pitchFamily="18" charset="0"/>
              </a:rPr>
              <a:t>совершили экскурсию по Тульскому Кремлю.</a:t>
            </a:r>
            <a:endParaRPr lang="ru-RU"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050" dirty="0">
                <a:latin typeface="Times New Roman" panose="02020603050405020304" pitchFamily="18" charset="0"/>
                <a:ea typeface="Calibri" panose="020F0502020204030204" pitchFamily="34" charset="0"/>
                <a:cs typeface="Times New Roman" panose="02020603050405020304" pitchFamily="18" charset="0"/>
              </a:rPr>
              <a:t>Тульский Кремль – один из самых важных исторических памятников Тулы, расположенный в самом центре города.</a:t>
            </a:r>
            <a:endParaRPr lang="ru-RU"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050" dirty="0">
                <a:latin typeface="Times New Roman" panose="02020603050405020304" pitchFamily="18" charset="0"/>
                <a:ea typeface="Calibri" panose="020F0502020204030204" pitchFamily="34" charset="0"/>
                <a:cs typeface="Times New Roman" panose="02020603050405020304" pitchFamily="18" charset="0"/>
              </a:rPr>
              <a:t>Стены Тульского Кремля простираются на 1 км, образовывая прямоугольник. Глядя на это сооружение с трудом можно представить, что в 17 веке оно и было городом (всего 6 гектаров земли), где находились жилые дома, тут же появилась первая улица в Туле – Большая Кремлевская, о чем свидетельствует надпись на плите.</a:t>
            </a:r>
            <a:endParaRPr lang="ru-RU"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050" dirty="0">
                <a:latin typeface="Times New Roman" panose="02020603050405020304" pitchFamily="18" charset="0"/>
                <a:ea typeface="Calibri" panose="020F0502020204030204" pitchFamily="34" charset="0"/>
                <a:cs typeface="Times New Roman" panose="02020603050405020304" pitchFamily="18" charset="0"/>
              </a:rPr>
              <a:t>Кремль правильной четырехугольной формы с округлыми башнями по углам, 4 из которых являются въездными. Каждая из девяти башен Кремля выполняла свою задачу.</a:t>
            </a:r>
            <a:endParaRPr lang="ru-RU"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050" dirty="0">
                <a:latin typeface="Times New Roman" panose="02020603050405020304" pitchFamily="18" charset="0"/>
                <a:ea typeface="Calibri" panose="020F0502020204030204" pitchFamily="34" charset="0"/>
                <a:cs typeface="Times New Roman" panose="02020603050405020304" pitchFamily="18" charset="0"/>
              </a:rPr>
              <a:t>Кремль пользуется огромной популярностью. Здесь интересно не только посмотреть исторические объекты, но и просто погулять.</a:t>
            </a:r>
            <a:endParaRPr lang="ru-RU"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050" dirty="0">
                <a:latin typeface="Times New Roman" panose="02020603050405020304" pitchFamily="18" charset="0"/>
                <a:ea typeface="Calibri" panose="020F0502020204030204" pitchFamily="34" charset="0"/>
                <a:cs typeface="Times New Roman" panose="02020603050405020304" pitchFamily="18" charset="0"/>
              </a:rPr>
              <a:t>Экспозиция в зале музея археологии включает находки из культурного слоя Тульского Кремля и прилегающей к нему территории в исторической части Тулы. Среди них – посуда, оружие, фрагменты одежды, украшения и монеты. Внимание привлекает уникальный деревянный пернач шестнадцатого века. Кроме того, благодаря мультимедийной панели воспитанники нашего учреждения проследили историю археологических раскопок на территории крепости.</a:t>
            </a:r>
            <a:endParaRPr lang="ru-RU"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050" dirty="0">
                <a:latin typeface="Times New Roman" panose="02020603050405020304" pitchFamily="18" charset="0"/>
                <a:ea typeface="Calibri" panose="020F0502020204030204" pitchFamily="34" charset="0"/>
                <a:cs typeface="Times New Roman" panose="02020603050405020304" pitchFamily="18" charset="0"/>
              </a:rPr>
              <a:t>Не смотря на то, что погода в этот день не позволила подольше полюбоваться красотой Кремля, в целом экскурсией и прогулкой по территории Тульского Кремля воспитанники нашего центра остались довольны. Они познакомились с архитектурой, узнали, как сооружались постройки и как они защищали жителей от захватчиков, а также все тайны достопримечательностей. История этой крепости впечатляющая.</a:t>
            </a:r>
            <a:endParaRPr lang="ru-RU"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050" dirty="0">
                <a:latin typeface="Times New Roman" panose="02020603050405020304" pitchFamily="18" charset="0"/>
                <a:ea typeface="Calibri" panose="020F0502020204030204" pitchFamily="34" charset="0"/>
                <a:cs typeface="Times New Roman" panose="02020603050405020304" pitchFamily="18" charset="0"/>
              </a:rPr>
              <a:t>Знакомство с Тульским Кремлем позволило ребятам прикоснуться к многочисленным тайнам, которые дошли до наших дней сквозь толщу веков.</a:t>
            </a:r>
            <a:endParaRPr lang="ru-RU"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050" i="1" dirty="0">
                <a:latin typeface="Times New Roman" panose="02020603050405020304" pitchFamily="18" charset="0"/>
                <a:ea typeface="Calibri" panose="020F0502020204030204" pitchFamily="34" charset="0"/>
                <a:cs typeface="Times New Roman" panose="02020603050405020304" pitchFamily="18" charset="0"/>
              </a:rPr>
              <a:t>Воспитатель: Мохова Г.В</a:t>
            </a:r>
            <a:r>
              <a:rPr lang="ru-RU" sz="1050" i="1" dirty="0" smtClean="0">
                <a:latin typeface="Times New Roman" panose="02020603050405020304" pitchFamily="18" charset="0"/>
                <a:ea typeface="Calibri" panose="020F0502020204030204" pitchFamily="34" charset="0"/>
                <a:cs typeface="Times New Roman" panose="02020603050405020304" pitchFamily="18" charset="0"/>
              </a:rPr>
              <a:t>., воспитанница: Виктория Ю.</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818" y="6771188"/>
            <a:ext cx="2450122" cy="1837592"/>
          </a:xfrm>
          <a:prstGeom prst="rect">
            <a:avLst/>
          </a:prstGeom>
        </p:spPr>
      </p:pic>
      <p:pic>
        <p:nvPicPr>
          <p:cNvPr id="11" name="Рисунок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67884" y="6771187"/>
            <a:ext cx="2450123" cy="1837592"/>
          </a:xfrm>
          <a:prstGeom prst="rect">
            <a:avLst/>
          </a:prstGeom>
        </p:spPr>
      </p:pic>
      <p:pic>
        <p:nvPicPr>
          <p:cNvPr id="12" name="Рисунок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95252" y="729046"/>
            <a:ext cx="1896422" cy="1422317"/>
          </a:xfrm>
          <a:prstGeom prst="rect">
            <a:avLst/>
          </a:prstGeom>
        </p:spPr>
      </p:pic>
      <p:pic>
        <p:nvPicPr>
          <p:cNvPr id="13" name="Рисунок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5108" y="709383"/>
            <a:ext cx="2004647" cy="1503485"/>
          </a:xfrm>
          <a:prstGeom prst="rect">
            <a:avLst/>
          </a:prstGeom>
        </p:spPr>
      </p:pic>
    </p:spTree>
    <p:extLst>
      <p:ext uri="{BB962C8B-B14F-4D97-AF65-F5344CB8AC3E}">
        <p14:creationId xmlns:p14="http://schemas.microsoft.com/office/powerpoint/2010/main" val="1901036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mg.wallpapersafari.com/tablet/768/1024/1/11/vuN7K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8784493"/>
          </a:xfrm>
          <a:prstGeom prst="rect">
            <a:avLst/>
          </a:prstGeom>
          <a:noFill/>
          <a:extLst>
            <a:ext uri="{909E8E84-426E-40DD-AFC4-6F175D3DCCD1}">
              <a14:hiddenFill xmlns:a14="http://schemas.microsoft.com/office/drawing/2010/main">
                <a:solidFill>
                  <a:srgbClr val="FFFFFF"/>
                </a:solidFill>
              </a14:hiddenFill>
            </a:ext>
          </a:extLst>
        </p:spPr>
      </p:pic>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r>
              <a:rPr lang="ru-RU" dirty="0"/>
              <a:t>2</a:t>
            </a:r>
          </a:p>
        </p:txBody>
      </p:sp>
      <p:sp>
        <p:nvSpPr>
          <p:cNvPr id="9" name="Прямоугольник 8"/>
          <p:cNvSpPr/>
          <p:nvPr/>
        </p:nvSpPr>
        <p:spPr>
          <a:xfrm>
            <a:off x="122128" y="2688134"/>
            <a:ext cx="6613743" cy="263149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270510" algn="just">
              <a:spcAft>
                <a:spcPts val="0"/>
              </a:spcAft>
              <a:tabLst>
                <a:tab pos="270510" algn="l"/>
              </a:tabLst>
            </a:pPr>
            <a:r>
              <a:rPr lang="ru-RU" sz="1100" dirty="0">
                <a:solidFill>
                  <a:srgbClr val="000000"/>
                </a:solidFill>
                <a:latin typeface="Times New Roman" panose="02020603050405020304" pitchFamily="18" charset="0"/>
                <a:ea typeface="Times New Roman" panose="02020603050405020304" pitchFamily="18" charset="0"/>
              </a:rPr>
              <a:t>Как мы все заметили, в последнее время стало модно танцевать. Сегодня танец и его проявления мы можем увидеть повсюду. Все чаще танец используют в фильмах, театральных постановках, различных телепередачах, рекламных роликах, где с помощью движения, музыки передаются настроение и эмоции. </a:t>
            </a:r>
            <a:endParaRPr lang="ru-RU" sz="1100" dirty="0">
              <a:latin typeface="Times New Roman" panose="02020603050405020304" pitchFamily="18" charset="0"/>
              <a:ea typeface="Times New Roman" panose="02020603050405020304" pitchFamily="18" charset="0"/>
            </a:endParaRPr>
          </a:p>
          <a:p>
            <a:pPr indent="270510" algn="just">
              <a:spcAft>
                <a:spcPts val="0"/>
              </a:spcAft>
              <a:tabLst>
                <a:tab pos="270510" algn="l"/>
              </a:tabLst>
            </a:pPr>
            <a:r>
              <a:rPr lang="ru-RU" sz="1100" dirty="0">
                <a:solidFill>
                  <a:srgbClr val="000000"/>
                </a:solidFill>
                <a:latin typeface="Times New Roman" panose="02020603050405020304" pitchFamily="18" charset="0"/>
                <a:ea typeface="Times New Roman" panose="02020603050405020304" pitchFamily="18" charset="0"/>
              </a:rPr>
              <a:t>Известно, что чем лучше ребенок владеет мелкими движениями пальцев, тем быстрее и лучше он учится говорить, и его интеллект повышается. Но мало кто задумывался, что свободным и вдохновенным танцем человек может "раскрыть" свою душу, освободить ее от многих тревог, стрессов и других эмоциональных проблем. </a:t>
            </a:r>
            <a:endParaRPr lang="ru-RU" sz="1100" dirty="0">
              <a:latin typeface="Times New Roman" panose="02020603050405020304" pitchFamily="18" charset="0"/>
              <a:ea typeface="Times New Roman" panose="02020603050405020304" pitchFamily="18" charset="0"/>
            </a:endParaRPr>
          </a:p>
          <a:p>
            <a:pPr indent="270510" algn="just">
              <a:spcAft>
                <a:spcPts val="0"/>
              </a:spcAft>
            </a:pPr>
            <a:r>
              <a:rPr lang="ru-RU" sz="1100" dirty="0">
                <a:latin typeface="Times New Roman" panose="02020603050405020304" pitchFamily="18" charset="0"/>
                <a:ea typeface="Times New Roman" panose="02020603050405020304" pitchFamily="18" charset="0"/>
              </a:rPr>
              <a:t>В стационарном отделении социальной реабилитации несовершеннолетних (п. Гвардейский) реализуется творческий проект «Жизнь в танцах». Главной целью этого проекта является </a:t>
            </a:r>
            <a:r>
              <a:rPr lang="ru-RU" sz="1100" dirty="0">
                <a:solidFill>
                  <a:srgbClr val="000000"/>
                </a:solidFill>
                <a:latin typeface="Times New Roman" panose="02020603050405020304" pitchFamily="18" charset="0"/>
                <a:ea typeface="Times New Roman" panose="02020603050405020304" pitchFamily="18" charset="0"/>
              </a:rPr>
              <a:t>создание условий для творческой самореализации детей. Здесь раскрываются танцевальные способности воспитанников через двигательную активность, развивается чувство ритма, а также происходит формирование детского коллектива через совместную деятельность.</a:t>
            </a:r>
            <a:r>
              <a:rPr lang="ru-RU" sz="1100" b="1" dirty="0">
                <a:solidFill>
                  <a:srgbClr val="181818"/>
                </a:solidFill>
                <a:latin typeface="Times New Roman" panose="02020603050405020304" pitchFamily="18" charset="0"/>
                <a:ea typeface="Times New Roman" panose="02020603050405020304" pitchFamily="18" charset="0"/>
              </a:rPr>
              <a:t> </a:t>
            </a:r>
            <a:endParaRPr lang="ru-RU" sz="1100" dirty="0">
              <a:latin typeface="Times New Roman" panose="02020603050405020304" pitchFamily="18" charset="0"/>
              <a:ea typeface="Times New Roman" panose="02020603050405020304" pitchFamily="18" charset="0"/>
            </a:endParaRPr>
          </a:p>
          <a:p>
            <a:pPr indent="270510" algn="just">
              <a:spcAft>
                <a:spcPts val="0"/>
              </a:spcAft>
            </a:pPr>
            <a:r>
              <a:rPr lang="ru-RU" sz="1100" dirty="0">
                <a:solidFill>
                  <a:srgbClr val="000000"/>
                </a:solidFill>
                <a:latin typeface="Times New Roman" panose="02020603050405020304" pitchFamily="18" charset="0"/>
                <a:ea typeface="Times New Roman" panose="02020603050405020304" pitchFamily="18" charset="0"/>
              </a:rPr>
              <a:t> В танце неосознанно отражается личность человека и если внимательно приглядеться, то можно очень много рассказать о характере танцующего, его привычках, страхах, особенностях взаимодействия с разными людьми и с самим собой, его фантазии, отношение к себе и к миру, и многое другое. </a:t>
            </a:r>
            <a:endParaRPr lang="ru-RU" sz="1100" dirty="0">
              <a:effectLst/>
              <a:latin typeface="Times New Roman" panose="02020603050405020304" pitchFamily="18" charset="0"/>
              <a:ea typeface="Times New Roman" panose="02020603050405020304" pitchFamily="18" charset="0"/>
            </a:endParaRPr>
          </a:p>
        </p:txBody>
      </p:sp>
      <p:sp>
        <p:nvSpPr>
          <p:cNvPr id="6" name="TextBox 5"/>
          <p:cNvSpPr txBox="1"/>
          <p:nvPr/>
        </p:nvSpPr>
        <p:spPr>
          <a:xfrm>
            <a:off x="2561493" y="257908"/>
            <a:ext cx="2092624"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ru-RU" b="1" i="1" dirty="0" smtClean="0">
                <a:solidFill>
                  <a:srgbClr val="7030A0"/>
                </a:solidFill>
              </a:rPr>
              <a:t>«Жизнь в танцах»</a:t>
            </a:r>
            <a:endParaRPr lang="ru-RU" b="1" i="1" dirty="0">
              <a:solidFill>
                <a:srgbClr val="7030A0"/>
              </a:solidFill>
            </a:endParaRPr>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769" y="805794"/>
            <a:ext cx="2271713" cy="1703785"/>
          </a:xfrm>
          <a:prstGeom prst="rect">
            <a:avLst/>
          </a:prstGeom>
        </p:spPr>
      </p:pic>
      <p:pic>
        <p:nvPicPr>
          <p:cNvPr id="12" name="Рисунок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8953" y="805793"/>
            <a:ext cx="2271713" cy="1703785"/>
          </a:xfrm>
          <a:prstGeom prst="rect">
            <a:avLst/>
          </a:prstGeom>
        </p:spPr>
      </p:pic>
      <p:pic>
        <p:nvPicPr>
          <p:cNvPr id="13" name="Рисунок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9066" y="5498179"/>
            <a:ext cx="5017477" cy="2822331"/>
          </a:xfrm>
          <a:prstGeom prst="rect">
            <a:avLst/>
          </a:prstGeom>
        </p:spPr>
      </p:pic>
    </p:spTree>
    <p:extLst>
      <p:ext uri="{BB962C8B-B14F-4D97-AF65-F5344CB8AC3E}">
        <p14:creationId xmlns:p14="http://schemas.microsoft.com/office/powerpoint/2010/main" val="3660227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https://img.wallpapersafari.com/tablet/768/1024/1/11/vuN7K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8784493"/>
          </a:xfrm>
          <a:prstGeom prst="rect">
            <a:avLst/>
          </a:prstGeom>
          <a:noFill/>
          <a:extLst>
            <a:ext uri="{909E8E84-426E-40DD-AFC4-6F175D3DCCD1}">
              <a14:hiddenFill xmlns:a14="http://schemas.microsoft.com/office/drawing/2010/main">
                <a:solidFill>
                  <a:srgbClr val="FFFFFF"/>
                </a:solidFill>
              </a14:hiddenFill>
            </a:ext>
          </a:extLst>
        </p:spPr>
      </p:pic>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r>
              <a:rPr lang="ru-RU" dirty="0"/>
              <a:t>3</a:t>
            </a:r>
          </a:p>
        </p:txBody>
      </p:sp>
      <p:sp>
        <p:nvSpPr>
          <p:cNvPr id="5" name="Прямоугольник 4"/>
          <p:cNvSpPr/>
          <p:nvPr/>
        </p:nvSpPr>
        <p:spPr>
          <a:xfrm>
            <a:off x="165969" y="2879358"/>
            <a:ext cx="6526061" cy="297004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180340" algn="just">
              <a:spcAft>
                <a:spcPts val="0"/>
              </a:spcAft>
            </a:pPr>
            <a:r>
              <a:rPr lang="ru-RU" sz="1100" dirty="0">
                <a:solidFill>
                  <a:srgbClr val="000000"/>
                </a:solidFill>
                <a:latin typeface="Times New Roman" panose="02020603050405020304" pitchFamily="18" charset="0"/>
                <a:ea typeface="Times New Roman" panose="02020603050405020304" pitchFamily="18" charset="0"/>
              </a:rPr>
              <a:t>Проект «Жизнь в танцах» направлен на организацию досуга воспитанников, пропаганду здорового образа жизни, привлечение молодёжи к социально и культурно значимым формам организации свободного времени, приобщение к танцевальной культуре, формирование хорошего музыкального и эстетического вкуса.  Проект ориентирован на социально мобильных, творческих, активных детей, ведущих здоровый образ жизни. Сделать этот досуг наиболее интересным и полезным может включение детей в проектную деятельность.</a:t>
            </a:r>
            <a:endParaRPr lang="ru-RU" sz="1100" dirty="0">
              <a:latin typeface="Times New Roman" panose="02020603050405020304" pitchFamily="18" charset="0"/>
              <a:ea typeface="Times New Roman" panose="02020603050405020304" pitchFamily="18" charset="0"/>
            </a:endParaRPr>
          </a:p>
          <a:p>
            <a:pPr indent="180340" algn="just">
              <a:spcAft>
                <a:spcPts val="0"/>
              </a:spcAft>
            </a:pPr>
            <a:r>
              <a:rPr lang="ru-RU" sz="1100" dirty="0">
                <a:solidFill>
                  <a:srgbClr val="000000"/>
                </a:solidFill>
                <a:latin typeface="Times New Roman" panose="02020603050405020304" pitchFamily="18" charset="0"/>
                <a:ea typeface="Times New Roman" panose="02020603050405020304" pitchFamily="18" charset="0"/>
              </a:rPr>
              <a:t>Наши воспитанники с огромным удовольствием посещают танцевальные занятия. Вместе с руководителем проекта </a:t>
            </a:r>
            <a:r>
              <a:rPr lang="ru-RU" sz="1100" dirty="0" err="1">
                <a:solidFill>
                  <a:srgbClr val="000000"/>
                </a:solidFill>
                <a:latin typeface="Times New Roman" panose="02020603050405020304" pitchFamily="18" charset="0"/>
                <a:ea typeface="Times New Roman" panose="02020603050405020304" pitchFamily="18" charset="0"/>
              </a:rPr>
              <a:t>Этюк</a:t>
            </a:r>
            <a:r>
              <a:rPr lang="ru-RU" sz="1100" dirty="0">
                <a:solidFill>
                  <a:srgbClr val="000000"/>
                </a:solidFill>
                <a:latin typeface="Times New Roman" panose="02020603050405020304" pitchFamily="18" charset="0"/>
                <a:ea typeface="Times New Roman" panose="02020603050405020304" pitchFamily="18" charset="0"/>
              </a:rPr>
              <a:t> Анной Сергеевной ребята подготовили следующие танцы: «Астронавты», «Новогодние колокольчики», «</a:t>
            </a:r>
            <a:r>
              <a:rPr lang="en-US" sz="1100" dirty="0">
                <a:solidFill>
                  <a:srgbClr val="000000"/>
                </a:solidFill>
                <a:latin typeface="Times New Roman" panose="02020603050405020304" pitchFamily="18" charset="0"/>
                <a:ea typeface="Times New Roman" panose="02020603050405020304" pitchFamily="18" charset="0"/>
              </a:rPr>
              <a:t>Mambo</a:t>
            </a:r>
            <a:r>
              <a:rPr lang="ru-RU" sz="1100" dirty="0">
                <a:solidFill>
                  <a:srgbClr val="000000"/>
                </a:solidFill>
                <a:latin typeface="Times New Roman" panose="02020603050405020304" pitchFamily="18" charset="0"/>
                <a:ea typeface="Times New Roman" panose="02020603050405020304" pitchFamily="18" charset="0"/>
              </a:rPr>
              <a:t> 5».</a:t>
            </a:r>
            <a:endParaRPr lang="ru-RU" sz="1100" dirty="0">
              <a:latin typeface="Times New Roman" panose="02020603050405020304" pitchFamily="18" charset="0"/>
              <a:ea typeface="Times New Roman" panose="02020603050405020304" pitchFamily="18" charset="0"/>
            </a:endParaRPr>
          </a:p>
          <a:p>
            <a:pPr indent="180340" algn="just">
              <a:spcAft>
                <a:spcPts val="0"/>
              </a:spcAft>
            </a:pPr>
            <a:r>
              <a:rPr lang="ru-RU" sz="1100" dirty="0">
                <a:solidFill>
                  <a:srgbClr val="000000"/>
                </a:solidFill>
                <a:latin typeface="Times New Roman" panose="02020603050405020304" pitchFamily="18" charset="0"/>
                <a:ea typeface="Times New Roman" panose="02020603050405020304" pitchFamily="18" charset="0"/>
              </a:rPr>
              <a:t>Проект «Жизнь в танцах» позволяет нашем детям показать на концертах, посвящённых какому-либо празднику свои танцевальные способности, свои эмоции и переживания. Во время занятий и выступлений особенно заметно, что дети получают огромное удовольствие от танцев, что они счастливы в этот момент, что они получают массу положительных эмоций и их психологическое состояние улучшается. У воспитанников, которые длительное время занимаются танцами, повышается самооценка, они становятся более уверенными в себе</a:t>
            </a:r>
            <a:r>
              <a:rPr lang="ru-RU" sz="1100" dirty="0" smtClean="0">
                <a:solidFill>
                  <a:srgbClr val="000000"/>
                </a:solidFill>
                <a:latin typeface="Times New Roman" panose="02020603050405020304" pitchFamily="18" charset="0"/>
                <a:ea typeface="Times New Roman" panose="02020603050405020304" pitchFamily="18" charset="0"/>
              </a:rPr>
              <a:t>.</a:t>
            </a:r>
          </a:p>
          <a:p>
            <a:pPr indent="180340" algn="just">
              <a:spcAft>
                <a:spcPts val="0"/>
              </a:spcAft>
            </a:pPr>
            <a:endParaRPr lang="ru-RU" sz="1100" dirty="0">
              <a:latin typeface="Times New Roman" panose="02020603050405020304" pitchFamily="18" charset="0"/>
              <a:ea typeface="Times New Roman" panose="02020603050405020304" pitchFamily="18" charset="0"/>
            </a:endParaRPr>
          </a:p>
          <a:p>
            <a:pPr indent="180340" algn="just">
              <a:spcAft>
                <a:spcPts val="0"/>
              </a:spcAft>
            </a:pPr>
            <a:r>
              <a:rPr lang="ru-RU" sz="1100" i="1" dirty="0">
                <a:solidFill>
                  <a:srgbClr val="000000"/>
                </a:solidFill>
                <a:latin typeface="Times New Roman" panose="02020603050405020304" pitchFamily="18" charset="0"/>
                <a:ea typeface="Times New Roman" panose="02020603050405020304" pitchFamily="18" charset="0"/>
              </a:rPr>
              <a:t>Воспитатель: </a:t>
            </a:r>
            <a:r>
              <a:rPr lang="ru-RU" sz="1100" i="1" dirty="0" err="1">
                <a:solidFill>
                  <a:srgbClr val="000000"/>
                </a:solidFill>
                <a:latin typeface="Times New Roman" panose="02020603050405020304" pitchFamily="18" charset="0"/>
                <a:ea typeface="Times New Roman" panose="02020603050405020304" pitchFamily="18" charset="0"/>
              </a:rPr>
              <a:t>Этюк</a:t>
            </a:r>
            <a:r>
              <a:rPr lang="ru-RU" sz="1100" i="1" dirty="0">
                <a:solidFill>
                  <a:srgbClr val="000000"/>
                </a:solidFill>
                <a:latin typeface="Times New Roman" panose="02020603050405020304" pitchFamily="18" charset="0"/>
                <a:ea typeface="Times New Roman" panose="02020603050405020304" pitchFamily="18" charset="0"/>
              </a:rPr>
              <a:t> А.С</a:t>
            </a:r>
            <a:r>
              <a:rPr lang="ru-RU" sz="1100" i="1" dirty="0" smtClean="0">
                <a:solidFill>
                  <a:srgbClr val="000000"/>
                </a:solidFill>
                <a:latin typeface="Times New Roman" panose="02020603050405020304" pitchFamily="18" charset="0"/>
                <a:ea typeface="Times New Roman" panose="02020603050405020304" pitchFamily="18" charset="0"/>
              </a:rPr>
              <a:t>., воспитанница  Татьяна П.</a:t>
            </a:r>
            <a:endParaRPr lang="ru-RU" sz="1100" dirty="0">
              <a:effectLst/>
              <a:latin typeface="Times New Roman" panose="02020603050405020304" pitchFamily="18" charset="0"/>
              <a:ea typeface="Times New Roman" panose="02020603050405020304" pitchFamily="18" charset="0"/>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709" y="587628"/>
            <a:ext cx="2485292" cy="1863969"/>
          </a:xfrm>
          <a:prstGeom prst="rect">
            <a:avLst/>
          </a:prstGeom>
        </p:spPr>
      </p:pic>
      <p:pic>
        <p:nvPicPr>
          <p:cNvPr id="12" name="Рисунок 11"/>
          <p:cNvPicPr>
            <a:picLocks noChangeAspect="1"/>
          </p:cNvPicPr>
          <p:nvPr/>
        </p:nvPicPr>
        <p:blipFill rotWithShape="1">
          <a:blip r:embed="rId4">
            <a:extLst>
              <a:ext uri="{28A0092B-C50C-407E-A947-70E740481C1C}">
                <a14:useLocalDpi xmlns:a14="http://schemas.microsoft.com/office/drawing/2010/main" val="0"/>
              </a:ext>
            </a:extLst>
          </a:blip>
          <a:srcRect l="32308" t="19115" r="14530"/>
          <a:stretch/>
        </p:blipFill>
        <p:spPr>
          <a:xfrm>
            <a:off x="3892062" y="557550"/>
            <a:ext cx="2309446" cy="1976481"/>
          </a:xfrm>
          <a:prstGeom prst="rect">
            <a:avLst/>
          </a:prstGeom>
        </p:spPr>
      </p:pic>
      <p:pic>
        <p:nvPicPr>
          <p:cNvPr id="13" name="Рисунок 12"/>
          <p:cNvPicPr>
            <a:picLocks noChangeAspect="1"/>
          </p:cNvPicPr>
          <p:nvPr/>
        </p:nvPicPr>
        <p:blipFill rotWithShape="1">
          <a:blip r:embed="rId5">
            <a:extLst>
              <a:ext uri="{28A0092B-C50C-407E-A947-70E740481C1C}">
                <a14:useLocalDpi xmlns:a14="http://schemas.microsoft.com/office/drawing/2010/main" val="0"/>
              </a:ext>
            </a:extLst>
          </a:blip>
          <a:srcRect t="27997"/>
          <a:stretch/>
        </p:blipFill>
        <p:spPr>
          <a:xfrm>
            <a:off x="1348154" y="6084276"/>
            <a:ext cx="4471992" cy="2414954"/>
          </a:xfrm>
          <a:prstGeom prst="rect">
            <a:avLst/>
          </a:prstGeom>
        </p:spPr>
      </p:pic>
    </p:spTree>
    <p:extLst>
      <p:ext uri="{BB962C8B-B14F-4D97-AF65-F5344CB8AC3E}">
        <p14:creationId xmlns:p14="http://schemas.microsoft.com/office/powerpoint/2010/main" val="2669985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s://img.wallpapersafari.com/tablet/768/1024/1/11/vuN7K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8784493"/>
          </a:xfrm>
          <a:prstGeom prst="rect">
            <a:avLst/>
          </a:prstGeom>
          <a:noFill/>
          <a:extLst>
            <a:ext uri="{909E8E84-426E-40DD-AFC4-6F175D3DCCD1}">
              <a14:hiddenFill xmlns:a14="http://schemas.microsoft.com/office/drawing/2010/main">
                <a:solidFill>
                  <a:srgbClr val="FFFFFF"/>
                </a:solidFill>
              </a14:hiddenFill>
            </a:ext>
          </a:extLst>
        </p:spPr>
      </p:pic>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r>
              <a:rPr lang="ru-RU" dirty="0"/>
              <a:t>4</a:t>
            </a:r>
          </a:p>
        </p:txBody>
      </p:sp>
      <p:sp>
        <p:nvSpPr>
          <p:cNvPr id="8" name="Прямоугольник 7"/>
          <p:cNvSpPr/>
          <p:nvPr/>
        </p:nvSpPr>
        <p:spPr>
          <a:xfrm>
            <a:off x="2491112" y="159122"/>
            <a:ext cx="1875774" cy="36875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07000"/>
              </a:lnSpc>
              <a:spcAft>
                <a:spcPts val="0"/>
              </a:spcAft>
            </a:pPr>
            <a:r>
              <a:rPr lang="ru-RU"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Мы за ЗОЖ!</a:t>
            </a:r>
            <a:endParaRPr lang="ru-RU"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259914" y="906317"/>
            <a:ext cx="6338170" cy="474847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49580" algn="just">
              <a:lnSpc>
                <a:spcPct val="106000"/>
              </a:lnSpc>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Здоровье – самое дорогое, что есть у человека. Бережное отношение к своему собственному здоровью нужно формировать с самого детства.</a:t>
            </a:r>
            <a:endParaRPr lang="ru-RU" sz="105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6000"/>
              </a:lnSpc>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Проблема сохранения здоровья остается самой острой социальной проблемой общества. Современный человек все более осознает необходимость в здоровом образе жизни, личной активности и улучшении здоровья.</a:t>
            </a:r>
            <a:endParaRPr lang="ru-RU" sz="105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6000"/>
              </a:lnSpc>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Актуальность проблемы здоровья сбережения во все времена была значимой в воспитании детей и подростков. Учитывая контингент детей и подростков, поступающих в </a:t>
            </a:r>
            <a:r>
              <a:rPr lang="ru-RU" sz="1100" dirty="0" smtClean="0">
                <a:latin typeface="Times New Roman" panose="02020603050405020304" pitchFamily="18" charset="0"/>
                <a:ea typeface="Calibri" panose="020F0502020204030204" pitchFamily="34" charset="0"/>
                <a:cs typeface="Times New Roman" panose="02020603050405020304" pitchFamily="18" charset="0"/>
              </a:rPr>
              <a:t>наше отделение, </a:t>
            </a:r>
            <a:r>
              <a:rPr lang="ru-RU" sz="1100" dirty="0">
                <a:latin typeface="Times New Roman" panose="02020603050405020304" pitchFamily="18" charset="0"/>
                <a:ea typeface="Calibri" panose="020F0502020204030204" pitchFamily="34" charset="0"/>
                <a:cs typeface="Times New Roman" panose="02020603050405020304" pitchFamily="18" charset="0"/>
              </a:rPr>
              <a:t>имеющих отклонения в состоянии здоровья, воспитании и поведении, требуется реализация разноплановых программ по формированию здорового образа жизни.</a:t>
            </a:r>
            <a:endParaRPr lang="ru-RU" sz="105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6000"/>
              </a:lnSpc>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В работе воспитателей актуальны задачи по созданию условий, направленных на укрепление здоровья и привитие навыков здорового образа жизни, сохранения здоровья физического, психологического и духовного. Направление деятельности основано на социальном проекте «Мы за здоровый образ жизни», целью которого является пропаганда здорового образа жизни, воспитание и формирование ответственного отношения к сохранению здоровья, как наиважнейшей ценности человека.</a:t>
            </a:r>
            <a:endParaRPr lang="ru-RU" sz="105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6000"/>
              </a:lnSpc>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Особенностью данного проекта является доступность получения практических знаний в области сохранения и приумножения здоровья, формирование мотивации здорового образа жизни у воспитанников.</a:t>
            </a:r>
            <a:endParaRPr lang="ru-RU" sz="105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6000"/>
              </a:lnSpc>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В проекте выделены отдельные блоки «ЗОЖ», включающие разделы: приобщение к гигиенической культуре, здоровье и его охрана, навыки безопасного поведения, профилактика вредных привычек.</a:t>
            </a:r>
            <a:endParaRPr lang="ru-RU" sz="105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6000"/>
              </a:lnSpc>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В учреждение поступают дети всех возрастных категорий, поэтому применяя на практике технологии здоровья сберегающего воспитания, я учитывала индивидуальные особенности воспитанников. Варьирую работу, применяя технологии личностно – ориентированной педагогики, социальной терапии, игровые, познавательные, коммуникативные приемы.</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876" y="6060955"/>
            <a:ext cx="2672862" cy="1962883"/>
          </a:xfrm>
          <a:prstGeom prst="rect">
            <a:avLst/>
          </a:prstGeom>
        </p:spPr>
      </p:pic>
      <p:pic>
        <p:nvPicPr>
          <p:cNvPr id="11" name="Рисунок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4492" y="6073869"/>
            <a:ext cx="2599959" cy="1949969"/>
          </a:xfrm>
          <a:prstGeom prst="rect">
            <a:avLst/>
          </a:prstGeom>
        </p:spPr>
      </p:pic>
    </p:spTree>
    <p:extLst>
      <p:ext uri="{BB962C8B-B14F-4D97-AF65-F5344CB8AC3E}">
        <p14:creationId xmlns:p14="http://schemas.microsoft.com/office/powerpoint/2010/main" val="12602615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https://img.wallpapersafari.com/tablet/768/1024/1/11/vuN7K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8784493"/>
          </a:xfrm>
          <a:prstGeom prst="rect">
            <a:avLst/>
          </a:prstGeom>
          <a:noFill/>
          <a:extLst>
            <a:ext uri="{909E8E84-426E-40DD-AFC4-6F175D3DCCD1}">
              <a14:hiddenFill xmlns:a14="http://schemas.microsoft.com/office/drawing/2010/main">
                <a:solidFill>
                  <a:srgbClr val="FFFFFF"/>
                </a:solidFill>
              </a14:hiddenFill>
            </a:ext>
          </a:extLst>
        </p:spPr>
      </p:pic>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r>
              <a:rPr lang="ru-RU" dirty="0"/>
              <a:t>5</a:t>
            </a:r>
          </a:p>
        </p:txBody>
      </p:sp>
      <p:sp>
        <p:nvSpPr>
          <p:cNvPr id="9" name="Прямоугольник 8"/>
          <p:cNvSpPr/>
          <p:nvPr/>
        </p:nvSpPr>
        <p:spPr>
          <a:xfrm>
            <a:off x="153443" y="2928831"/>
            <a:ext cx="6551113" cy="333847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449580" algn="just">
              <a:lnSpc>
                <a:spcPct val="106000"/>
              </a:lnSpc>
              <a:spcAft>
                <a:spcPts val="0"/>
              </a:spcAft>
            </a:pPr>
            <a:r>
              <a:rPr lang="ru-RU" sz="1000" dirty="0">
                <a:latin typeface="Times New Roman" panose="02020603050405020304" pitchFamily="18" charset="0"/>
                <a:ea typeface="Calibri" panose="020F0502020204030204" pitchFamily="34" charset="0"/>
                <a:cs typeface="Times New Roman" panose="02020603050405020304" pitchFamily="18" charset="0"/>
              </a:rPr>
              <a:t>Учитывая особенности детей младшего школьного возраста чаще использую наглядные и игровые методы: экскурсии, физкультминутки, беседы, конкурсы, соревнования, веселые эстафеты и старты в помещении и на свежем воздухе, творческие конкурсы, праздники здоровья, интерактивные мероприятия. Их цель – пополнение знаний у детей о своем физическом развитии, воспитании силы, выносливости, ловкости и др. качеств, приобщение к спорту.</a:t>
            </a:r>
            <a:endParaRPr lang="ru-RU" sz="9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6000"/>
              </a:lnSpc>
              <a:spcAft>
                <a:spcPts val="0"/>
              </a:spcAft>
            </a:pPr>
            <a:r>
              <a:rPr lang="ru-RU" sz="1000" dirty="0">
                <a:latin typeface="Times New Roman" panose="02020603050405020304" pitchFamily="18" charset="0"/>
                <a:ea typeface="Calibri" panose="020F0502020204030204" pitchFamily="34" charset="0"/>
                <a:cs typeface="Times New Roman" panose="02020603050405020304" pitchFamily="18" charset="0"/>
              </a:rPr>
              <a:t> Ребята любят, когда провожу с ними викторины на тему вредных привычек, здоровом питании – на наглядных примерах, трансляция роликов и сюжетов пропагандирующих здоровый образ жизни.</a:t>
            </a:r>
            <a:endParaRPr lang="ru-RU" sz="9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6000"/>
              </a:lnSpc>
              <a:spcAft>
                <a:spcPts val="0"/>
              </a:spcAft>
            </a:pPr>
            <a:r>
              <a:rPr lang="ru-RU" sz="1000" dirty="0">
                <a:latin typeface="Times New Roman" panose="02020603050405020304" pitchFamily="18" charset="0"/>
                <a:ea typeface="Calibri" panose="020F0502020204030204" pitchFamily="34" charset="0"/>
                <a:cs typeface="Times New Roman" panose="02020603050405020304" pitchFamily="18" charset="0"/>
              </a:rPr>
              <a:t>Развивая творческие способности воспитанников, создавая условия для художественного выражения отношения детей к проблеме вредных привычек, проводятся конкурсы рисунков «Нет вредным привычкам!»</a:t>
            </a:r>
            <a:endParaRPr lang="ru-RU" sz="9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6000"/>
              </a:lnSpc>
              <a:spcAft>
                <a:spcPts val="0"/>
              </a:spcAft>
            </a:pPr>
            <a:r>
              <a:rPr lang="ru-RU" sz="1000" dirty="0">
                <a:latin typeface="Times New Roman" panose="02020603050405020304" pitchFamily="18" charset="0"/>
                <a:ea typeface="Calibri" panose="020F0502020204030204" pitchFamily="34" charset="0"/>
                <a:cs typeface="Times New Roman" panose="02020603050405020304" pitchFamily="18" charset="0"/>
              </a:rPr>
              <a:t>Обязательной составляющей режима дня является активно-двигательная и оздоровительная деятельность воспитанников на свежем воздухе. На прогулке ребята играют в подвижные игры: «Салки», «Поймай хвост змеи», «Третий лишний» и др. игры, наблюдают за явлениями природы, погодой. Таким образом, прогулка носит не только развивающий и воспитательный характер, но и укрепляет здоровье детей, а также способствует сплочению детского коллектива, формированию дружелюбия.</a:t>
            </a:r>
            <a:endParaRPr lang="ru-RU" sz="9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6000"/>
              </a:lnSpc>
              <a:spcAft>
                <a:spcPts val="0"/>
              </a:spcAft>
            </a:pPr>
            <a:r>
              <a:rPr lang="ru-RU" sz="1000" dirty="0">
                <a:latin typeface="Times New Roman" panose="02020603050405020304" pitchFamily="18" charset="0"/>
                <a:ea typeface="Calibri" panose="020F0502020204030204" pitchFamily="34" charset="0"/>
                <a:cs typeface="Times New Roman" panose="02020603050405020304" pitchFamily="18" charset="0"/>
              </a:rPr>
              <a:t>В течение реабилитационного периода по проекту формирования здорового образа жизни дети получают все необходимые знания и умения по сохранению и укреплению своего здоровья. У несовершеннолетних формируется двигательная активность, любовь к спорту, развивается негативное отношение к вредным привычкам, повышается самооценка, что немаловажно для психологического комфорта детей</a:t>
            </a:r>
            <a:r>
              <a:rPr lang="ru-RU" sz="1000" dirty="0" smtClean="0">
                <a:latin typeface="Times New Roman" panose="02020603050405020304" pitchFamily="18" charset="0"/>
                <a:ea typeface="Calibri" panose="020F0502020204030204" pitchFamily="34" charset="0"/>
                <a:cs typeface="Times New Roman" panose="02020603050405020304" pitchFamily="18" charset="0"/>
              </a:rPr>
              <a:t>.</a:t>
            </a:r>
          </a:p>
          <a:p>
            <a:pPr indent="449580" algn="just">
              <a:lnSpc>
                <a:spcPct val="106000"/>
              </a:lnSpc>
              <a:spcAft>
                <a:spcPts val="0"/>
              </a:spcAft>
            </a:pP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06000"/>
              </a:lnSpc>
              <a:spcAft>
                <a:spcPts val="0"/>
              </a:spcAft>
            </a:pPr>
            <a:r>
              <a:rPr lang="ru-RU" sz="1000" i="1" dirty="0" smtClean="0">
                <a:latin typeface="Times New Roman" panose="02020603050405020304" pitchFamily="18" charset="0"/>
                <a:ea typeface="Calibri" panose="020F0502020204030204" pitchFamily="34" charset="0"/>
                <a:cs typeface="Times New Roman" panose="02020603050405020304" pitchFamily="18" charset="0"/>
              </a:rPr>
              <a:t>Воспитатель: Мохова Г.В., воспитанник Даниил П.</a:t>
            </a:r>
            <a:endParaRPr lang="ru-RU" sz="900"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
          <p:cNvPicPr>
            <a:picLocks noChangeAspect="1"/>
          </p:cNvPicPr>
          <p:nvPr/>
        </p:nvPicPr>
        <p:blipFill rotWithShape="1">
          <a:blip r:embed="rId3" cstate="print">
            <a:extLst>
              <a:ext uri="{28A0092B-C50C-407E-A947-70E740481C1C}">
                <a14:useLocalDpi xmlns:a14="http://schemas.microsoft.com/office/drawing/2010/main" val="0"/>
              </a:ext>
            </a:extLst>
          </a:blip>
          <a:srcRect l="16401" t="24264" r="17199"/>
          <a:stretch/>
        </p:blipFill>
        <p:spPr>
          <a:xfrm>
            <a:off x="679938" y="531206"/>
            <a:ext cx="2391508" cy="2045821"/>
          </a:xfrm>
          <a:prstGeom prst="rect">
            <a:avLst/>
          </a:prstGeom>
        </p:spPr>
      </p:pic>
      <p:pic>
        <p:nvPicPr>
          <p:cNvPr id="12" name="Рисунок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69323" y="539291"/>
            <a:ext cx="2625969" cy="1969477"/>
          </a:xfrm>
          <a:prstGeom prst="rect">
            <a:avLst/>
          </a:prstGeom>
        </p:spPr>
      </p:pic>
      <p:pic>
        <p:nvPicPr>
          <p:cNvPr id="13" name="Рисунок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030" y="6619113"/>
            <a:ext cx="2497015" cy="1872761"/>
          </a:xfrm>
          <a:prstGeom prst="rect">
            <a:avLst/>
          </a:prstGeom>
        </p:spPr>
      </p:pic>
      <p:pic>
        <p:nvPicPr>
          <p:cNvPr id="14" name="Рисунок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69323" y="6675920"/>
            <a:ext cx="2652347" cy="1815954"/>
          </a:xfrm>
          <a:prstGeom prst="rect">
            <a:avLst/>
          </a:prstGeom>
        </p:spPr>
      </p:pic>
    </p:spTree>
    <p:extLst>
      <p:ext uri="{BB962C8B-B14F-4D97-AF65-F5344CB8AC3E}">
        <p14:creationId xmlns:p14="http://schemas.microsoft.com/office/powerpoint/2010/main" val="36620335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s://img.wallpapersafari.com/tablet/768/1024/1/11/vuN7K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8784493"/>
          </a:xfrm>
          <a:prstGeom prst="rect">
            <a:avLst/>
          </a:prstGeom>
          <a:noFill/>
          <a:extLst>
            <a:ext uri="{909E8E84-426E-40DD-AFC4-6F175D3DCCD1}">
              <a14:hiddenFill xmlns:a14="http://schemas.microsoft.com/office/drawing/2010/main">
                <a:solidFill>
                  <a:srgbClr val="FFFFFF"/>
                </a:solidFill>
              </a14:hiddenFill>
            </a:ext>
          </a:extLst>
        </p:spPr>
      </p:pic>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r>
              <a:rPr lang="ru-RU" dirty="0"/>
              <a:t>6</a:t>
            </a:r>
          </a:p>
        </p:txBody>
      </p:sp>
      <p:sp>
        <p:nvSpPr>
          <p:cNvPr id="6" name="TextBox 5"/>
          <p:cNvSpPr txBox="1"/>
          <p:nvPr/>
        </p:nvSpPr>
        <p:spPr>
          <a:xfrm>
            <a:off x="2685848" y="124218"/>
            <a:ext cx="1486304" cy="4001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ru-RU" sz="2000" b="1" i="1" dirty="0" smtClean="0">
                <a:solidFill>
                  <a:srgbClr val="C00000"/>
                </a:solidFill>
                <a:latin typeface="Times New Roman" panose="02020603050405020304" pitchFamily="18" charset="0"/>
                <a:cs typeface="Times New Roman" panose="02020603050405020304" pitchFamily="18" charset="0"/>
              </a:rPr>
              <a:t>«</a:t>
            </a:r>
            <a:r>
              <a:rPr lang="ru-RU" sz="2000" b="1" i="1" dirty="0" err="1" smtClean="0">
                <a:solidFill>
                  <a:srgbClr val="C00000"/>
                </a:solidFill>
                <a:latin typeface="Times New Roman" panose="02020603050405020304" pitchFamily="18" charset="0"/>
                <a:cs typeface="Times New Roman" panose="02020603050405020304" pitchFamily="18" charset="0"/>
              </a:rPr>
              <a:t>Берегиня</a:t>
            </a:r>
            <a:r>
              <a:rPr lang="ru-RU" sz="2000" b="1" i="1" dirty="0" smtClean="0">
                <a:solidFill>
                  <a:srgbClr val="C00000"/>
                </a:solidFill>
                <a:latin typeface="Times New Roman" panose="02020603050405020304" pitchFamily="18" charset="0"/>
                <a:cs typeface="Times New Roman" panose="02020603050405020304" pitchFamily="18" charset="0"/>
              </a:rPr>
              <a:t>»</a:t>
            </a:r>
            <a:endParaRPr lang="ru-RU" sz="2000" b="1" i="1" dirty="0">
              <a:solidFill>
                <a:srgbClr val="C00000"/>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197285" y="1136926"/>
            <a:ext cx="6463430" cy="45381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26695" algn="just">
              <a:lnSpc>
                <a:spcPct val="107000"/>
              </a:lnSpc>
              <a:spcAft>
                <a:spcPts val="0"/>
              </a:spcAft>
            </a:pPr>
            <a:r>
              <a:rPr lang="ru-RU" sz="1000" dirty="0">
                <a:latin typeface="Times New Roman" panose="02020603050405020304" pitchFamily="18" charset="0"/>
                <a:ea typeface="Calibri" panose="020F0502020204030204" pitchFamily="34" charset="0"/>
                <a:cs typeface="Times New Roman" panose="02020603050405020304" pitchFamily="18" charset="0"/>
              </a:rPr>
              <a:t>В стационарном </a:t>
            </a:r>
            <a:r>
              <a:rPr lang="ru-RU" sz="1000" dirty="0" smtClean="0">
                <a:latin typeface="Times New Roman" panose="02020603050405020304" pitchFamily="18" charset="0"/>
                <a:ea typeface="Calibri" panose="020F0502020204030204" pitchFamily="34" charset="0"/>
                <a:cs typeface="Times New Roman" panose="02020603050405020304" pitchFamily="18" charset="0"/>
              </a:rPr>
              <a:t>нашем отделении </a:t>
            </a:r>
            <a:r>
              <a:rPr lang="ru-RU" sz="1000" dirty="0">
                <a:latin typeface="Times New Roman" panose="02020603050405020304" pitchFamily="18" charset="0"/>
                <a:ea typeface="Calibri" panose="020F0502020204030204" pitchFamily="34" charset="0"/>
                <a:cs typeface="Times New Roman" panose="02020603050405020304" pitchFamily="18" charset="0"/>
              </a:rPr>
              <a:t>реализуется дополнительная общеобразовательная общеразвивающая программа «Истоки», модуль «</a:t>
            </a:r>
            <a:r>
              <a:rPr lang="ru-RU" sz="1000" dirty="0" err="1">
                <a:latin typeface="Times New Roman" panose="02020603050405020304" pitchFamily="18" charset="0"/>
                <a:ea typeface="Calibri" panose="020F0502020204030204" pitchFamily="34" charset="0"/>
                <a:cs typeface="Times New Roman" panose="02020603050405020304" pitchFamily="18" charset="0"/>
              </a:rPr>
              <a:t>Берегиня</a:t>
            </a:r>
            <a:r>
              <a:rPr lang="ru-RU" sz="1000" dirty="0">
                <a:latin typeface="Times New Roman" panose="02020603050405020304" pitchFamily="18" charset="0"/>
                <a:ea typeface="Calibri" panose="020F0502020204030204" pitchFamily="34" charset="0"/>
                <a:cs typeface="Times New Roman" panose="02020603050405020304" pitchFamily="18" charset="0"/>
              </a:rPr>
              <a:t>». На занятиях по данной программе воспитанники знакомятся с народными устоями, традициями, обрядами и праздниками, а также знакомятся с различными видами тряпичных кукол и их изготовлением. Занятия объединения направлены на формирование у воспитанников духовно-нравственных ценностей, воспитание чувства сопричастности к родному дому, семье, к культурному наследию своего народа, его традициям, развитие интереса к народному творчеству, приобщение детей к общечеловеческим ценностям, подготовку к самостоятельной жизни, профилактику асоциального поведения. Основное внимание уделяется формированию таких ценностей, как семья, здоровое материнство, ответственность.</a:t>
            </a:r>
            <a:endParaRPr lang="ru-RU" sz="900" dirty="0">
              <a:latin typeface="Calibri" panose="020F0502020204030204" pitchFamily="34" charset="0"/>
              <a:ea typeface="Calibri" panose="020F0502020204030204" pitchFamily="34" charset="0"/>
              <a:cs typeface="Times New Roman" panose="02020603050405020304" pitchFamily="18" charset="0"/>
            </a:endParaRPr>
          </a:p>
          <a:p>
            <a:pPr marL="226695" algn="just">
              <a:lnSpc>
                <a:spcPct val="107000"/>
              </a:lnSpc>
              <a:spcAft>
                <a:spcPts val="0"/>
              </a:spcAft>
            </a:pPr>
            <a:r>
              <a:rPr lang="ru-RU" sz="1000" dirty="0">
                <a:latin typeface="Times New Roman" panose="02020603050405020304" pitchFamily="18" charset="0"/>
                <a:ea typeface="Calibri" panose="020F0502020204030204" pitchFamily="34" charset="0"/>
                <a:cs typeface="Times New Roman" panose="02020603050405020304" pitchFamily="18" charset="0"/>
              </a:rPr>
              <a:t>В процессе практической деятельности воспитанники учатся создавать красивые и полезные вещи своими руками. Эти занятия не только формируют эстетический вкус у ребят, но и дают им необходимые знания, развивают трудовые умения и навыки, то есть осуществляют психологическую и практическую подготовку к самостоятельному ведению быта, к жизни в своей будущей семье, социуме, к выбору профессии.</a:t>
            </a:r>
            <a:br>
              <a:rPr lang="ru-RU" sz="1000" dirty="0">
                <a:latin typeface="Times New Roman" panose="02020603050405020304" pitchFamily="18" charset="0"/>
                <a:ea typeface="Calibri" panose="020F0502020204030204" pitchFamily="34" charset="0"/>
                <a:cs typeface="Times New Roman" panose="02020603050405020304" pitchFamily="18" charset="0"/>
              </a:rPr>
            </a:br>
            <a:r>
              <a:rPr lang="ru-RU" sz="1000" dirty="0">
                <a:latin typeface="Times New Roman" panose="02020603050405020304" pitchFamily="18" charset="0"/>
                <a:ea typeface="Calibri" panose="020F0502020204030204" pitchFamily="34" charset="0"/>
                <a:cs typeface="Times New Roman" panose="02020603050405020304" pitchFamily="18" charset="0"/>
              </a:rPr>
              <a:t>На занятиях дети знакомятся с различными видами кукол, с народным календарём и традиционными тряпичными куклами по временам года, с историей народного костюма, его видами и элементами. Также дети с удовольствием осваивают приемы работы с тканью для создания выразительных образов народной игрушки. Ребята учатся делать таких кукол, как "</a:t>
            </a:r>
            <a:r>
              <a:rPr lang="ru-RU" sz="1000" dirty="0" err="1">
                <a:latin typeface="Times New Roman" panose="02020603050405020304" pitchFamily="18" charset="0"/>
                <a:ea typeface="Calibri" panose="020F0502020204030204" pitchFamily="34" charset="0"/>
                <a:cs typeface="Times New Roman" panose="02020603050405020304" pitchFamily="18" charset="0"/>
              </a:rPr>
              <a:t>Столбушка</a:t>
            </a:r>
            <a:r>
              <a:rPr lang="ru-RU" sz="1000" dirty="0">
                <a:latin typeface="Times New Roman" panose="02020603050405020304" pitchFamily="18" charset="0"/>
                <a:ea typeface="Calibri" panose="020F0502020204030204" pitchFamily="34" charset="0"/>
                <a:cs typeface="Times New Roman" panose="02020603050405020304" pitchFamily="18" charset="0"/>
              </a:rPr>
              <a:t>", "</a:t>
            </a:r>
            <a:r>
              <a:rPr lang="ru-RU" sz="1000" dirty="0" err="1">
                <a:latin typeface="Times New Roman" panose="02020603050405020304" pitchFamily="18" charset="0"/>
                <a:ea typeface="Calibri" panose="020F0502020204030204" pitchFamily="34" charset="0"/>
                <a:cs typeface="Times New Roman" panose="02020603050405020304" pitchFamily="18" charset="0"/>
              </a:rPr>
              <a:t>Берегиня</a:t>
            </a:r>
            <a:r>
              <a:rPr lang="ru-RU" sz="1000" dirty="0">
                <a:latin typeface="Times New Roman" panose="02020603050405020304" pitchFamily="18" charset="0"/>
                <a:ea typeface="Calibri" panose="020F0502020204030204" pitchFamily="34" charset="0"/>
                <a:cs typeface="Times New Roman" panose="02020603050405020304" pitchFamily="18" charset="0"/>
              </a:rPr>
              <a:t>", "Колокольчик", "Неразлучники", "День и Ночь", "Зайчик", "Птичка", "</a:t>
            </a:r>
            <a:r>
              <a:rPr lang="ru-RU" sz="1000" dirty="0" err="1">
                <a:latin typeface="Times New Roman" panose="02020603050405020304" pitchFamily="18" charset="0"/>
                <a:ea typeface="Calibri" panose="020F0502020204030204" pitchFamily="34" charset="0"/>
                <a:cs typeface="Times New Roman" panose="02020603050405020304" pitchFamily="18" charset="0"/>
              </a:rPr>
              <a:t>Пеленашка</a:t>
            </a:r>
            <a:r>
              <a:rPr lang="ru-RU" sz="1000" dirty="0">
                <a:latin typeface="Times New Roman" panose="02020603050405020304" pitchFamily="18" charset="0"/>
                <a:ea typeface="Calibri" panose="020F0502020204030204" pitchFamily="34" charset="0"/>
                <a:cs typeface="Times New Roman" panose="02020603050405020304" pitchFamily="18" charset="0"/>
              </a:rPr>
              <a:t>", "</a:t>
            </a:r>
            <a:r>
              <a:rPr lang="ru-RU" sz="1000" dirty="0" err="1">
                <a:latin typeface="Times New Roman" panose="02020603050405020304" pitchFamily="18" charset="0"/>
                <a:ea typeface="Calibri" panose="020F0502020204030204" pitchFamily="34" charset="0"/>
                <a:cs typeface="Times New Roman" panose="02020603050405020304" pitchFamily="18" charset="0"/>
              </a:rPr>
              <a:t>Благополучница</a:t>
            </a:r>
            <a:r>
              <a:rPr lang="ru-RU" sz="1000" dirty="0">
                <a:latin typeface="Times New Roman" panose="02020603050405020304" pitchFamily="18" charset="0"/>
                <a:ea typeface="Calibri" panose="020F0502020204030204" pitchFamily="34" charset="0"/>
                <a:cs typeface="Times New Roman" panose="02020603050405020304" pitchFamily="18" charset="0"/>
              </a:rPr>
              <a:t>", "Кукла на счастье", знакомятся с основными семейно-бытовыми обрядами и видами семейных обрядовых кукол, календарными праздниками и соответствующими им куклами: "Масленица"," </a:t>
            </a:r>
            <a:r>
              <a:rPr lang="ru-RU" sz="1000" dirty="0" err="1">
                <a:latin typeface="Times New Roman" panose="02020603050405020304" pitchFamily="18" charset="0"/>
                <a:ea typeface="Calibri" panose="020F0502020204030204" pitchFamily="34" charset="0"/>
                <a:cs typeface="Times New Roman" panose="02020603050405020304" pitchFamily="18" charset="0"/>
              </a:rPr>
              <a:t>Козьма</a:t>
            </a:r>
            <a:r>
              <a:rPr lang="ru-RU" sz="1000" dirty="0">
                <a:latin typeface="Times New Roman" panose="02020603050405020304" pitchFamily="18" charset="0"/>
                <a:ea typeface="Calibri" panose="020F0502020204030204" pitchFamily="34" charset="0"/>
                <a:cs typeface="Times New Roman" panose="02020603050405020304" pitchFamily="18" charset="0"/>
              </a:rPr>
              <a:t> и Демьян", "</a:t>
            </a:r>
            <a:r>
              <a:rPr lang="ru-RU" sz="1000" dirty="0" err="1">
                <a:latin typeface="Times New Roman" panose="02020603050405020304" pitchFamily="18" charset="0"/>
                <a:ea typeface="Calibri" panose="020F0502020204030204" pitchFamily="34" charset="0"/>
                <a:cs typeface="Times New Roman" panose="02020603050405020304" pitchFamily="18" charset="0"/>
              </a:rPr>
              <a:t>Купавница</a:t>
            </a:r>
            <a:r>
              <a:rPr lang="ru-RU" sz="1000" dirty="0">
                <a:latin typeface="Times New Roman" panose="02020603050405020304" pitchFamily="18" charset="0"/>
                <a:ea typeface="Calibri" panose="020F0502020204030204" pitchFamily="34" charset="0"/>
                <a:cs typeface="Times New Roman" panose="02020603050405020304" pitchFamily="18" charset="0"/>
              </a:rPr>
              <a:t>", "Спиридон-солнцеворот", "Коляда", "Рождественский ангел", "Птица-Радость","</a:t>
            </a:r>
            <a:r>
              <a:rPr lang="ru-RU" sz="1000" dirty="0" err="1">
                <a:latin typeface="Times New Roman" panose="02020603050405020304" pitchFamily="18" charset="0"/>
                <a:ea typeface="Calibri" panose="020F0502020204030204" pitchFamily="34" charset="0"/>
                <a:cs typeface="Times New Roman" panose="02020603050405020304" pitchFamily="18" charset="0"/>
              </a:rPr>
              <a:t>Вербница</a:t>
            </a:r>
            <a:r>
              <a:rPr lang="ru-RU" sz="1000" dirty="0">
                <a:latin typeface="Times New Roman" panose="02020603050405020304" pitchFamily="18" charset="0"/>
                <a:ea typeface="Calibri" panose="020F0502020204030204" pitchFamily="34" charset="0"/>
                <a:cs typeface="Times New Roman" panose="02020603050405020304" pitchFamily="18" charset="0"/>
              </a:rPr>
              <a:t>", "</a:t>
            </a:r>
            <a:r>
              <a:rPr lang="ru-RU" sz="1000" dirty="0" err="1">
                <a:latin typeface="Times New Roman" panose="02020603050405020304" pitchFamily="18" charset="0"/>
                <a:ea typeface="Calibri" panose="020F0502020204030204" pitchFamily="34" charset="0"/>
                <a:cs typeface="Times New Roman" panose="02020603050405020304" pitchFamily="18" charset="0"/>
              </a:rPr>
              <a:t>Пасхальная","Веснянка</a:t>
            </a:r>
            <a:r>
              <a:rPr lang="ru-RU" sz="1000" dirty="0">
                <a:latin typeface="Times New Roman" panose="02020603050405020304" pitchFamily="18" charset="0"/>
                <a:ea typeface="Calibri" panose="020F0502020204030204" pitchFamily="34" charset="0"/>
                <a:cs typeface="Times New Roman" panose="02020603050405020304" pitchFamily="18" charset="0"/>
              </a:rPr>
              <a:t>", "</a:t>
            </a:r>
            <a:r>
              <a:rPr lang="ru-RU" sz="1000" dirty="0" err="1">
                <a:latin typeface="Times New Roman" panose="02020603050405020304" pitchFamily="18" charset="0"/>
                <a:ea typeface="Calibri" panose="020F0502020204030204" pitchFamily="34" charset="0"/>
                <a:cs typeface="Times New Roman" panose="02020603050405020304" pitchFamily="18" charset="0"/>
              </a:rPr>
              <a:t>Кукушечка</a:t>
            </a:r>
            <a:r>
              <a:rPr lang="ru-RU" sz="1000" dirty="0">
                <a:latin typeface="Times New Roman" panose="02020603050405020304" pitchFamily="18" charset="0"/>
                <a:ea typeface="Calibri" panose="020F0502020204030204" pitchFamily="34" charset="0"/>
                <a:cs typeface="Times New Roman" panose="02020603050405020304" pitchFamily="18" charset="0"/>
              </a:rPr>
              <a:t>" и многими другими. </a:t>
            </a:r>
            <a:endParaRPr lang="ru-RU" sz="900" dirty="0">
              <a:latin typeface="Calibri" panose="020F0502020204030204" pitchFamily="34" charset="0"/>
              <a:ea typeface="Calibri" panose="020F0502020204030204" pitchFamily="34" charset="0"/>
              <a:cs typeface="Times New Roman" panose="02020603050405020304" pitchFamily="18" charset="0"/>
            </a:endParaRPr>
          </a:p>
          <a:p>
            <a:pPr marL="226695" algn="just">
              <a:lnSpc>
                <a:spcPct val="107000"/>
              </a:lnSpc>
              <a:spcAft>
                <a:spcPts val="0"/>
              </a:spcAft>
            </a:pPr>
            <a:r>
              <a:rPr lang="ru-RU" sz="1000" dirty="0">
                <a:latin typeface="Times New Roman" panose="02020603050405020304" pitchFamily="18" charset="0"/>
                <a:ea typeface="Calibri" panose="020F0502020204030204" pitchFamily="34" charset="0"/>
                <a:cs typeface="Times New Roman" panose="02020603050405020304" pitchFamily="18" charset="0"/>
              </a:rPr>
              <a:t>Воспитанники, посещающие занятие по программе «Истоки», модуль «</a:t>
            </a:r>
            <a:r>
              <a:rPr lang="ru-RU" sz="1000" dirty="0" err="1">
                <a:latin typeface="Times New Roman" panose="02020603050405020304" pitchFamily="18" charset="0"/>
                <a:ea typeface="Calibri" panose="020F0502020204030204" pitchFamily="34" charset="0"/>
                <a:cs typeface="Times New Roman" panose="02020603050405020304" pitchFamily="18" charset="0"/>
              </a:rPr>
              <a:t>Берегиня</a:t>
            </a:r>
            <a:r>
              <a:rPr lang="ru-RU" sz="1000" dirty="0">
                <a:latin typeface="Times New Roman" panose="02020603050405020304" pitchFamily="18" charset="0"/>
                <a:ea typeface="Calibri" panose="020F0502020204030204" pitchFamily="34" charset="0"/>
                <a:cs typeface="Times New Roman" panose="02020603050405020304" pitchFamily="18" charset="0"/>
              </a:rPr>
              <a:t>» принимают активное участие в выставках, конкурсах, ярмарках, как в нашем учреждении, так и в мероприятиях районного и областного уровня</a:t>
            </a:r>
            <a:r>
              <a:rPr lang="ru-RU" sz="1000" dirty="0" smtClean="0">
                <a:latin typeface="Times New Roman" panose="02020603050405020304" pitchFamily="18" charset="0"/>
                <a:ea typeface="Calibri" panose="020F0502020204030204" pitchFamily="34" charset="0"/>
                <a:cs typeface="Times New Roman" panose="02020603050405020304" pitchFamily="18" charset="0"/>
              </a:rPr>
              <a:t>.</a:t>
            </a:r>
          </a:p>
          <a:p>
            <a:pPr marL="226695" algn="just">
              <a:lnSpc>
                <a:spcPct val="107000"/>
              </a:lnSpc>
              <a:spcAft>
                <a:spcPts val="0"/>
              </a:spcAft>
            </a:pPr>
            <a:endParaRPr lang="ru-RU" sz="1000" dirty="0" smtClean="0">
              <a:latin typeface="Times New Roman" panose="02020603050405020304" pitchFamily="18" charset="0"/>
              <a:ea typeface="Calibri" panose="020F0502020204030204" pitchFamily="34" charset="0"/>
              <a:cs typeface="Times New Roman" panose="02020603050405020304" pitchFamily="18" charset="0"/>
            </a:endParaRPr>
          </a:p>
          <a:p>
            <a:pPr marL="226695" algn="just">
              <a:lnSpc>
                <a:spcPct val="107000"/>
              </a:lnSpc>
              <a:spcAft>
                <a:spcPts val="0"/>
              </a:spcAft>
            </a:pPr>
            <a:r>
              <a:rPr lang="ru-RU" sz="1000" i="1" dirty="0" smtClean="0">
                <a:effectLst/>
                <a:latin typeface="Times New Roman" panose="02020603050405020304" pitchFamily="18" charset="0"/>
                <a:ea typeface="Calibri" panose="020F0502020204030204" pitchFamily="34" charset="0"/>
                <a:cs typeface="Times New Roman" panose="02020603050405020304" pitchFamily="18" charset="0"/>
              </a:rPr>
              <a:t>Воспитатель: </a:t>
            </a:r>
            <a:r>
              <a:rPr lang="ru-RU" sz="1000" i="1" dirty="0" err="1" smtClean="0">
                <a:effectLst/>
                <a:latin typeface="Times New Roman" panose="02020603050405020304" pitchFamily="18" charset="0"/>
                <a:ea typeface="Calibri" panose="020F0502020204030204" pitchFamily="34" charset="0"/>
                <a:cs typeface="Times New Roman" panose="02020603050405020304" pitchFamily="18" charset="0"/>
              </a:rPr>
              <a:t>Дозорова</a:t>
            </a:r>
            <a:r>
              <a:rPr lang="ru-RU" sz="1000" i="1" dirty="0" smtClean="0">
                <a:effectLst/>
                <a:latin typeface="Times New Roman" panose="02020603050405020304" pitchFamily="18" charset="0"/>
                <a:ea typeface="Calibri" panose="020F0502020204030204" pitchFamily="34" charset="0"/>
                <a:cs typeface="Times New Roman" panose="02020603050405020304" pitchFamily="18" charset="0"/>
              </a:rPr>
              <a:t> Л.А., воспитанник Юрий Б.</a:t>
            </a:r>
            <a:endParaRPr lang="ru-RU" sz="900"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133" y="6287689"/>
            <a:ext cx="2972809" cy="1861722"/>
          </a:xfrm>
          <a:prstGeom prst="rect">
            <a:avLst/>
          </a:prstGeom>
        </p:spPr>
      </p:pic>
      <p:pic>
        <p:nvPicPr>
          <p:cNvPr id="12" name="Рисунок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0203" y="6145858"/>
            <a:ext cx="2860512" cy="2145384"/>
          </a:xfrm>
          <a:prstGeom prst="rect">
            <a:avLst/>
          </a:prstGeom>
        </p:spPr>
      </p:pic>
    </p:spTree>
    <p:extLst>
      <p:ext uri="{BB962C8B-B14F-4D97-AF65-F5344CB8AC3E}">
        <p14:creationId xmlns:p14="http://schemas.microsoft.com/office/powerpoint/2010/main" val="18102353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s://img.wallpapersafari.com/tablet/768/1024/1/11/vuN7K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8784493"/>
          </a:xfrm>
          <a:prstGeom prst="rect">
            <a:avLst/>
          </a:prstGeom>
          <a:noFill/>
          <a:extLst>
            <a:ext uri="{909E8E84-426E-40DD-AFC4-6F175D3DCCD1}">
              <a14:hiddenFill xmlns:a14="http://schemas.microsoft.com/office/drawing/2010/main">
                <a:solidFill>
                  <a:srgbClr val="FFFFFF"/>
                </a:solidFill>
              </a14:hiddenFill>
            </a:ext>
          </a:extLst>
        </p:spPr>
      </p:pic>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r>
              <a:rPr lang="ru-RU" dirty="0"/>
              <a:t>7</a:t>
            </a:r>
          </a:p>
        </p:txBody>
      </p:sp>
      <p:sp>
        <p:nvSpPr>
          <p:cNvPr id="6" name="Прямоугольник 5"/>
          <p:cNvSpPr/>
          <p:nvPr/>
        </p:nvSpPr>
        <p:spPr>
          <a:xfrm>
            <a:off x="147180" y="770748"/>
            <a:ext cx="6563639" cy="612597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07000"/>
              </a:lnSpc>
              <a:spcAft>
                <a:spcPts val="0"/>
              </a:spcAft>
            </a:pPr>
            <a:r>
              <a:rPr lang="ru-RU" sz="1050" dirty="0">
                <a:latin typeface="Times New Roman" panose="02020603050405020304" pitchFamily="18" charset="0"/>
                <a:ea typeface="Calibri" panose="020F0502020204030204" pitchFamily="34" charset="0"/>
                <a:cs typeface="Times New Roman" panose="02020603050405020304" pitchFamily="18" charset="0"/>
              </a:rPr>
              <a:t>Актуальность данной тематики обусловлена принятием Стратегии повышения финансовой грамотности в Российской Федерации на 2017–2023 годы (распоряжение Правительства Российской Федерации от 25 сентября 2017 г. №2039-р), а также особенностями развития финансового рынка на современном этапе: с одной стороны, широкое внедрение информационных технологий привело к расширению охвата населения финансовыми продуктами и услугами, с другой стороны,  легкость доступа к финансовому рынку для неподготовленного потребителя приводит к дезориентации по вопросам собственной ответственности за принятие решений. </a:t>
            </a:r>
            <a:endParaRPr lang="ru-RU"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050" dirty="0">
                <a:latin typeface="Times New Roman" panose="02020603050405020304" pitchFamily="18" charset="0"/>
                <a:ea typeface="Calibri" panose="020F0502020204030204" pitchFamily="34" charset="0"/>
                <a:cs typeface="Times New Roman" panose="02020603050405020304" pitchFamily="18" charset="0"/>
              </a:rPr>
              <a:t>Российский финансовый сектор - один из самых динамично развивающихся в российской экономике. Однако недостаточный уровень финансовой грамотности населения в России выражается в неумении граждан строить долгосрочные финансовые планы, делать эффективные сбережения и инвестирование, повышать качество своей жизни, правильно оценивать риски, принимать ответственность за свое финансовое благосостояние и будущее. Это особенно актуально сейчас в условиях финансового кризиса. Ведь от грамотного управления своими финансами сейчас зависит финансовое благополучие в будущем.</a:t>
            </a:r>
            <a:endParaRPr lang="ru-RU"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050" dirty="0">
                <a:latin typeface="Times New Roman" panose="02020603050405020304" pitchFamily="18" charset="0"/>
                <a:ea typeface="Calibri" panose="020F0502020204030204" pitchFamily="34" charset="0"/>
                <a:cs typeface="Times New Roman" panose="02020603050405020304" pitchFamily="18" charset="0"/>
              </a:rPr>
              <a:t>Грамотность в сфере финансов также, как и любая другая, воспитывается в течение продолжительного периода времени на основе принципа «от простого к сложному», в процессе многократного повторения и закрепления, направленного на практическое применение знаний и навыков. Формирование полезных привычек в сфере финансов, начиная с раннего возраста, поможет избежать детям многих ошибок по мере взросления и приобретения финансовой самостоятельности, а также заложит основу финансовой безопасности и благополучия на протяжении жизни.</a:t>
            </a:r>
            <a:endParaRPr lang="ru-RU" sz="10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0"/>
              </a:spcAft>
            </a:pPr>
            <a:r>
              <a:rPr lang="ru-RU" sz="105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Финансовая грамотность – необходимое условие жизни в современном мире, поскольку финансовый рынок предоставляет значительно больше возможностей по управлению собственными средствами, чем 5-10 лет назад, и такие понятия как потребительский кредит, ипотека, банковские депозиты плотно вошли в нашу повседневную жизнь. </a:t>
            </a:r>
            <a:endParaRPr lang="ru-RU"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050" dirty="0">
                <a:latin typeface="Times New Roman" panose="02020603050405020304" pitchFamily="18" charset="0"/>
                <a:ea typeface="Calibri" panose="020F0502020204030204" pitchFamily="34" charset="0"/>
                <a:cs typeface="Times New Roman" panose="02020603050405020304" pitchFamily="18" charset="0"/>
              </a:rPr>
              <a:t>С детства детям нужно прививать чувство ответственности и долга во всех сферах жизни, в том числе и финансовой. Это поможет им в будущем никогда не влезать в долги, держать себя в рамках и аккуратно вести свой бюджет.</a:t>
            </a:r>
            <a:endParaRPr lang="ru-RU"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050" dirty="0">
                <a:latin typeface="Times New Roman" panose="02020603050405020304" pitchFamily="18" charset="0"/>
                <a:ea typeface="Calibri" panose="020F0502020204030204" pitchFamily="34" charset="0"/>
                <a:cs typeface="Times New Roman" panose="02020603050405020304" pitchFamily="18" charset="0"/>
              </a:rPr>
              <a:t>Поэтому с февраля 2022 года в </a:t>
            </a:r>
            <a:r>
              <a:rPr lang="ru-RU" sz="1050" dirty="0" smtClean="0">
                <a:latin typeface="Times New Roman" panose="02020603050405020304" pitchFamily="18" charset="0"/>
                <a:ea typeface="Calibri" panose="020F0502020204030204" pitchFamily="34" charset="0"/>
                <a:cs typeface="Times New Roman" panose="02020603050405020304" pitchFamily="18" charset="0"/>
              </a:rPr>
              <a:t>нашем отделении </a:t>
            </a:r>
            <a:r>
              <a:rPr lang="ru-RU" sz="1050" dirty="0">
                <a:latin typeface="Times New Roman" panose="02020603050405020304" pitchFamily="18" charset="0"/>
                <a:ea typeface="Calibri" panose="020F0502020204030204" pitchFamily="34" charset="0"/>
                <a:cs typeface="Times New Roman" panose="02020603050405020304" pitchFamily="18" charset="0"/>
              </a:rPr>
              <a:t>еженедельно проходят занятия по формированию финансовой грамотности для воспитанников Центра. С подростками рассматриваются темы: «Кредитование», «Финансовое планирование и личный семейный бюджет», «Налоги», «Финансовое мошенничество и финансовая безопасность», «Кредитные карты», «</a:t>
            </a:r>
            <a:r>
              <a:rPr lang="ru-RU" sz="1050" dirty="0">
                <a:latin typeface="Times New Roman" panose="02020603050405020304" pitchFamily="18" charset="0"/>
                <a:ea typeface="Arial" panose="020B0604020202020204" pitchFamily="34" charset="0"/>
                <a:cs typeface="Times New Roman" panose="02020603050405020304" pitchFamily="18" charset="0"/>
              </a:rPr>
              <a:t>Расчетно-кассовое обслуживание», «Функции банка России и защита прав потребителей финансовых услуг». Занятия проводят сертифицированные волонтёры Центрального банка Российской Федерации</a:t>
            </a:r>
            <a:r>
              <a:rPr lang="ru-RU" sz="1050" dirty="0" smtClean="0">
                <a:latin typeface="Times New Roman" panose="02020603050405020304" pitchFamily="18" charset="0"/>
                <a:ea typeface="Arial" panose="020B0604020202020204" pitchFamily="34" charset="0"/>
                <a:cs typeface="Times New Roman" panose="02020603050405020304" pitchFamily="18" charset="0"/>
              </a:rPr>
              <a:t>.</a:t>
            </a:r>
          </a:p>
          <a:p>
            <a:pPr algn="just">
              <a:lnSpc>
                <a:spcPct val="107000"/>
              </a:lnSpc>
              <a:spcAft>
                <a:spcPts val="0"/>
              </a:spcAft>
            </a:pPr>
            <a:endParaRPr lang="ru-RU"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050" i="1" dirty="0">
                <a:latin typeface="Times New Roman" panose="02020603050405020304" pitchFamily="18" charset="0"/>
                <a:ea typeface="Arial" panose="020B0604020202020204" pitchFamily="34" charset="0"/>
                <a:cs typeface="Times New Roman" panose="02020603050405020304" pitchFamily="18" charset="0"/>
              </a:rPr>
              <a:t>Воспитатель: Исаева </a:t>
            </a:r>
            <a:r>
              <a:rPr lang="ru-RU" sz="1050" i="1" dirty="0" err="1">
                <a:latin typeface="Times New Roman" panose="02020603050405020304" pitchFamily="18" charset="0"/>
                <a:ea typeface="Arial" panose="020B0604020202020204" pitchFamily="34" charset="0"/>
                <a:cs typeface="Times New Roman" panose="02020603050405020304" pitchFamily="18" charset="0"/>
              </a:rPr>
              <a:t>Иса</a:t>
            </a:r>
            <a:r>
              <a:rPr lang="ru-RU" sz="1050" i="1" dirty="0">
                <a:latin typeface="Times New Roman" panose="02020603050405020304" pitchFamily="18" charset="0"/>
                <a:ea typeface="Arial" panose="020B0604020202020204" pitchFamily="34" charset="0"/>
                <a:cs typeface="Times New Roman" panose="02020603050405020304" pitchFamily="18" charset="0"/>
              </a:rPr>
              <a:t>-Заде К.Ю</a:t>
            </a:r>
            <a:r>
              <a:rPr lang="ru-RU" sz="1050" i="1" dirty="0" smtClean="0">
                <a:latin typeface="Times New Roman" panose="02020603050405020304" pitchFamily="18" charset="0"/>
                <a:ea typeface="Arial" panose="020B0604020202020204" pitchFamily="34" charset="0"/>
                <a:cs typeface="Times New Roman" panose="02020603050405020304" pitchFamily="18" charset="0"/>
              </a:rPr>
              <a:t>., воспитанница Анастасия Д.</a:t>
            </a:r>
            <a:endParaRPr lang="ru-RU" sz="1000"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1934615" y="188863"/>
            <a:ext cx="2988767" cy="4001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ru-RU" sz="2000" b="1" dirty="0" smtClean="0">
                <a:solidFill>
                  <a:srgbClr val="00CC00"/>
                </a:solidFill>
              </a:rPr>
              <a:t>Финансовая грамотность</a:t>
            </a:r>
            <a:endParaRPr lang="ru-RU" sz="2000" b="1" dirty="0">
              <a:solidFill>
                <a:srgbClr val="00CC00"/>
              </a:solidFill>
            </a:endParaRPr>
          </a:p>
        </p:txBody>
      </p:sp>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076" y="7078495"/>
            <a:ext cx="1992923" cy="1494692"/>
          </a:xfrm>
          <a:prstGeom prst="rect">
            <a:avLst/>
          </a:prstGeom>
        </p:spPr>
      </p:pic>
      <p:pic>
        <p:nvPicPr>
          <p:cNvPr id="12" name="Рисунок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898" y="7078495"/>
            <a:ext cx="1992922" cy="1494692"/>
          </a:xfrm>
          <a:prstGeom prst="rect">
            <a:avLst/>
          </a:prstGeom>
        </p:spPr>
      </p:pic>
    </p:spTree>
    <p:extLst>
      <p:ext uri="{BB962C8B-B14F-4D97-AF65-F5344CB8AC3E}">
        <p14:creationId xmlns:p14="http://schemas.microsoft.com/office/powerpoint/2010/main" val="11180182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https://img.wallpapersafari.com/tablet/768/1024/1/11/vuN7K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8784493"/>
          </a:xfrm>
          <a:prstGeom prst="rect">
            <a:avLst/>
          </a:prstGeom>
          <a:noFill/>
          <a:extLst>
            <a:ext uri="{909E8E84-426E-40DD-AFC4-6F175D3DCCD1}">
              <a14:hiddenFill xmlns:a14="http://schemas.microsoft.com/office/drawing/2010/main">
                <a:solidFill>
                  <a:srgbClr val="FFFFFF"/>
                </a:solidFill>
              </a14:hiddenFill>
            </a:ext>
          </a:extLst>
        </p:spPr>
      </p:pic>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r>
              <a:rPr lang="ru-RU" dirty="0"/>
              <a:t>8</a:t>
            </a:r>
          </a:p>
        </p:txBody>
      </p:sp>
      <p:sp>
        <p:nvSpPr>
          <p:cNvPr id="8" name="Прямоугольник 7"/>
          <p:cNvSpPr/>
          <p:nvPr/>
        </p:nvSpPr>
        <p:spPr>
          <a:xfrm>
            <a:off x="200416" y="5105399"/>
            <a:ext cx="6657584" cy="317490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363538" algn="just">
              <a:spcAft>
                <a:spcPts val="0"/>
              </a:spcAft>
            </a:pPr>
            <a:r>
              <a:rPr lang="ru-RU" sz="1050" dirty="0">
                <a:solidFill>
                  <a:srgbClr val="000000"/>
                </a:solidFill>
                <a:latin typeface="Times New Roman" panose="02020603050405020304" pitchFamily="18" charset="0"/>
                <a:ea typeface="Times New Roman" panose="02020603050405020304" pitchFamily="18" charset="0"/>
              </a:rPr>
              <a:t>12 апреля вся страна отмечает знаменательную дату. 61 год прошел со дня первого полета в космос. Именно с этим замечательным событием познакомили </a:t>
            </a:r>
            <a:r>
              <a:rPr lang="ru-RU" sz="1050" dirty="0" smtClean="0">
                <a:solidFill>
                  <a:srgbClr val="000000"/>
                </a:solidFill>
                <a:latin typeface="Times New Roman" panose="02020603050405020304" pitchFamily="18" charset="0"/>
                <a:ea typeface="Times New Roman" panose="02020603050405020304" pitchFamily="18" charset="0"/>
              </a:rPr>
              <a:t>малышей </a:t>
            </a:r>
            <a:r>
              <a:rPr lang="ru-RU" sz="1050" dirty="0">
                <a:solidFill>
                  <a:srgbClr val="000000"/>
                </a:solidFill>
                <a:latin typeface="Times New Roman" panose="02020603050405020304" pitchFamily="18" charset="0"/>
                <a:ea typeface="Times New Roman" panose="02020603050405020304" pitchFamily="18" charset="0"/>
              </a:rPr>
              <a:t>логопед </a:t>
            </a:r>
            <a:r>
              <a:rPr lang="ru-RU" sz="1050" dirty="0" err="1">
                <a:solidFill>
                  <a:srgbClr val="000000"/>
                </a:solidFill>
                <a:latin typeface="Times New Roman" panose="02020603050405020304" pitchFamily="18" charset="0"/>
                <a:ea typeface="Times New Roman" panose="02020603050405020304" pitchFamily="18" charset="0"/>
              </a:rPr>
              <a:t>Барашкова</a:t>
            </a:r>
            <a:r>
              <a:rPr lang="ru-RU" sz="1050" dirty="0">
                <a:solidFill>
                  <a:srgbClr val="000000"/>
                </a:solidFill>
                <a:latin typeface="Times New Roman" panose="02020603050405020304" pitchFamily="18" charset="0"/>
                <a:ea typeface="Times New Roman" panose="02020603050405020304" pitchFamily="18" charset="0"/>
              </a:rPr>
              <a:t> Е.Е. и воспитатель Лукьянова М.А.</a:t>
            </a:r>
            <a:endParaRPr lang="ru-RU" sz="1050" dirty="0">
              <a:latin typeface="Times New Roman" panose="02020603050405020304" pitchFamily="18" charset="0"/>
              <a:ea typeface="Times New Roman" panose="02020603050405020304" pitchFamily="18" charset="0"/>
            </a:endParaRPr>
          </a:p>
          <a:p>
            <a:pPr indent="363538" algn="just">
              <a:spcAft>
                <a:spcPts val="0"/>
              </a:spcAft>
            </a:pPr>
            <a:r>
              <a:rPr lang="ru-RU" sz="1050" dirty="0">
                <a:solidFill>
                  <a:srgbClr val="000000"/>
                </a:solidFill>
                <a:latin typeface="Times New Roman" panose="02020603050405020304" pitchFamily="18" charset="0"/>
                <a:ea typeface="Times New Roman" panose="02020603050405020304" pitchFamily="18" charset="0"/>
              </a:rPr>
              <a:t>Благодаря презентации, ребята рассмотрели собак Белку и Стрелку, которые первые полетели в космос, увидели, кто первый из людей, а именно        Ю. А. Гарин, смог постичь просторы космоса. В игровой форме малыши вспомнили, кто из сказочных персонажей умел летать. Воспитанники познакомились, как люди передвигаются в космосе, что и как они там кушают. Увидели, как выглядит ракета, скафандр космонавта, земля, посмотрели фото из космоса.</a:t>
            </a:r>
            <a:endParaRPr lang="ru-RU" sz="1050" dirty="0">
              <a:latin typeface="Times New Roman" panose="02020603050405020304" pitchFamily="18" charset="0"/>
              <a:ea typeface="Times New Roman" panose="02020603050405020304" pitchFamily="18" charset="0"/>
            </a:endParaRPr>
          </a:p>
          <a:p>
            <a:pPr indent="363538" algn="just">
              <a:spcAft>
                <a:spcPts val="0"/>
              </a:spcAft>
            </a:pPr>
            <a:r>
              <a:rPr lang="ru-RU" sz="1050" dirty="0">
                <a:solidFill>
                  <a:srgbClr val="000000"/>
                </a:solidFill>
                <a:latin typeface="Times New Roman" panose="02020603050405020304" pitchFamily="18" charset="0"/>
                <a:ea typeface="Times New Roman" panose="02020603050405020304" pitchFamily="18" charset="0"/>
              </a:rPr>
              <a:t>С помощью данного занятия логопед не только расширял кругозор воспитанников, развивая познавательный интерес и знания о космонавтике, но и решала свои коррекционные задачи. У ребят развивали связную речь, через ответы на поставленные вопросы. Делили слова на слоги, определяя, какое слово короткое, а какое длинное в игре «Еда для космонавта». Обогащали двигательный опыт детей, способствовали развитию двигательных качеств (быстроты, ловкости, координации движений, прыгучести), играя в подвижные игры «Запуск ракеты», «Найди свою ракету», «Гимнастика для космонавта».  Для развития мелкой моторики рук, раскрасили ракету и небо. В такой дружеской атмосфере осуществлялось воспитание культуры общения в коллективе, умения придерживаться определённых правил. На рефлексии занятия ребята с удовольствием ответили и повторили тот материал, с которым они познакомились.</a:t>
            </a:r>
            <a:endParaRPr lang="ru-RU" sz="1050" dirty="0">
              <a:latin typeface="Times New Roman" panose="02020603050405020304" pitchFamily="18" charset="0"/>
              <a:ea typeface="Times New Roman" panose="02020603050405020304" pitchFamily="18" charset="0"/>
            </a:endParaRPr>
          </a:p>
          <a:p>
            <a:pPr indent="363538" algn="just">
              <a:spcAft>
                <a:spcPts val="0"/>
              </a:spcAft>
            </a:pPr>
            <a:r>
              <a:rPr lang="ru-RU" sz="1050" dirty="0">
                <a:solidFill>
                  <a:srgbClr val="000000"/>
                </a:solidFill>
                <a:latin typeface="Times New Roman" panose="02020603050405020304" pitchFamily="18" charset="0"/>
                <a:ea typeface="Times New Roman" panose="02020603050405020304" pitchFamily="18" charset="0"/>
              </a:rPr>
              <a:t>Вот такое познавательное занятие «Бескрайний космос» было у наших дошколят.</a:t>
            </a:r>
            <a:endParaRPr lang="ru-RU" sz="1050" dirty="0">
              <a:latin typeface="Times New Roman" panose="02020603050405020304" pitchFamily="18" charset="0"/>
              <a:ea typeface="Times New Roman" panose="02020603050405020304" pitchFamily="18" charset="0"/>
            </a:endParaRPr>
          </a:p>
          <a:p>
            <a:pPr>
              <a:lnSpc>
                <a:spcPct val="115000"/>
              </a:lnSpc>
              <a:spcAft>
                <a:spcPts val="1000"/>
              </a:spcAft>
            </a:pPr>
            <a:r>
              <a:rPr lang="ru-RU" sz="1050" i="1" dirty="0">
                <a:latin typeface="Times New Roman" panose="02020603050405020304" pitchFamily="18" charset="0"/>
                <a:ea typeface="Calibri" panose="020F0502020204030204" pitchFamily="34" charset="0"/>
                <a:cs typeface="Times New Roman" panose="02020603050405020304" pitchFamily="18" charset="0"/>
              </a:rPr>
              <a:t>Логопед </a:t>
            </a:r>
            <a:r>
              <a:rPr lang="ru-RU" sz="1050" i="1" dirty="0" err="1">
                <a:latin typeface="Times New Roman" panose="02020603050405020304" pitchFamily="18" charset="0"/>
                <a:ea typeface="Calibri" panose="020F0502020204030204" pitchFamily="34" charset="0"/>
                <a:cs typeface="Times New Roman" panose="02020603050405020304" pitchFamily="18" charset="0"/>
              </a:rPr>
              <a:t>Барашкова</a:t>
            </a:r>
            <a:r>
              <a:rPr lang="ru-RU" sz="1050" i="1" dirty="0">
                <a:latin typeface="Times New Roman" panose="02020603050405020304" pitchFamily="18" charset="0"/>
                <a:ea typeface="Calibri" panose="020F0502020204030204" pitchFamily="34" charset="0"/>
                <a:cs typeface="Times New Roman" panose="02020603050405020304" pitchFamily="18" charset="0"/>
              </a:rPr>
              <a:t> Е.Е.</a:t>
            </a:r>
            <a:endParaRPr lang="ru-RU" sz="10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Прямоугольник 8"/>
          <p:cNvSpPr/>
          <p:nvPr/>
        </p:nvSpPr>
        <p:spPr>
          <a:xfrm>
            <a:off x="4334045" y="637387"/>
            <a:ext cx="2329962" cy="1569660"/>
          </a:xfrm>
          <a:prstGeom prst="rect">
            <a:avLst/>
          </a:prstGeom>
        </p:spPr>
        <p:txBody>
          <a:bodyPr wrap="square">
            <a:spAutoFit/>
          </a:bodyPr>
          <a:lstStyle/>
          <a:p>
            <a:pPr algn="r"/>
            <a:r>
              <a:rPr lang="ru-RU" sz="1200"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Всех, кто к космосу причастен,</a:t>
            </a:r>
            <a:br>
              <a:rPr lang="ru-RU" sz="1200" i="1"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ru-RU" sz="1200"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Мы сегодня поздравляем,</a:t>
            </a:r>
            <a:br>
              <a:rPr lang="ru-RU" sz="1200" i="1"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ru-RU" sz="1200"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Пусть космические дали</a:t>
            </a:r>
            <a:br>
              <a:rPr lang="ru-RU" sz="1200" i="1"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ru-RU" sz="1200"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Изучают, покоряют,</a:t>
            </a:r>
            <a:br>
              <a:rPr lang="ru-RU" sz="1200" i="1"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ru-RU" sz="1200"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Им желаем мы удачи</a:t>
            </a:r>
            <a:br>
              <a:rPr lang="ru-RU" sz="1200" i="1"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ru-RU" sz="1200"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И полетов безопасных,</a:t>
            </a:r>
            <a:br>
              <a:rPr lang="ru-RU" sz="1200" i="1"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ru-RU" sz="1200"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Космос тайн скрывает много,</a:t>
            </a:r>
            <a:br>
              <a:rPr lang="ru-RU" sz="1200" i="1"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ru-RU" sz="1200"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В нем загадок много разных!</a:t>
            </a:r>
            <a:endParaRPr lang="ru-RU" dirty="0"/>
          </a:p>
        </p:txBody>
      </p:sp>
      <p:sp>
        <p:nvSpPr>
          <p:cNvPr id="10" name="TextBox 9"/>
          <p:cNvSpPr txBox="1"/>
          <p:nvPr/>
        </p:nvSpPr>
        <p:spPr>
          <a:xfrm>
            <a:off x="2561492" y="102565"/>
            <a:ext cx="2153988"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ru-RU" b="1" i="1" dirty="0" smtClean="0">
                <a:solidFill>
                  <a:srgbClr val="002060"/>
                </a:solidFill>
              </a:rPr>
              <a:t>Бескрайний космос</a:t>
            </a:r>
            <a:endParaRPr lang="ru-RU" b="1" i="1" dirty="0">
              <a:solidFill>
                <a:srgbClr val="002060"/>
              </a:solidFill>
            </a:endParaRPr>
          </a:p>
        </p:txBody>
      </p:sp>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831" y="637387"/>
            <a:ext cx="2271713" cy="1703785"/>
          </a:xfrm>
          <a:prstGeom prst="rect">
            <a:avLst/>
          </a:prstGeom>
        </p:spPr>
      </p:pic>
      <p:pic>
        <p:nvPicPr>
          <p:cNvPr id="13" name="Рисунок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364" y="2618731"/>
            <a:ext cx="2766646" cy="2074985"/>
          </a:xfrm>
          <a:prstGeom prst="rect">
            <a:avLst/>
          </a:prstGeom>
        </p:spPr>
      </p:pic>
      <p:pic>
        <p:nvPicPr>
          <p:cNvPr id="14" name="Рисунок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0" y="2653900"/>
            <a:ext cx="2719754" cy="2039816"/>
          </a:xfrm>
          <a:prstGeom prst="rect">
            <a:avLst/>
          </a:prstGeom>
        </p:spPr>
      </p:pic>
    </p:spTree>
    <p:extLst>
      <p:ext uri="{BB962C8B-B14F-4D97-AF65-F5344CB8AC3E}">
        <p14:creationId xmlns:p14="http://schemas.microsoft.com/office/powerpoint/2010/main" val="114163840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46202</TotalTime>
  <Words>1863</Words>
  <Application>Microsoft Office PowerPoint</Application>
  <PresentationFormat>Произвольный</PresentationFormat>
  <Paragraphs>130</Paragraphs>
  <Slides>14</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14</vt:i4>
      </vt:variant>
    </vt:vector>
  </HeadingPairs>
  <TitlesOfParts>
    <vt:vector size="22" baseType="lpstr">
      <vt:lpstr>Arial</vt:lpstr>
      <vt:lpstr>Calibri</vt:lpstr>
      <vt:lpstr>Calibri Light</vt:lpstr>
      <vt:lpstr>Century Gothic</vt:lpstr>
      <vt:lpstr>Comic Sans MS</vt:lpstr>
      <vt:lpstr>Symbol</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Пользователь</cp:lastModifiedBy>
  <cp:revision>129</cp:revision>
  <dcterms:created xsi:type="dcterms:W3CDTF">2022-03-19T07:13:10Z</dcterms:created>
  <dcterms:modified xsi:type="dcterms:W3CDTF">2022-08-11T10:01:25Z</dcterms:modified>
</cp:coreProperties>
</file>