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6858000" cy="87836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642E-68C2-4DA0-A054-D92B94A26128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1143000"/>
            <a:ext cx="240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4C9E-C31F-421E-9270-1BD4FCDD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37508"/>
            <a:ext cx="5143500" cy="3058007"/>
          </a:xfrm>
        </p:spPr>
        <p:txBody>
          <a:bodyPr anchor="b"/>
          <a:lstStyle>
            <a:lvl1pPr algn="ctr"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613444"/>
            <a:ext cx="5143500" cy="2120679"/>
          </a:xfrm>
        </p:spPr>
        <p:txBody>
          <a:bodyPr/>
          <a:lstStyle>
            <a:lvl1pPr marL="0" indent="0" algn="ctr">
              <a:buNone/>
              <a:defRPr sz="3074"/>
            </a:lvl1pPr>
            <a:lvl2pPr marL="585582" indent="0" algn="ctr">
              <a:buNone/>
              <a:defRPr sz="2562"/>
            </a:lvl2pPr>
            <a:lvl3pPr marL="1171164" indent="0" algn="ctr">
              <a:buNone/>
              <a:defRPr sz="2305"/>
            </a:lvl3pPr>
            <a:lvl4pPr marL="1756745" indent="0" algn="ctr">
              <a:buNone/>
              <a:defRPr sz="2049"/>
            </a:lvl4pPr>
            <a:lvl5pPr marL="2342327" indent="0" algn="ctr">
              <a:buNone/>
              <a:defRPr sz="2049"/>
            </a:lvl5pPr>
            <a:lvl6pPr marL="2927909" indent="0" algn="ctr">
              <a:buNone/>
              <a:defRPr sz="2049"/>
            </a:lvl6pPr>
            <a:lvl7pPr marL="3513491" indent="0" algn="ctr">
              <a:buNone/>
              <a:defRPr sz="2049"/>
            </a:lvl7pPr>
            <a:lvl8pPr marL="4099072" indent="0" algn="ctr">
              <a:buNone/>
              <a:defRPr sz="2049"/>
            </a:lvl8pPr>
            <a:lvl9pPr marL="4684654" indent="0" algn="ctr">
              <a:buNone/>
              <a:defRPr sz="204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7BC-64A6-444E-A44B-3DC6E296808D}" type="datetime1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5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C5EF-6A58-42E9-83BE-6DBD2B45F36A}" type="datetime1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0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67647"/>
            <a:ext cx="1478756" cy="74437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67647"/>
            <a:ext cx="4350544" cy="74437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D5D3-F2C0-4916-AF5B-DA9C21FFB6F5}" type="datetime1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A5AF-E21F-4AE7-AC92-600279500872}" type="datetime1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9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189811"/>
            <a:ext cx="5915025" cy="3653749"/>
          </a:xfrm>
        </p:spPr>
        <p:txBody>
          <a:bodyPr anchor="b"/>
          <a:lstStyle>
            <a:lvl1pPr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5878126"/>
            <a:ext cx="5915025" cy="1921420"/>
          </a:xfrm>
        </p:spPr>
        <p:txBody>
          <a:bodyPr/>
          <a:lstStyle>
            <a:lvl1pPr marL="0" indent="0">
              <a:buNone/>
              <a:defRPr sz="3074">
                <a:solidFill>
                  <a:schemeClr val="tx1">
                    <a:tint val="75000"/>
                  </a:schemeClr>
                </a:solidFill>
              </a:defRPr>
            </a:lvl1pPr>
            <a:lvl2pPr marL="585582" indent="0">
              <a:buNone/>
              <a:defRPr sz="2562">
                <a:solidFill>
                  <a:schemeClr val="tx1">
                    <a:tint val="75000"/>
                  </a:schemeClr>
                </a:solidFill>
              </a:defRPr>
            </a:lvl2pPr>
            <a:lvl3pPr marL="1171164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3pPr>
            <a:lvl4pPr marL="1756745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4pPr>
            <a:lvl5pPr marL="2342327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5pPr>
            <a:lvl6pPr marL="2927909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6pPr>
            <a:lvl7pPr marL="351349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7pPr>
            <a:lvl8pPr marL="409907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8pPr>
            <a:lvl9pPr marL="4684654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4925-2812-450F-824E-F1AB53B80B31}" type="datetime1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4704-BF74-43D7-BB7E-86C2566277AE}" type="datetime1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67648"/>
            <a:ext cx="5915025" cy="16977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153212"/>
            <a:ext cx="2901255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208468"/>
            <a:ext cx="2901255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153212"/>
            <a:ext cx="2915543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208468"/>
            <a:ext cx="2915543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080B-65B6-4F80-ADAC-3B617B5A8258}" type="datetime1">
              <a:rPr lang="ru-RU" smtClean="0"/>
              <a:t>10.08.2022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1CB9-5AAC-4940-AC39-8D10CB0E4801}" type="datetime1">
              <a:rPr lang="ru-RU" smtClean="0"/>
              <a:t>10.08.2022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0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D7C-409E-4034-A940-0C145B00676A}" type="datetime1">
              <a:rPr lang="ru-RU" smtClean="0"/>
              <a:t>10.08.2022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>
              <a:defRPr sz="4099"/>
            </a:lvl1pPr>
            <a:lvl2pPr>
              <a:defRPr sz="3586"/>
            </a:lvl2pPr>
            <a:lvl3pPr>
              <a:defRPr sz="3074"/>
            </a:lvl3pPr>
            <a:lvl4pPr>
              <a:defRPr sz="2562"/>
            </a:lvl4pPr>
            <a:lvl5pPr>
              <a:defRPr sz="2562"/>
            </a:lvl5pPr>
            <a:lvl6pPr>
              <a:defRPr sz="2562"/>
            </a:lvl6pPr>
            <a:lvl7pPr>
              <a:defRPr sz="2562"/>
            </a:lvl7pPr>
            <a:lvl8pPr>
              <a:defRPr sz="2562"/>
            </a:lvl8pPr>
            <a:lvl9pPr>
              <a:defRPr sz="25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2801-0A30-488A-B7FB-5A14A0B4B38A}" type="datetime1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 marL="0" indent="0">
              <a:buNone/>
              <a:defRPr sz="4099"/>
            </a:lvl1pPr>
            <a:lvl2pPr marL="585582" indent="0">
              <a:buNone/>
              <a:defRPr sz="3586"/>
            </a:lvl2pPr>
            <a:lvl3pPr marL="1171164" indent="0">
              <a:buNone/>
              <a:defRPr sz="3074"/>
            </a:lvl3pPr>
            <a:lvl4pPr marL="1756745" indent="0">
              <a:buNone/>
              <a:defRPr sz="2562"/>
            </a:lvl4pPr>
            <a:lvl5pPr marL="2342327" indent="0">
              <a:buNone/>
              <a:defRPr sz="2562"/>
            </a:lvl5pPr>
            <a:lvl6pPr marL="2927909" indent="0">
              <a:buNone/>
              <a:defRPr sz="2562"/>
            </a:lvl6pPr>
            <a:lvl7pPr marL="3513491" indent="0">
              <a:buNone/>
              <a:defRPr sz="2562"/>
            </a:lvl7pPr>
            <a:lvl8pPr marL="4099072" indent="0">
              <a:buNone/>
              <a:defRPr sz="2562"/>
            </a:lvl8pPr>
            <a:lvl9pPr marL="4684654" indent="0">
              <a:buNone/>
              <a:defRPr sz="256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BDDC-B379-48DD-80CA-C502DEEC63FE}" type="datetime1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67648"/>
            <a:ext cx="5915025" cy="1697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338237"/>
            <a:ext cx="5915025" cy="557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EBE1-B539-47BB-9942-EE3DF87D44B5}" type="datetime1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141132"/>
            <a:ext cx="2314575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171164" rtl="0" eaLnBrk="1" latinLnBrk="0" hangingPunct="1">
        <a:lnSpc>
          <a:spcPct val="90000"/>
        </a:lnSpc>
        <a:spcBef>
          <a:spcPct val="0"/>
        </a:spcBef>
        <a:buNone/>
        <a:defRPr sz="5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791" indent="-292791" algn="l" defTabSz="1171164" rtl="0" eaLnBrk="1" latinLnBrk="0" hangingPunct="1">
        <a:lnSpc>
          <a:spcPct val="90000"/>
        </a:lnSpc>
        <a:spcBef>
          <a:spcPts val="1281"/>
        </a:spcBef>
        <a:buFont typeface="Arial" panose="020B0604020202020204" pitchFamily="34" charset="0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1pPr>
      <a:lvl2pPr marL="87837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463954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62" kern="1200">
          <a:solidFill>
            <a:schemeClr val="tx1"/>
          </a:solidFill>
          <a:latin typeface="+mn-lt"/>
          <a:ea typeface="+mn-ea"/>
          <a:cs typeface="+mn-cs"/>
        </a:defRPr>
      </a:lvl3pPr>
      <a:lvl4pPr marL="2049536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635118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3220700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806281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39186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977445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1pPr>
      <a:lvl2pPr marL="58558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17116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3pPr>
      <a:lvl4pPr marL="1756745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342327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2927909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513491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09907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68465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fif"/><Relationship Id="rId5" Type="http://schemas.openxmlformats.org/officeDocument/2006/relationships/image" Target="../media/image31.jpg"/><Relationship Id="rId4" Type="http://schemas.openxmlformats.org/officeDocument/2006/relationships/image" Target="../media/image30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8783638"/>
          </a:xfrm>
          <a:prstGeom prst="rect">
            <a:avLst/>
          </a:prstGeom>
        </p:spPr>
      </p:pic>
      <p:pic>
        <p:nvPicPr>
          <p:cNvPr id="2" name="Рисунок 1" descr="C:\Documents and Settings\Root\Рабочий стол\семь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421" y="106378"/>
            <a:ext cx="1693545" cy="149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rgbClr val="5B9BD5">
                <a:satMod val="175000"/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88448" y="130224"/>
            <a:ext cx="4673774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Государственное  учреждение Тульской области </a:t>
            </a:r>
          </a:p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«Социально-реабилитационный центр для несовершеннолетних  № 4»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813" y="1566063"/>
            <a:ext cx="2518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02737">
              <a:defRPr/>
            </a:pPr>
            <a:r>
              <a:rPr lang="ru-RU" sz="4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МаГоБУс</a:t>
            </a:r>
            <a:endParaRPr lang="ru-RU" sz="4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9113" y="1145775"/>
            <a:ext cx="224241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Выпуск   № 3</a:t>
            </a:r>
          </a:p>
          <a:p>
            <a:pPr lvl="0" algn="ctr"/>
            <a:r>
              <a:rPr lang="ru-RU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март  2022 </a:t>
            </a:r>
            <a:r>
              <a:rPr lang="ru-RU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86288" y="6538337"/>
            <a:ext cx="1187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номере: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7230" y="7223784"/>
            <a:ext cx="269895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endParaRPr lang="ru-RU" sz="12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праздник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 вернисаж»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идёт, весне дорогу!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2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жаворонка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2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детской книги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7-8</a:t>
            </a:r>
            <a:endParaRPr lang="ru-RU" sz="12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 – стр. 9</a:t>
            </a:r>
          </a:p>
        </p:txBody>
      </p:sp>
    </p:spTree>
    <p:extLst>
      <p:ext uri="{BB962C8B-B14F-4D97-AF65-F5344CB8AC3E}">
        <p14:creationId xmlns:p14="http://schemas.microsoft.com/office/powerpoint/2010/main" val="278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1210094_25-p-vertikalnii-fon-dlya-otkritki-s-dnem-rozhd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1661" y="181215"/>
            <a:ext cx="39723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259" y="7834935"/>
            <a:ext cx="661374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Адрес редакции: 301164,  п. Гвардейский,            Главный редактор:        Газета издаётся  1 раз в месяц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ул. Молодёжная, д. 11                                                Назарова Н. В. 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390356"/>
            <a:ext cx="6858000" cy="12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1" y="1222420"/>
            <a:ext cx="1912622" cy="28689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8802" y="1222420"/>
            <a:ext cx="1887352" cy="28310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176" y="1213158"/>
            <a:ext cx="1939623" cy="290943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76400" y="4371602"/>
            <a:ext cx="407377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Мы сегодня поздравляем</a:t>
            </a:r>
          </a:p>
          <a:p>
            <a:pPr algn="ctr"/>
            <a:r>
              <a:rPr lang="ru-RU" sz="1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С днем рождения всех вас</a:t>
            </a:r>
          </a:p>
          <a:p>
            <a:pPr algn="ctr"/>
            <a:r>
              <a:rPr lang="ru-RU" sz="1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И от всей души желаем</a:t>
            </a:r>
          </a:p>
          <a:p>
            <a:pPr algn="ctr"/>
            <a:r>
              <a:rPr lang="ru-RU" sz="1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Только счастья бытия!</a:t>
            </a:r>
          </a:p>
          <a:p>
            <a:pPr algn="ctr"/>
            <a:r>
              <a:rPr lang="ru-RU" sz="1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Пусть по жизни ждет лишь радость,</a:t>
            </a:r>
          </a:p>
          <a:p>
            <a:pPr algn="ctr"/>
            <a:r>
              <a:rPr lang="ru-RU" sz="1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На душе цветут цветы,</a:t>
            </a:r>
          </a:p>
          <a:p>
            <a:pPr algn="ctr"/>
            <a:r>
              <a:rPr lang="ru-RU" sz="1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Пусть родные будут рядом,</a:t>
            </a:r>
          </a:p>
          <a:p>
            <a:pPr algn="ctr"/>
            <a:r>
              <a:rPr lang="ru-RU" sz="1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Пусть исполнятся мечты.</a:t>
            </a:r>
          </a:p>
          <a:p>
            <a:pPr algn="ctr"/>
            <a:r>
              <a:rPr lang="ru-RU" sz="1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Мы желаем жить красиво</a:t>
            </a:r>
          </a:p>
          <a:p>
            <a:pPr algn="ctr"/>
            <a:r>
              <a:rPr lang="ru-RU" sz="1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И дарить свое тепло.</a:t>
            </a:r>
          </a:p>
          <a:p>
            <a:pPr algn="ctr"/>
            <a:r>
              <a:rPr lang="ru-RU" sz="1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Пусть несчастья пройдут мимо,</a:t>
            </a:r>
          </a:p>
          <a:p>
            <a:pPr algn="ctr"/>
            <a:r>
              <a:rPr lang="ru-RU" sz="1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Чтоб совсем их унесло!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36635" y="3968704"/>
            <a:ext cx="87876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/>
              <a:t>Дмитрий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530735" y="3953441"/>
            <a:ext cx="96051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/>
              <a:t>Анастасия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770313" y="3968704"/>
            <a:ext cx="76976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/>
              <a:t>Даниил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30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ngara.net/image/2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338" y="203369"/>
            <a:ext cx="160332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Масленица</a:t>
            </a:r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915" y="2881480"/>
            <a:ext cx="6338170" cy="28005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такой праздник, веселый и радостный, называют его Масленица. Он знаменует конец зимы и после долгих морозных и снежных дней это не может ни радовать. А уж как любят этот праздник дети!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Масленица – это древний славянский праздник, доставшийся нам в наследство от языческой культуры. Это весёлые проводы зимы, озарённые ожиданием близкого тепла, весеннего обновления природы. Она получила своё название от того, что в этот период времени – последнюю неделю перед Великим Постом, разрешается употребление в пищу сливочного масла, молочных продуктов и рыбы.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начала масленицы меняется каждый год в зависимости от того, когда начинается Великий Пост.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Масленица в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нашем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отделении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 проходит по-особенному весело, ведь дети очень любят обрядовые праздники:  различные конкурсы, переодевания.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учреждении уже стало доброй традицией праздновать весёлую Масленицу: зиму-матушку провожать, повеличать её, поблагодарить за коньки-салазки, да Весну-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красну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встретить. Мы знакомим наших воспитанников с последним зимним праздником. Ведь Масленица –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самых весёлых, шумных, озорных народных праздников. Он посвящён Солнцу и завершает зимний период праздников.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7" y="816004"/>
            <a:ext cx="2470600" cy="1852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87" y="816004"/>
            <a:ext cx="2779426" cy="1852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7" y="6389572"/>
            <a:ext cx="2627338" cy="17515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2"/>
          <a:stretch/>
        </p:blipFill>
        <p:spPr>
          <a:xfrm>
            <a:off x="3957139" y="6227112"/>
            <a:ext cx="2079322" cy="20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angara.net/image/2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125" y="2465396"/>
            <a:ext cx="6613743" cy="30566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ребята с нетерпением ждали этот праздник, готовились к нему, учили стихи,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заклички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нам на праздник заглянули скоморохи, которые порадовали детей своими шутками, прибаутками,  играми.  Приходила Масленица, заводила с ребятами весёлый хоровод, играла с детьми. Ребята перетягивали канат, катались на  карусели,  на метле, проверяли свою меткость, ловкость, быстроту, находчивость.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конец праздника пришла и сама Весна, принесла тепло и хорошее весеннее настроение   со своими загадками, угощениями и блинами. Звучало много песен о Масленице, о блинах. Закончился наш праздник шумными проводами Масленицы: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Масленицу провожаем,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Весну встречаем.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Гостья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погостилася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зимушкой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простилася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Изюминка праздника, конечно, сжигание чучела масленицы. Дети с восторгом смотрели на это зрелище, которое им еще надолго запомнится!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Дозорова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Л.А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воспитанник: Андрей Б.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7" y="406429"/>
            <a:ext cx="2271713" cy="170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31" y="445521"/>
            <a:ext cx="2438400" cy="1625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25241" r="16238" b="23249"/>
          <a:stretch/>
        </p:blipFill>
        <p:spPr>
          <a:xfrm>
            <a:off x="650627" y="5838091"/>
            <a:ext cx="5556740" cy="264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angara.net/image/2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5969" y="3031758"/>
            <a:ext cx="6526061" cy="31627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лёгкой руки Клары Цеткин день 8 марта стал один из самых любимых праздников в Советском Союзе и других социалистических странах. Давно одержана победа в борьбе за равноправие женщин и мужчин, ушли в прошлое и Союз, и соцстраны, а традиция встречать каждую новую весну замечательным женским праздником осталась.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и в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нашем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отделении социальной реабилитации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несовершеннолетних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никто не остался в стороне от этого праздника.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началась задолго до наступления торжества. Воспитатели с детьми разучивали стихотворения, проводили беседы, репетировали сценки, вместе с педагогом-организатором разучивали песни и пляски. Мальчики для девочек изготовили подарки: поздравительные открытки, поделки своими руками. Огромную работу провели по оформлению групп и актового зала. Везде царила атмосфера праздника.                                                                           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пришли на утренник нарядные весёлые в предвкушении праздника. И их надежды оправдались. Воспитатели, участвующие в празднике, проявили себя хорошими артистами, показав всё своё творческое мастерство, артистизм, задор и организаторские способности.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смотрим на наших детей и думаем – жизнь продолжается! А значит, всё хорошо!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Педагог-организатор: </a:t>
            </a:r>
            <a:r>
              <a:rPr lang="ru-RU" sz="11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Свириков</a:t>
            </a:r>
            <a:r>
              <a:rPr lang="ru-RU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А.В</a:t>
            </a:r>
            <a:r>
              <a:rPr lang="ru-RU" sz="11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воспитанник: Руслан Т.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920" y="269631"/>
            <a:ext cx="204536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Женский праздник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0" y="6616352"/>
            <a:ext cx="2637904" cy="17586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02" y="988387"/>
            <a:ext cx="2540921" cy="1693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4" y="988387"/>
            <a:ext cx="2540920" cy="16939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93" y="6616352"/>
            <a:ext cx="2540920" cy="169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angara.net/image/2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91112" y="159122"/>
            <a:ext cx="1875774" cy="6850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«Наш вернисаж»</a:t>
            </a:r>
            <a:endParaRPr lang="ru-RU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914" y="976655"/>
            <a:ext cx="6338170" cy="3244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85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Занимаясь с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воспитанниками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дополнительной общеобразовательной общеразвивающей программе «Истоки» модуль «Ярмарка», я поняла, что интерес к рисованию у ребят велик. Я всегда восхищалась их свободой воображения и фантазии, поэтому решила  дополнительно начать работу по проекту «Наш вернисаж», где дети   могли бы участвовать в выставках.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Проект «Наш вернисаж» сможет повысить уровень мастерства воспитанников в изобразительном творчестве. 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муниципальных, региональных и всероссийских конкурсах – это первый шаг для развития данного проекта.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    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Данный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для детей – это и игра, и труд, и новые знания.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является начальной стадией соприкосновения с культурными ценностями человечества. Она – хранитель духовного опыта человечества и отличный информационный повод, с помощью которого можно привлечь внимание широкой общественности к тем или иным социальным проблемам. 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проекта является раскрытие творческих способностей детей и развитие нестандартного мышления, активного поиска, коммуникативных умений и навыков, формирующих пространство индивидуального духовного роста.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914" y="6803026"/>
            <a:ext cx="6338170" cy="16732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декабре 2021 года к администрации нашего учреждения обратилось ПАО   «Императорский тульский оружейный завод» с предложением участия в выставке новогодних рисунков. Ребята   всех групп с удовольствием приняли это предложение и полностью отдались процессу рисования, вдохновляясь праздничным настроением. В ходе рисования чувствовался эмоциональный и творческий подъем. По итогам конкурса   все ребята получили сертификаты,  сладкие подарки - тульские пряники и приглашение на всех детей  на выставку «РОМАНОВЫ», где была показана  история династии в памятниках из собрания государственного исторического музея. Даниил Б. получил диплом.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8" y="4692283"/>
            <a:ext cx="2637692" cy="1978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22" y="4692283"/>
            <a:ext cx="2637691" cy="19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angara.net/image/2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3443" y="3210185"/>
            <a:ext cx="6551113" cy="26065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ребята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продолжают вести активный образ жизни. По возможности не сидят на месте, а выходят вместе с педагогами на природу. Вчера после снежного дня к вечеру, наконец-то, выглянуло солнце, и ребята, взяв с собою хлеб, сало, отправились в лес на экскурсию. Двигаясь по полю, можно было заметить, что снег под ногами не проваливался, было очень удобно и легко идти. Солнце светило так ярко, что слепило глаза. В лесу во всю трудилась весна: серый снег, кое-где видны проталины, было интересно осматривать подствольные круги у деревьев, определять по сторонам света, где они больше. Увидели в дереве гнездо дуплянки, наблюдали набухшие почки и следы зайца. Потом ребята нашли и подготовили место для костра, натаскали сучьев и вскоре на белом ковре заплясали весёлые огоньки костра. Все с интересом вырезали палочки из сухостоя, нанизывали на них хлеб и сало, затем сели вокруг костра и стали их жарить. Вскоре воздух наполнился такими аппетитными запахами, что ребята не могли усидеть на месте. Группа сидела у костра, дети общались, шутили, ели приготовленную ими лесную пищу. Как же хорошо на природе - над головой бирюзовое небо, под ногами лучистый снег, а вокруг дым от костра петляет между деревьями. Вечер провели очень интересно, отдохнули душой и телом. 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Никитин О.В</a:t>
            </a:r>
            <a:r>
              <a:rPr lang="ru-RU" sz="105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воспитанник: Юрий Б.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9784" y="185655"/>
            <a:ext cx="301185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Весна идёт, весне дорогу!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3" y="885785"/>
            <a:ext cx="2704983" cy="18049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034" y="922827"/>
            <a:ext cx="2649469" cy="17678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6416773"/>
            <a:ext cx="2743200" cy="18304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034" y="6416773"/>
            <a:ext cx="2743200" cy="18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angara.net/image/2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1302" y="135942"/>
            <a:ext cx="205498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жаворонка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285" y="2414742"/>
            <a:ext cx="6463430" cy="40682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марта в России отмечается народный праздник </a:t>
            </a:r>
            <a:r>
              <a:rPr lang="ru-RU" sz="10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«День жаворонка»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Жаворонкам посвящался особый день - 22 марта, день Сорока мучеников </a:t>
            </a:r>
            <a:r>
              <a:rPr lang="ru-RU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Севастийских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Народная фантазия дала этому дню более близкое, </a:t>
            </a:r>
            <a:r>
              <a:rPr lang="ru-RU" sz="10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«птичье»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имя - Сороки.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Сороки повсеместно в русских деревнях - детский праздник. Накануне женщины пекут жаворонков (в большинстве случаев с распростертыми крылышками, как бы летящих, а утром раздают детям. Дети с криками и смехом несут их, сажают своих птиц на возвышенное место и, сбившись в кучу, начинают что есть мочи кричать: «Жаворонки, прилетите! </a:t>
            </a:r>
            <a:r>
              <a:rPr lang="ru-RU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Студену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зиму унесите! Теплу весну принесите! Зима нам надоела, весь хлеб у нас поела!» Эта песня поется несколько раз. Затем ребятишки разбирают своих жаворонков и с той же песней бегут по деревне. Так продолжается до самого обеда: деревня полна песен, крика, детского смеха. Набегавшись вволю, ребятишки опять собираются в одно место и начинают есть своих ржаных птиц. Едят обыкновенно всю птицу за исключением головы, которую малыши несут своей матери. Кончается празднество тем, что ребятишки поздравляют друг друга с весенним праздником и разбегаются по домам.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марта с нашими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воспитанниками педагог-организатор </a:t>
            </a:r>
            <a:r>
              <a:rPr lang="ru-RU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Свириков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А.В. провел фольклорный праздник </a:t>
            </a:r>
            <a:r>
              <a:rPr lang="ru-RU" sz="10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«Жаворонки»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где познакомил детей с историей праздника, традициями, рассказал о том, что раньше всех прилетают из теплых стран жаворонки. Дети вспомнили  тематические стихи и </a:t>
            </a:r>
            <a:r>
              <a:rPr lang="ru-RU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заклички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народные игры и песни.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Любой праздник должен быть запоминающимся, ярким, веселым, оставляющим добрый след в душе. Фольклорный праздник </a:t>
            </a:r>
            <a:r>
              <a:rPr lang="ru-RU" sz="10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«Жаворонки»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пробудил у детей интерес к русскому фольклору, старинным традициям, подарил всем хорошее настроение.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праздником Жаворонка Вас!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Мохова Т.В</a:t>
            </a:r>
            <a:r>
              <a:rPr lang="ru-RU" sz="105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воспитанница: Виктория Ю.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8" y="695101"/>
            <a:ext cx="2338807" cy="1560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5" y="695101"/>
            <a:ext cx="2309446" cy="1541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7" y="6653149"/>
            <a:ext cx="2743200" cy="18304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99" y="6653149"/>
            <a:ext cx="2743200" cy="183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angara.net/image/2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180" y="2763671"/>
            <a:ext cx="6563639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традиции, отмечается это мероприятие весной, во время школьных каникул. Потому и четкой, фиксированной даты у этого праздника нет, и каждый год мы отмечаем его в разные дни. </a:t>
            </a:r>
            <a:endParaRPr lang="ru-RU" sz="1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книжкиного праздника</a:t>
            </a:r>
            <a:endParaRPr lang="ru-RU" sz="1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ряду «книжных» праздников Неделя детской книги стоит особняком: время его появления приходится на самый тяжелый период в истории нашей страны – Великую Отечественную Войну. День рождения нового детского праздника – весна 1943 года.</a:t>
            </a:r>
            <a:endParaRPr lang="ru-RU" sz="1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Изначально праздник назывался «Книжкины именины» и отмечался он ровно один день, 26 марта. Инициатором и автором стал Лев Кассиль, детский писатель, сценарист. Любовь к чтению была присуща детям всех возрастов, и чтобы хотя бы ненадолго вернуть детям то ощущение беззаботности, которого их лишила война, Кассиль предложил устроить встречу писателей и поэтов с маленькими читателями.</a:t>
            </a:r>
            <a:endParaRPr lang="ru-RU" sz="1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Идея книжкиных именин оказалась чрезвычайно актуальной. И на волне успеха первых открытых чтений было решено проводить такие праздники ежегодно. И вот уже в 1944 году свои именины «отмечают» книжки и их читатели не только в Москве, но и во многих других городах страны. В этот же год праздник получил звание Всесоюзного. В 1945 году было решено отмечать именины не один день, а целую неделю – всю неделю весенних каникул. Так из Книжкиных именин выросла полноценная Неделя детской книги.</a:t>
            </a:r>
            <a:endParaRPr lang="ru-RU" sz="1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050">
                <a:latin typeface="Times New Roman" panose="02020603050405020304" pitchFamily="18" charset="0"/>
                <a:ea typeface="Calibri" panose="020F0502020204030204" pitchFamily="34" charset="0"/>
              </a:rPr>
              <a:t>Стойкость нового праздника поразительна – родившись в годы войны, он пережил тяжелое послевоенное время, расцвел в последующие десятилетия, не «сломался» и не растерял свих поклонников – читателей – в сложные перестроечные годы. </a:t>
            </a:r>
            <a:endParaRPr lang="ru-RU" sz="105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1713" y="153694"/>
            <a:ext cx="265059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Неделя детской книги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8" y="6310997"/>
            <a:ext cx="2634612" cy="1975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14" y="6310997"/>
            <a:ext cx="2567355" cy="19255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73" y="790271"/>
            <a:ext cx="2287382" cy="17155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1" y="732682"/>
            <a:ext cx="2364168" cy="177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angara.net/image/2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208" y="3065584"/>
            <a:ext cx="6657584" cy="29733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сегодня этот праздник с нетерпением ждут поклонники детских книг, всех тех рассказов, повестей, романов, стихов и очерков, что заставляют задумываться над каждым словом и не отпускают до тех пор, пока не будет прочитана последняя страница книги.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Неделя детской книги – праздник необычный. В первую очередь тем, что центром внимания становится детская библиотека, с ее огромным фондом увлекательных произведений.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Сотрудники районной Дубенской библиотеки пригласили наших воспитанников к себе в гости на Неделю детской книги. Многие из детей впервые оказались в библиотеке.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мероприятия была весёлой, интересной, а самое главное -  познавательной. Дети познакомились с историей праздника, вспомнили детских писателей, написанные ими произведения, но особенный восторг у наших ребят вызвали иллюстрации мультяшных героев, которых детям предложили назвать, как кого зовут и кто из какого мультфильма.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мероприятия наши воспитанники приняли участие в конкурсах, викторинах и розыгрышах призов. Призами были, конечно же, книги. Главная идея мероприятия – познакомить детей с новыми книгами, с новыми, современными героями – и рассказать им о «хорошо забытых» старых детских произведениях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Мосина Е.Н</a:t>
            </a:r>
            <a:r>
              <a:rPr lang="ru-RU" sz="11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воспитанница: Сабина Т.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9" y="6242994"/>
            <a:ext cx="2872154" cy="2154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57" y="6256008"/>
            <a:ext cx="2825262" cy="2118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57" y="632752"/>
            <a:ext cx="2775956" cy="2081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707436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44985</TotalTime>
  <Words>1336</Words>
  <Application>Microsoft Office PowerPoint</Application>
  <PresentationFormat>Произвольный</PresentationFormat>
  <Paragraphs>99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114</cp:revision>
  <dcterms:created xsi:type="dcterms:W3CDTF">2022-03-19T07:13:10Z</dcterms:created>
  <dcterms:modified xsi:type="dcterms:W3CDTF">2022-08-10T09:55:59Z</dcterms:modified>
</cp:coreProperties>
</file>