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61" r:id="rId6"/>
    <p:sldId id="262" r:id="rId7"/>
    <p:sldId id="263" r:id="rId8"/>
    <p:sldId id="264" r:id="rId9"/>
    <p:sldId id="266" r:id="rId10"/>
    <p:sldId id="265" r:id="rId11"/>
  </p:sldIdLst>
  <p:sldSz cx="6858000" cy="878363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4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5642E-68C2-4DA0-A054-D92B94A26128}" type="datetimeFigureOut">
              <a:rPr lang="ru-RU" smtClean="0"/>
              <a:t>03.08.2022</a:t>
            </a:fld>
            <a:endParaRPr lang="ru-RU"/>
          </a:p>
        </p:txBody>
      </p:sp>
      <p:sp>
        <p:nvSpPr>
          <p:cNvPr id="4" name="Образ слайда 3"/>
          <p:cNvSpPr>
            <a:spLocks noGrp="1" noRot="1" noChangeAspect="1"/>
          </p:cNvSpPr>
          <p:nvPr>
            <p:ph type="sldImg" idx="2"/>
          </p:nvPr>
        </p:nvSpPr>
        <p:spPr>
          <a:xfrm>
            <a:off x="2224088" y="1143000"/>
            <a:ext cx="24098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44C9E-C31F-421E-9270-1BD4FCDDA609}" type="slidenum">
              <a:rPr lang="ru-RU" smtClean="0"/>
              <a:t>‹#›</a:t>
            </a:fld>
            <a:endParaRPr lang="ru-RU"/>
          </a:p>
        </p:txBody>
      </p:sp>
    </p:spTree>
    <p:extLst>
      <p:ext uri="{BB962C8B-B14F-4D97-AF65-F5344CB8AC3E}">
        <p14:creationId xmlns:p14="http://schemas.microsoft.com/office/powerpoint/2010/main" val="125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50" y="1437508"/>
            <a:ext cx="5143500" cy="3058007"/>
          </a:xfrm>
        </p:spPr>
        <p:txBody>
          <a:bodyPr anchor="b"/>
          <a:lstStyle>
            <a:lvl1pPr algn="ctr">
              <a:defRPr sz="7685"/>
            </a:lvl1pPr>
          </a:lstStyle>
          <a:p>
            <a:r>
              <a:rPr lang="ru-RU" smtClean="0"/>
              <a:t>Образец заголовка</a:t>
            </a:r>
            <a:endParaRPr lang="ru-RU"/>
          </a:p>
        </p:txBody>
      </p:sp>
      <p:sp>
        <p:nvSpPr>
          <p:cNvPr id="3" name="Подзаголовок 2"/>
          <p:cNvSpPr>
            <a:spLocks noGrp="1"/>
          </p:cNvSpPr>
          <p:nvPr>
            <p:ph type="subTitle" idx="1"/>
          </p:nvPr>
        </p:nvSpPr>
        <p:spPr>
          <a:xfrm>
            <a:off x="857250" y="4613444"/>
            <a:ext cx="5143500" cy="2120679"/>
          </a:xfrm>
        </p:spPr>
        <p:txBody>
          <a:bodyPr/>
          <a:lstStyle>
            <a:lvl1pPr marL="0" indent="0" algn="ctr">
              <a:buNone/>
              <a:defRPr sz="3074"/>
            </a:lvl1pPr>
            <a:lvl2pPr marL="585582" indent="0" algn="ctr">
              <a:buNone/>
              <a:defRPr sz="2562"/>
            </a:lvl2pPr>
            <a:lvl3pPr marL="1171164" indent="0" algn="ctr">
              <a:buNone/>
              <a:defRPr sz="2305"/>
            </a:lvl3pPr>
            <a:lvl4pPr marL="1756745" indent="0" algn="ctr">
              <a:buNone/>
              <a:defRPr sz="2049"/>
            </a:lvl4pPr>
            <a:lvl5pPr marL="2342327" indent="0" algn="ctr">
              <a:buNone/>
              <a:defRPr sz="2049"/>
            </a:lvl5pPr>
            <a:lvl6pPr marL="2927909" indent="0" algn="ctr">
              <a:buNone/>
              <a:defRPr sz="2049"/>
            </a:lvl6pPr>
            <a:lvl7pPr marL="3513491" indent="0" algn="ctr">
              <a:buNone/>
              <a:defRPr sz="2049"/>
            </a:lvl7pPr>
            <a:lvl8pPr marL="4099072" indent="0" algn="ctr">
              <a:buNone/>
              <a:defRPr sz="2049"/>
            </a:lvl8pPr>
            <a:lvl9pPr marL="4684654" indent="0" algn="ctr">
              <a:buNone/>
              <a:defRPr sz="2049"/>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6CB7BC-64A6-444E-A44B-3DC6E296808D}" type="datetime1">
              <a:rPr lang="ru-RU" smtClean="0"/>
              <a:t>03.08.2022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12345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17C5EF-6A58-42E9-83BE-6DBD2B45F36A}" type="datetime1">
              <a:rPr lang="ru-RU" smtClean="0"/>
              <a:t>03.08.2022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76630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6" y="467647"/>
            <a:ext cx="1478756" cy="744372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7" y="467647"/>
            <a:ext cx="4350544" cy="74437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2FD5D3-F2C0-4916-AF5B-DA9C21FFB6F5}" type="datetime1">
              <a:rPr lang="ru-RU" smtClean="0"/>
              <a:t>03.08.2022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41911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BAA5AF-E21F-4AE7-AC92-600279500872}" type="datetime1">
              <a:rPr lang="ru-RU" smtClean="0"/>
              <a:t>03.08.2022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373739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916" y="2189811"/>
            <a:ext cx="5915025" cy="3653749"/>
          </a:xfrm>
        </p:spPr>
        <p:txBody>
          <a:bodyPr anchor="b"/>
          <a:lstStyle>
            <a:lvl1pPr>
              <a:defRPr sz="7685"/>
            </a:lvl1pPr>
          </a:lstStyle>
          <a:p>
            <a:r>
              <a:rPr lang="ru-RU" smtClean="0"/>
              <a:t>Образец заголовка</a:t>
            </a:r>
            <a:endParaRPr lang="ru-RU"/>
          </a:p>
        </p:txBody>
      </p:sp>
      <p:sp>
        <p:nvSpPr>
          <p:cNvPr id="3" name="Текст 2"/>
          <p:cNvSpPr>
            <a:spLocks noGrp="1"/>
          </p:cNvSpPr>
          <p:nvPr>
            <p:ph type="body" idx="1"/>
          </p:nvPr>
        </p:nvSpPr>
        <p:spPr>
          <a:xfrm>
            <a:off x="467916" y="5878126"/>
            <a:ext cx="5915025" cy="1921420"/>
          </a:xfrm>
        </p:spPr>
        <p:txBody>
          <a:bodyPr/>
          <a:lstStyle>
            <a:lvl1pPr marL="0" indent="0">
              <a:buNone/>
              <a:defRPr sz="3074">
                <a:solidFill>
                  <a:schemeClr val="tx1">
                    <a:tint val="75000"/>
                  </a:schemeClr>
                </a:solidFill>
              </a:defRPr>
            </a:lvl1pPr>
            <a:lvl2pPr marL="585582" indent="0">
              <a:buNone/>
              <a:defRPr sz="2562">
                <a:solidFill>
                  <a:schemeClr val="tx1">
                    <a:tint val="75000"/>
                  </a:schemeClr>
                </a:solidFill>
              </a:defRPr>
            </a:lvl2pPr>
            <a:lvl3pPr marL="1171164" indent="0">
              <a:buNone/>
              <a:defRPr sz="2305">
                <a:solidFill>
                  <a:schemeClr val="tx1">
                    <a:tint val="75000"/>
                  </a:schemeClr>
                </a:solidFill>
              </a:defRPr>
            </a:lvl3pPr>
            <a:lvl4pPr marL="1756745" indent="0">
              <a:buNone/>
              <a:defRPr sz="2049">
                <a:solidFill>
                  <a:schemeClr val="tx1">
                    <a:tint val="75000"/>
                  </a:schemeClr>
                </a:solidFill>
              </a:defRPr>
            </a:lvl4pPr>
            <a:lvl5pPr marL="2342327" indent="0">
              <a:buNone/>
              <a:defRPr sz="2049">
                <a:solidFill>
                  <a:schemeClr val="tx1">
                    <a:tint val="75000"/>
                  </a:schemeClr>
                </a:solidFill>
              </a:defRPr>
            </a:lvl5pPr>
            <a:lvl6pPr marL="2927909" indent="0">
              <a:buNone/>
              <a:defRPr sz="2049">
                <a:solidFill>
                  <a:schemeClr val="tx1">
                    <a:tint val="75000"/>
                  </a:schemeClr>
                </a:solidFill>
              </a:defRPr>
            </a:lvl6pPr>
            <a:lvl7pPr marL="3513491" indent="0">
              <a:buNone/>
              <a:defRPr sz="2049">
                <a:solidFill>
                  <a:schemeClr val="tx1">
                    <a:tint val="75000"/>
                  </a:schemeClr>
                </a:solidFill>
              </a:defRPr>
            </a:lvl7pPr>
            <a:lvl8pPr marL="4099072" indent="0">
              <a:buNone/>
              <a:defRPr sz="2049">
                <a:solidFill>
                  <a:schemeClr val="tx1">
                    <a:tint val="75000"/>
                  </a:schemeClr>
                </a:solidFill>
              </a:defRPr>
            </a:lvl8pPr>
            <a:lvl9pPr marL="4684654" indent="0">
              <a:buNone/>
              <a:defRPr sz="2049">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994925-2812-450F-824E-F1AB53B80B31}" type="datetime1">
              <a:rPr lang="ru-RU" smtClean="0"/>
              <a:t>03.08.2022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0649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8"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71863" y="2338237"/>
            <a:ext cx="2914650" cy="5573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554704-BF74-43D7-BB7E-86C2566277AE}" type="datetime1">
              <a:rPr lang="ru-RU" smtClean="0"/>
              <a:t>03.08.2022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30613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467648"/>
            <a:ext cx="5915025" cy="1697764"/>
          </a:xfrm>
        </p:spPr>
        <p:txBody>
          <a:bodyPr/>
          <a:lstStyle/>
          <a:p>
            <a:r>
              <a:rPr lang="ru-RU" smtClean="0"/>
              <a:t>Образец заголовка</a:t>
            </a:r>
            <a:endParaRPr lang="ru-RU"/>
          </a:p>
        </p:txBody>
      </p:sp>
      <p:sp>
        <p:nvSpPr>
          <p:cNvPr id="3" name="Текст 2"/>
          <p:cNvSpPr>
            <a:spLocks noGrp="1"/>
          </p:cNvSpPr>
          <p:nvPr>
            <p:ph type="body" idx="1"/>
          </p:nvPr>
        </p:nvSpPr>
        <p:spPr>
          <a:xfrm>
            <a:off x="472381" y="2153212"/>
            <a:ext cx="2901255"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4" name="Объект 3"/>
          <p:cNvSpPr>
            <a:spLocks noGrp="1"/>
          </p:cNvSpPr>
          <p:nvPr>
            <p:ph sz="half" idx="2"/>
          </p:nvPr>
        </p:nvSpPr>
        <p:spPr>
          <a:xfrm>
            <a:off x="472381" y="3208468"/>
            <a:ext cx="2901255"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71863" y="2153212"/>
            <a:ext cx="2915543" cy="1055256"/>
          </a:xfrm>
        </p:spPr>
        <p:txBody>
          <a:bodyPr anchor="b"/>
          <a:lstStyle>
            <a:lvl1pPr marL="0" indent="0">
              <a:buNone/>
              <a:defRPr sz="3074" b="1"/>
            </a:lvl1pPr>
            <a:lvl2pPr marL="585582" indent="0">
              <a:buNone/>
              <a:defRPr sz="2562" b="1"/>
            </a:lvl2pPr>
            <a:lvl3pPr marL="1171164" indent="0">
              <a:buNone/>
              <a:defRPr sz="2305" b="1"/>
            </a:lvl3pPr>
            <a:lvl4pPr marL="1756745" indent="0">
              <a:buNone/>
              <a:defRPr sz="2049" b="1"/>
            </a:lvl4pPr>
            <a:lvl5pPr marL="2342327" indent="0">
              <a:buNone/>
              <a:defRPr sz="2049" b="1"/>
            </a:lvl5pPr>
            <a:lvl6pPr marL="2927909" indent="0">
              <a:buNone/>
              <a:defRPr sz="2049" b="1"/>
            </a:lvl6pPr>
            <a:lvl7pPr marL="3513491" indent="0">
              <a:buNone/>
              <a:defRPr sz="2049" b="1"/>
            </a:lvl7pPr>
            <a:lvl8pPr marL="4099072" indent="0">
              <a:buNone/>
              <a:defRPr sz="2049" b="1"/>
            </a:lvl8pPr>
            <a:lvl9pPr marL="4684654" indent="0">
              <a:buNone/>
              <a:defRPr sz="2049" b="1"/>
            </a:lvl9pPr>
          </a:lstStyle>
          <a:p>
            <a:pPr lvl="0"/>
            <a:r>
              <a:rPr lang="ru-RU" smtClean="0"/>
              <a:t>Образец текста</a:t>
            </a:r>
          </a:p>
        </p:txBody>
      </p:sp>
      <p:sp>
        <p:nvSpPr>
          <p:cNvPr id="6" name="Объект 5"/>
          <p:cNvSpPr>
            <a:spLocks noGrp="1"/>
          </p:cNvSpPr>
          <p:nvPr>
            <p:ph sz="quarter" idx="4"/>
          </p:nvPr>
        </p:nvSpPr>
        <p:spPr>
          <a:xfrm>
            <a:off x="3471863" y="3208468"/>
            <a:ext cx="2915543" cy="47191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03080B-65B6-4F80-ADAC-3B617B5A8258}" type="datetime1">
              <a:rPr lang="ru-RU" smtClean="0"/>
              <a:t>03.08.2022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117498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E81CB9-5AAC-4940-AC39-8D10CB0E4801}" type="datetime1">
              <a:rPr lang="ru-RU" smtClean="0"/>
              <a:t>03.08.2022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43730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CB6D7C-409E-4034-A940-0C145B00676A}" type="datetime1">
              <a:rPr lang="ru-RU" smtClean="0"/>
              <a:t>03.08.2022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97063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Объект 2"/>
          <p:cNvSpPr>
            <a:spLocks noGrp="1"/>
          </p:cNvSpPr>
          <p:nvPr>
            <p:ph idx="1"/>
          </p:nvPr>
        </p:nvSpPr>
        <p:spPr>
          <a:xfrm>
            <a:off x="2915543" y="1264682"/>
            <a:ext cx="3471863" cy="6242076"/>
          </a:xfrm>
        </p:spPr>
        <p:txBody>
          <a:bodyPr/>
          <a:lstStyle>
            <a:lvl1pPr>
              <a:defRPr sz="4099"/>
            </a:lvl1pPr>
            <a:lvl2pPr>
              <a:defRPr sz="3586"/>
            </a:lvl2pPr>
            <a:lvl3pPr>
              <a:defRPr sz="3074"/>
            </a:lvl3pPr>
            <a:lvl4pPr>
              <a:defRPr sz="2562"/>
            </a:lvl4pPr>
            <a:lvl5pPr>
              <a:defRPr sz="2562"/>
            </a:lvl5pPr>
            <a:lvl6pPr>
              <a:defRPr sz="2562"/>
            </a:lvl6pPr>
            <a:lvl7pPr>
              <a:defRPr sz="2562"/>
            </a:lvl7pPr>
            <a:lvl8pPr>
              <a:defRPr sz="2562"/>
            </a:lvl8pPr>
            <a:lvl9pPr>
              <a:defRPr sz="25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1A7A2801-0A30-488A-B7FB-5A14A0B4B38A}" type="datetime1">
              <a:rPr lang="ru-RU" smtClean="0"/>
              <a:t>03.08.2022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2264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381" y="585576"/>
            <a:ext cx="2211883" cy="2049516"/>
          </a:xfrm>
        </p:spPr>
        <p:txBody>
          <a:bodyPr anchor="b"/>
          <a:lstStyle>
            <a:lvl1pPr>
              <a:defRPr sz="4099"/>
            </a:lvl1pPr>
          </a:lstStyle>
          <a:p>
            <a:r>
              <a:rPr lang="ru-RU" smtClean="0"/>
              <a:t>Образец заголовка</a:t>
            </a:r>
            <a:endParaRPr lang="ru-RU"/>
          </a:p>
        </p:txBody>
      </p:sp>
      <p:sp>
        <p:nvSpPr>
          <p:cNvPr id="3" name="Рисунок 2"/>
          <p:cNvSpPr>
            <a:spLocks noGrp="1"/>
          </p:cNvSpPr>
          <p:nvPr>
            <p:ph type="pic" idx="1"/>
          </p:nvPr>
        </p:nvSpPr>
        <p:spPr>
          <a:xfrm>
            <a:off x="2915543" y="1264682"/>
            <a:ext cx="3471863" cy="6242076"/>
          </a:xfrm>
        </p:spPr>
        <p:txBody>
          <a:bodyPr/>
          <a:lstStyle>
            <a:lvl1pPr marL="0" indent="0">
              <a:buNone/>
              <a:defRPr sz="4099"/>
            </a:lvl1pPr>
            <a:lvl2pPr marL="585582" indent="0">
              <a:buNone/>
              <a:defRPr sz="3586"/>
            </a:lvl2pPr>
            <a:lvl3pPr marL="1171164" indent="0">
              <a:buNone/>
              <a:defRPr sz="3074"/>
            </a:lvl3pPr>
            <a:lvl4pPr marL="1756745" indent="0">
              <a:buNone/>
              <a:defRPr sz="2562"/>
            </a:lvl4pPr>
            <a:lvl5pPr marL="2342327" indent="0">
              <a:buNone/>
              <a:defRPr sz="2562"/>
            </a:lvl5pPr>
            <a:lvl6pPr marL="2927909" indent="0">
              <a:buNone/>
              <a:defRPr sz="2562"/>
            </a:lvl6pPr>
            <a:lvl7pPr marL="3513491" indent="0">
              <a:buNone/>
              <a:defRPr sz="2562"/>
            </a:lvl7pPr>
            <a:lvl8pPr marL="4099072" indent="0">
              <a:buNone/>
              <a:defRPr sz="2562"/>
            </a:lvl8pPr>
            <a:lvl9pPr marL="4684654" indent="0">
              <a:buNone/>
              <a:defRPr sz="2562"/>
            </a:lvl9pPr>
          </a:lstStyle>
          <a:p>
            <a:endParaRPr lang="ru-RU"/>
          </a:p>
        </p:txBody>
      </p:sp>
      <p:sp>
        <p:nvSpPr>
          <p:cNvPr id="4" name="Текст 3"/>
          <p:cNvSpPr>
            <a:spLocks noGrp="1"/>
          </p:cNvSpPr>
          <p:nvPr>
            <p:ph type="body" sz="half" idx="2"/>
          </p:nvPr>
        </p:nvSpPr>
        <p:spPr>
          <a:xfrm>
            <a:off x="472381" y="2635091"/>
            <a:ext cx="2211883" cy="4881833"/>
          </a:xfrm>
        </p:spPr>
        <p:txBody>
          <a:bodyPr/>
          <a:lstStyle>
            <a:lvl1pPr marL="0" indent="0">
              <a:buNone/>
              <a:defRPr sz="2049"/>
            </a:lvl1pPr>
            <a:lvl2pPr marL="585582" indent="0">
              <a:buNone/>
              <a:defRPr sz="1793"/>
            </a:lvl2pPr>
            <a:lvl3pPr marL="1171164" indent="0">
              <a:buNone/>
              <a:defRPr sz="1537"/>
            </a:lvl3pPr>
            <a:lvl4pPr marL="1756745" indent="0">
              <a:buNone/>
              <a:defRPr sz="1281"/>
            </a:lvl4pPr>
            <a:lvl5pPr marL="2342327" indent="0">
              <a:buNone/>
              <a:defRPr sz="1281"/>
            </a:lvl5pPr>
            <a:lvl6pPr marL="2927909" indent="0">
              <a:buNone/>
              <a:defRPr sz="1281"/>
            </a:lvl6pPr>
            <a:lvl7pPr marL="3513491" indent="0">
              <a:buNone/>
              <a:defRPr sz="1281"/>
            </a:lvl7pPr>
            <a:lvl8pPr marL="4099072" indent="0">
              <a:buNone/>
              <a:defRPr sz="1281"/>
            </a:lvl8pPr>
            <a:lvl9pPr marL="4684654" indent="0">
              <a:buNone/>
              <a:defRPr sz="1281"/>
            </a:lvl9pPr>
          </a:lstStyle>
          <a:p>
            <a:pPr lvl="0"/>
            <a:r>
              <a:rPr lang="ru-RU" smtClean="0"/>
              <a:t>Образец текста</a:t>
            </a:r>
          </a:p>
        </p:txBody>
      </p:sp>
      <p:sp>
        <p:nvSpPr>
          <p:cNvPr id="5" name="Дата 4"/>
          <p:cNvSpPr>
            <a:spLocks noGrp="1"/>
          </p:cNvSpPr>
          <p:nvPr>
            <p:ph type="dt" sz="half" idx="10"/>
          </p:nvPr>
        </p:nvSpPr>
        <p:spPr/>
        <p:txBody>
          <a:bodyPr/>
          <a:lstStyle/>
          <a:p>
            <a:fld id="{95F1BDDC-B379-48DD-80CA-C502DEEC63FE}" type="datetime1">
              <a:rPr lang="ru-RU" smtClean="0"/>
              <a:t>03.08.2022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507773-497F-4C06-A6BD-C97AF9A7795B}" type="slidenum">
              <a:rPr lang="ru-RU" smtClean="0"/>
              <a:t>‹#›</a:t>
            </a:fld>
            <a:endParaRPr lang="ru-RU"/>
          </a:p>
        </p:txBody>
      </p:sp>
    </p:spTree>
    <p:extLst>
      <p:ext uri="{BB962C8B-B14F-4D97-AF65-F5344CB8AC3E}">
        <p14:creationId xmlns:p14="http://schemas.microsoft.com/office/powerpoint/2010/main" val="220813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67648"/>
            <a:ext cx="5915025" cy="169776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71488" y="2338237"/>
            <a:ext cx="5915025" cy="55731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71488" y="8141132"/>
            <a:ext cx="1543050" cy="467647"/>
          </a:xfrm>
          <a:prstGeom prst="rect">
            <a:avLst/>
          </a:prstGeom>
        </p:spPr>
        <p:txBody>
          <a:bodyPr vert="horz" lIns="91440" tIns="45720" rIns="91440" bIns="45720" rtlCol="0" anchor="ctr"/>
          <a:lstStyle>
            <a:lvl1pPr algn="l">
              <a:defRPr sz="1537">
                <a:solidFill>
                  <a:schemeClr val="tx1">
                    <a:tint val="75000"/>
                  </a:schemeClr>
                </a:solidFill>
              </a:defRPr>
            </a:lvl1pPr>
          </a:lstStyle>
          <a:p>
            <a:fld id="{26A9EBE1-B539-47BB-9942-EE3DF87D44B5}" type="datetime1">
              <a:rPr lang="ru-RU" smtClean="0"/>
              <a:t>03.08.2022</a:t>
            </a:fld>
            <a:endParaRPr lang="ru-RU"/>
          </a:p>
        </p:txBody>
      </p:sp>
      <p:sp>
        <p:nvSpPr>
          <p:cNvPr id="5" name="Нижний колонтитул 4"/>
          <p:cNvSpPr>
            <a:spLocks noGrp="1"/>
          </p:cNvSpPr>
          <p:nvPr>
            <p:ph type="ftr" sz="quarter" idx="3"/>
          </p:nvPr>
        </p:nvSpPr>
        <p:spPr>
          <a:xfrm>
            <a:off x="2271713" y="8141132"/>
            <a:ext cx="2314575" cy="467647"/>
          </a:xfrm>
          <a:prstGeom prst="rect">
            <a:avLst/>
          </a:prstGeom>
        </p:spPr>
        <p:txBody>
          <a:bodyPr vert="horz" lIns="91440" tIns="45720" rIns="91440" bIns="45720" rtlCol="0" anchor="ctr"/>
          <a:lstStyle>
            <a:lvl1pPr algn="ctr">
              <a:defRPr sz="1537">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843463" y="8141132"/>
            <a:ext cx="1543050" cy="467647"/>
          </a:xfrm>
          <a:prstGeom prst="rect">
            <a:avLst/>
          </a:prstGeom>
        </p:spPr>
        <p:txBody>
          <a:bodyPr vert="horz" lIns="91440" tIns="45720" rIns="91440" bIns="45720" rtlCol="0" anchor="ctr"/>
          <a:lstStyle>
            <a:lvl1pPr algn="r">
              <a:defRPr sz="1537">
                <a:solidFill>
                  <a:schemeClr val="tx1">
                    <a:tint val="75000"/>
                  </a:schemeClr>
                </a:solidFill>
              </a:defRPr>
            </a:lvl1pPr>
          </a:lstStyle>
          <a:p>
            <a:fld id="{5D507773-497F-4C06-A6BD-C97AF9A7795B}" type="slidenum">
              <a:rPr lang="ru-RU" smtClean="0"/>
              <a:t>‹#›</a:t>
            </a:fld>
            <a:endParaRPr lang="ru-RU"/>
          </a:p>
        </p:txBody>
      </p:sp>
    </p:spTree>
    <p:extLst>
      <p:ext uri="{BB962C8B-B14F-4D97-AF65-F5344CB8AC3E}">
        <p14:creationId xmlns:p14="http://schemas.microsoft.com/office/powerpoint/2010/main" val="325477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1171164" rtl="0" eaLnBrk="1" latinLnBrk="0" hangingPunct="1">
        <a:lnSpc>
          <a:spcPct val="90000"/>
        </a:lnSpc>
        <a:spcBef>
          <a:spcPct val="0"/>
        </a:spcBef>
        <a:buNone/>
        <a:defRPr sz="5636" kern="1200">
          <a:solidFill>
            <a:schemeClr val="tx1"/>
          </a:solidFill>
          <a:latin typeface="+mj-lt"/>
          <a:ea typeface="+mj-ea"/>
          <a:cs typeface="+mj-cs"/>
        </a:defRPr>
      </a:lvl1pPr>
    </p:titleStyle>
    <p:bodyStyle>
      <a:lvl1pPr marL="292791" indent="-292791" algn="l" defTabSz="1171164" rtl="0" eaLnBrk="1" latinLnBrk="0" hangingPunct="1">
        <a:lnSpc>
          <a:spcPct val="90000"/>
        </a:lnSpc>
        <a:spcBef>
          <a:spcPts val="1281"/>
        </a:spcBef>
        <a:buFont typeface="Arial" panose="020B0604020202020204" pitchFamily="34" charset="0"/>
        <a:buChar char="•"/>
        <a:defRPr sz="3586" kern="1200">
          <a:solidFill>
            <a:schemeClr val="tx1"/>
          </a:solidFill>
          <a:latin typeface="+mn-lt"/>
          <a:ea typeface="+mn-ea"/>
          <a:cs typeface="+mn-cs"/>
        </a:defRPr>
      </a:lvl1pPr>
      <a:lvl2pPr marL="878373" indent="-292791" algn="l" defTabSz="1171164" rtl="0" eaLnBrk="1" latinLnBrk="0" hangingPunct="1">
        <a:lnSpc>
          <a:spcPct val="90000"/>
        </a:lnSpc>
        <a:spcBef>
          <a:spcPts val="640"/>
        </a:spcBef>
        <a:buFont typeface="Arial" panose="020B0604020202020204" pitchFamily="34" charset="0"/>
        <a:buChar char="•"/>
        <a:defRPr sz="3074" kern="1200">
          <a:solidFill>
            <a:schemeClr val="tx1"/>
          </a:solidFill>
          <a:latin typeface="+mn-lt"/>
          <a:ea typeface="+mn-ea"/>
          <a:cs typeface="+mn-cs"/>
        </a:defRPr>
      </a:lvl2pPr>
      <a:lvl3pPr marL="1463954" indent="-292791" algn="l" defTabSz="1171164" rtl="0" eaLnBrk="1" latinLnBrk="0" hangingPunct="1">
        <a:lnSpc>
          <a:spcPct val="90000"/>
        </a:lnSpc>
        <a:spcBef>
          <a:spcPts val="640"/>
        </a:spcBef>
        <a:buFont typeface="Arial" panose="020B0604020202020204" pitchFamily="34" charset="0"/>
        <a:buChar char="•"/>
        <a:defRPr sz="2562" kern="1200">
          <a:solidFill>
            <a:schemeClr val="tx1"/>
          </a:solidFill>
          <a:latin typeface="+mn-lt"/>
          <a:ea typeface="+mn-ea"/>
          <a:cs typeface="+mn-cs"/>
        </a:defRPr>
      </a:lvl3pPr>
      <a:lvl4pPr marL="2049536"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4pPr>
      <a:lvl5pPr marL="2635118"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5pPr>
      <a:lvl6pPr marL="3220700"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6pPr>
      <a:lvl7pPr marL="3806281"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7pPr>
      <a:lvl8pPr marL="4391863"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8pPr>
      <a:lvl9pPr marL="4977445" indent="-292791" algn="l" defTabSz="1171164" rtl="0" eaLnBrk="1" latinLnBrk="0" hangingPunct="1">
        <a:lnSpc>
          <a:spcPct val="90000"/>
        </a:lnSpc>
        <a:spcBef>
          <a:spcPts val="640"/>
        </a:spcBef>
        <a:buFont typeface="Arial" panose="020B0604020202020204" pitchFamily="34" charset="0"/>
        <a:buChar char="•"/>
        <a:defRPr sz="2305" kern="1200">
          <a:solidFill>
            <a:schemeClr val="tx1"/>
          </a:solidFill>
          <a:latin typeface="+mn-lt"/>
          <a:ea typeface="+mn-ea"/>
          <a:cs typeface="+mn-cs"/>
        </a:defRPr>
      </a:lvl9pPr>
    </p:bodyStyle>
    <p:otherStyle>
      <a:defPPr>
        <a:defRPr lang="ru-RU"/>
      </a:defPPr>
      <a:lvl1pPr marL="0" algn="l" defTabSz="1171164" rtl="0" eaLnBrk="1" latinLnBrk="0" hangingPunct="1">
        <a:defRPr sz="2305" kern="1200">
          <a:solidFill>
            <a:schemeClr val="tx1"/>
          </a:solidFill>
          <a:latin typeface="+mn-lt"/>
          <a:ea typeface="+mn-ea"/>
          <a:cs typeface="+mn-cs"/>
        </a:defRPr>
      </a:lvl1pPr>
      <a:lvl2pPr marL="585582" algn="l" defTabSz="1171164" rtl="0" eaLnBrk="1" latinLnBrk="0" hangingPunct="1">
        <a:defRPr sz="2305" kern="1200">
          <a:solidFill>
            <a:schemeClr val="tx1"/>
          </a:solidFill>
          <a:latin typeface="+mn-lt"/>
          <a:ea typeface="+mn-ea"/>
          <a:cs typeface="+mn-cs"/>
        </a:defRPr>
      </a:lvl2pPr>
      <a:lvl3pPr marL="1171164" algn="l" defTabSz="1171164" rtl="0" eaLnBrk="1" latinLnBrk="0" hangingPunct="1">
        <a:defRPr sz="2305" kern="1200">
          <a:solidFill>
            <a:schemeClr val="tx1"/>
          </a:solidFill>
          <a:latin typeface="+mn-lt"/>
          <a:ea typeface="+mn-ea"/>
          <a:cs typeface="+mn-cs"/>
        </a:defRPr>
      </a:lvl3pPr>
      <a:lvl4pPr marL="1756745" algn="l" defTabSz="1171164" rtl="0" eaLnBrk="1" latinLnBrk="0" hangingPunct="1">
        <a:defRPr sz="2305" kern="1200">
          <a:solidFill>
            <a:schemeClr val="tx1"/>
          </a:solidFill>
          <a:latin typeface="+mn-lt"/>
          <a:ea typeface="+mn-ea"/>
          <a:cs typeface="+mn-cs"/>
        </a:defRPr>
      </a:lvl4pPr>
      <a:lvl5pPr marL="2342327" algn="l" defTabSz="1171164" rtl="0" eaLnBrk="1" latinLnBrk="0" hangingPunct="1">
        <a:defRPr sz="2305" kern="1200">
          <a:solidFill>
            <a:schemeClr val="tx1"/>
          </a:solidFill>
          <a:latin typeface="+mn-lt"/>
          <a:ea typeface="+mn-ea"/>
          <a:cs typeface="+mn-cs"/>
        </a:defRPr>
      </a:lvl5pPr>
      <a:lvl6pPr marL="2927909" algn="l" defTabSz="1171164" rtl="0" eaLnBrk="1" latinLnBrk="0" hangingPunct="1">
        <a:defRPr sz="2305" kern="1200">
          <a:solidFill>
            <a:schemeClr val="tx1"/>
          </a:solidFill>
          <a:latin typeface="+mn-lt"/>
          <a:ea typeface="+mn-ea"/>
          <a:cs typeface="+mn-cs"/>
        </a:defRPr>
      </a:lvl6pPr>
      <a:lvl7pPr marL="3513491" algn="l" defTabSz="1171164" rtl="0" eaLnBrk="1" latinLnBrk="0" hangingPunct="1">
        <a:defRPr sz="2305" kern="1200">
          <a:solidFill>
            <a:schemeClr val="tx1"/>
          </a:solidFill>
          <a:latin typeface="+mn-lt"/>
          <a:ea typeface="+mn-ea"/>
          <a:cs typeface="+mn-cs"/>
        </a:defRPr>
      </a:lvl7pPr>
      <a:lvl8pPr marL="4099072" algn="l" defTabSz="1171164" rtl="0" eaLnBrk="1" latinLnBrk="0" hangingPunct="1">
        <a:defRPr sz="2305" kern="1200">
          <a:solidFill>
            <a:schemeClr val="tx1"/>
          </a:solidFill>
          <a:latin typeface="+mn-lt"/>
          <a:ea typeface="+mn-ea"/>
          <a:cs typeface="+mn-cs"/>
        </a:defRPr>
      </a:lvl8pPr>
      <a:lvl9pPr marL="4684654" algn="l" defTabSz="1171164" rtl="0" eaLnBrk="1" latinLnBrk="0" hangingPunct="1">
        <a:defRPr sz="23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s://myslo.ru/city/tula/places2/dom-mosolovih-v-dubne-perezagruzka"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honoteka.org/uploads/posts/2021-05/1621900943_2-phonoteka_org-p-fon-dlya-gramoti-zim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 y="-1"/>
            <a:ext cx="6907685" cy="878363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descr="C:\Documents and Settings\Root\Рабочий стол\семья.jpg"/>
          <p:cNvPicPr/>
          <p:nvPr/>
        </p:nvPicPr>
        <p:blipFill>
          <a:blip r:embed="rId3" cstate="print"/>
          <a:srcRect/>
          <a:stretch>
            <a:fillRect/>
          </a:stretch>
        </p:blipFill>
        <p:spPr bwMode="auto">
          <a:xfrm>
            <a:off x="365421" y="106378"/>
            <a:ext cx="1693545" cy="1491097"/>
          </a:xfrm>
          <a:prstGeom prst="roundRect">
            <a:avLst>
              <a:gd name="adj" fmla="val 8594"/>
            </a:avLst>
          </a:prstGeom>
          <a:solidFill>
            <a:srgbClr val="FFFFFF">
              <a:shade val="85000"/>
            </a:srgbClr>
          </a:solidFill>
          <a:ln>
            <a:noFill/>
          </a:ln>
          <a:effectLst>
            <a:glow rad="63500">
              <a:srgbClr val="5B9BD5">
                <a:satMod val="175000"/>
                <a:alpha val="40000"/>
              </a:srgbClr>
            </a:glow>
            <a:reflection blurRad="12700" stA="38000" endPos="28000" dist="5000" dir="5400000" sy="-100000" algn="bl" rotWithShape="0"/>
          </a:effectLst>
        </p:spPr>
      </p:pic>
      <p:sp>
        <p:nvSpPr>
          <p:cNvPr id="4" name="Прямоугольник 3"/>
          <p:cNvSpPr/>
          <p:nvPr/>
        </p:nvSpPr>
        <p:spPr>
          <a:xfrm>
            <a:off x="2088448" y="130224"/>
            <a:ext cx="4673774" cy="43088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Государственное  учреждение Тульской области </a:t>
            </a:r>
          </a:p>
          <a:p>
            <a:pPr marL="0" marR="0" lvl="0" indent="0" algn="ctr" defTabSz="502737"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«Социально-реабилитационный центр для несовершеннолетних  № 4» </a:t>
            </a:r>
            <a:endParaRPr kumimoji="0" lang="ru-RU" sz="1100" b="0" i="0" u="none" strike="noStrike" kern="0" cap="none" spc="0" normalizeH="0" baseline="0" noProof="0" dirty="0">
              <a:ln>
                <a:noFill/>
              </a:ln>
              <a:solidFill>
                <a:prstClr val="black"/>
              </a:solidFill>
              <a:effectLst/>
              <a:uLnTx/>
              <a:uFillTx/>
            </a:endParaRPr>
          </a:p>
        </p:txBody>
      </p:sp>
      <p:sp>
        <p:nvSpPr>
          <p:cNvPr id="5" name="Прямоугольник 4"/>
          <p:cNvSpPr/>
          <p:nvPr/>
        </p:nvSpPr>
        <p:spPr>
          <a:xfrm>
            <a:off x="215813" y="1566063"/>
            <a:ext cx="2518253" cy="769441"/>
          </a:xfrm>
          <a:prstGeom prst="rect">
            <a:avLst/>
          </a:prstGeom>
        </p:spPr>
        <p:txBody>
          <a:bodyPr wrap="none">
            <a:spAutoFit/>
          </a:bodyPr>
          <a:lstStyle/>
          <a:p>
            <a:pPr lvl="0" algn="ctr" defTabSz="502737">
              <a:defRPr/>
            </a:pPr>
            <a:r>
              <a:rPr lang="ru-RU" sz="44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МаГоБУс</a:t>
            </a:r>
            <a:endParaRPr lang="ru-RU" sz="44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
        <p:nvSpPr>
          <p:cNvPr id="6" name="Прямоугольник 5"/>
          <p:cNvSpPr/>
          <p:nvPr/>
        </p:nvSpPr>
        <p:spPr>
          <a:xfrm>
            <a:off x="3556326" y="763289"/>
            <a:ext cx="224241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b="1" i="1" dirty="0">
                <a:ln w="11430"/>
                <a:solidFill>
                  <a:srgbClr val="7030A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Выпуск   № </a:t>
            </a:r>
            <a:r>
              <a:rPr lang="ru-RU" b="1" i="1" dirty="0" smtClean="0">
                <a:ln w="11430"/>
                <a:solidFill>
                  <a:srgbClr val="7030A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2</a:t>
            </a:r>
            <a:endParaRPr lang="ru-RU" b="1" i="1" dirty="0">
              <a:ln w="11430"/>
              <a:solidFill>
                <a:srgbClr val="7030A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a:p>
            <a:pPr lvl="0" algn="ctr"/>
            <a:r>
              <a:rPr lang="ru-RU" b="1" i="1" dirty="0" smtClean="0">
                <a:ln w="11430"/>
                <a:solidFill>
                  <a:srgbClr val="7030A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февраль  2022 </a:t>
            </a:r>
            <a:r>
              <a:rPr lang="ru-RU" b="1" i="1" dirty="0">
                <a:ln w="11430"/>
                <a:solidFill>
                  <a:srgbClr val="7030A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г.</a:t>
            </a:r>
          </a:p>
        </p:txBody>
      </p:sp>
      <p:sp>
        <p:nvSpPr>
          <p:cNvPr id="7" name="Прямоугольник 6"/>
          <p:cNvSpPr/>
          <p:nvPr/>
        </p:nvSpPr>
        <p:spPr>
          <a:xfrm>
            <a:off x="4083848" y="1611799"/>
            <a:ext cx="118737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r>
              <a:rPr lang="ru-RU" b="1" i="1" dirty="0">
                <a:solidFill>
                  <a:srgbClr val="C00000"/>
                </a:solidFill>
                <a:latin typeface="Times New Roman" panose="02020603050405020304" pitchFamily="18" charset="0"/>
                <a:cs typeface="Times New Roman" panose="02020603050405020304" pitchFamily="18" charset="0"/>
              </a:rPr>
              <a:t>В номере:</a:t>
            </a:r>
          </a:p>
        </p:txBody>
      </p:sp>
      <p:sp>
        <p:nvSpPr>
          <p:cNvPr id="9" name="Нижний колонтитул 8"/>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endParaRPr lang="ru-RU" dirty="0"/>
          </a:p>
        </p:txBody>
      </p:sp>
      <p:sp>
        <p:nvSpPr>
          <p:cNvPr id="8" name="Прямоугольник 7"/>
          <p:cNvSpPr/>
          <p:nvPr/>
        </p:nvSpPr>
        <p:spPr>
          <a:xfrm>
            <a:off x="3117548" y="2071108"/>
            <a:ext cx="3119974"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ru-RU" sz="1200" b="1" i="1" dirty="0" smtClean="0">
                <a:solidFill>
                  <a:srgbClr val="7030A0"/>
                </a:solidFill>
                <a:latin typeface="Times New Roman" panose="02020603050405020304" pitchFamily="18" charset="0"/>
                <a:cs typeface="Times New Roman" panose="02020603050405020304" pitchFamily="18" charset="0"/>
              </a:rPr>
              <a:t>Зимние забавы</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1</a:t>
            </a: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День Святого Валентина</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2-3</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Усадьба Мосоловых</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4</a:t>
            </a:r>
            <a:r>
              <a:rPr lang="ru-RU" sz="1200" b="1" i="1" dirty="0" smtClean="0">
                <a:solidFill>
                  <a:srgbClr val="7030A0"/>
                </a:solidFill>
                <a:latin typeface="Times New Roman" panose="02020603050405020304" pitchFamily="18" charset="0"/>
                <a:cs typeface="Times New Roman" panose="02020603050405020304" pitchFamily="18" charset="0"/>
              </a:rPr>
              <a:t>-5</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Китайский Новый год</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6</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smtClean="0">
                <a:solidFill>
                  <a:srgbClr val="7030A0"/>
                </a:solidFill>
                <a:latin typeface="Times New Roman" panose="02020603050405020304" pitchFamily="18" charset="0"/>
                <a:cs typeface="Times New Roman" panose="02020603050405020304" pitchFamily="18" charset="0"/>
              </a:rPr>
              <a:t>Афганистан</a:t>
            </a:r>
            <a:r>
              <a:rPr lang="ru-RU" sz="1200" b="1" i="1" dirty="0"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7</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smtClean="0">
                <a:solidFill>
                  <a:srgbClr val="7030A0"/>
                </a:solidFill>
                <a:latin typeface="Times New Roman" panose="02020603050405020304" pitchFamily="18" charset="0"/>
                <a:cs typeface="Times New Roman" panose="02020603050405020304" pitchFamily="18" charset="0"/>
              </a:rPr>
              <a:t>23 февраля</a:t>
            </a:r>
            <a:r>
              <a:rPr lang="ru-RU" sz="1200" b="1" i="1" smtClean="0">
                <a:solidFill>
                  <a:srgbClr val="7030A0"/>
                </a:solidFill>
                <a:latin typeface="Times New Roman" panose="02020603050405020304" pitchFamily="18" charset="0"/>
                <a:cs typeface="Times New Roman" panose="02020603050405020304" pitchFamily="18" charset="0"/>
              </a:rPr>
              <a:t> </a:t>
            </a:r>
            <a:r>
              <a:rPr lang="ru-RU" sz="1200" b="1" i="1" dirty="0">
                <a:solidFill>
                  <a:srgbClr val="7030A0"/>
                </a:solidFill>
                <a:latin typeface="Times New Roman" panose="02020603050405020304" pitchFamily="18" charset="0"/>
                <a:cs typeface="Times New Roman" panose="02020603050405020304" pitchFamily="18" charset="0"/>
              </a:rPr>
              <a:t>– стр. </a:t>
            </a:r>
            <a:r>
              <a:rPr lang="ru-RU" sz="1200" b="1" i="1" dirty="0" smtClean="0">
                <a:solidFill>
                  <a:srgbClr val="7030A0"/>
                </a:solidFill>
                <a:latin typeface="Times New Roman" panose="02020603050405020304" pitchFamily="18" charset="0"/>
                <a:cs typeface="Times New Roman" panose="02020603050405020304" pitchFamily="18" charset="0"/>
              </a:rPr>
              <a:t>8</a:t>
            </a:r>
            <a:endParaRPr lang="ru-RU" sz="1200" b="1" i="1" dirty="0">
              <a:solidFill>
                <a:srgbClr val="7030A0"/>
              </a:solidFill>
              <a:latin typeface="Times New Roman" panose="02020603050405020304" pitchFamily="18" charset="0"/>
              <a:cs typeface="Times New Roman" panose="02020603050405020304" pitchFamily="18" charset="0"/>
            </a:endParaRPr>
          </a:p>
          <a:p>
            <a:pPr lvl="0" algn="ctr"/>
            <a:r>
              <a:rPr lang="ru-RU" sz="1200" b="1" i="1" dirty="0">
                <a:solidFill>
                  <a:srgbClr val="7030A0"/>
                </a:solidFill>
                <a:latin typeface="Times New Roman" panose="02020603050405020304" pitchFamily="18" charset="0"/>
                <a:cs typeface="Times New Roman" panose="02020603050405020304" pitchFamily="18" charset="0"/>
              </a:rPr>
              <a:t>Оранжевое настроение – стр. 9</a:t>
            </a: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813" y="3546080"/>
            <a:ext cx="6386513" cy="4968733"/>
          </a:xfrm>
          <a:prstGeom prst="rect">
            <a:avLst/>
          </a:prstGeom>
        </p:spPr>
      </p:pic>
    </p:spTree>
    <p:extLst>
      <p:ext uri="{BB962C8B-B14F-4D97-AF65-F5344CB8AC3E}">
        <p14:creationId xmlns:p14="http://schemas.microsoft.com/office/powerpoint/2010/main" val="278076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catherineasquithgallery.com/uploads/posts/2021-12/1639777858_64-catherineasquithgallery-com-p-prazdnichnii-rozovii-fon-1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292"/>
          <a:stretch/>
        </p:blipFill>
        <p:spPr bwMode="auto">
          <a:xfrm>
            <a:off x="0" y="-1"/>
            <a:ext cx="6880275" cy="878363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51661" y="181215"/>
            <a:ext cx="397231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ru-RU" sz="2800" b="1" i="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Оранжевое настроение</a:t>
            </a:r>
          </a:p>
        </p:txBody>
      </p:sp>
      <p:sp>
        <p:nvSpPr>
          <p:cNvPr id="3" name="Прямоугольник 2"/>
          <p:cNvSpPr/>
          <p:nvPr/>
        </p:nvSpPr>
        <p:spPr>
          <a:xfrm>
            <a:off x="125259" y="7834935"/>
            <a:ext cx="6613743" cy="57708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Адрес редакции: 301164,  п. Гвардейский,            Главный редактор:        Газета издаётся  1 раз в месяц</a:t>
            </a:r>
          </a:p>
          <a:p>
            <a:pPr marL="0" marR="0" lvl="0" indent="0" defTabSz="914400" eaLnBrk="1" fontAlgn="auto" latinLnBrk="0" hangingPunct="1">
              <a:lnSpc>
                <a:spcPct val="150000"/>
              </a:lnSpc>
              <a:spcBef>
                <a:spcPts val="0"/>
              </a:spcBef>
              <a:spcAft>
                <a:spcPts val="0"/>
              </a:spcAft>
              <a:buClrTx/>
              <a:buSzTx/>
              <a:buFontTx/>
              <a:buNone/>
              <a:tabLst/>
              <a:defRPr/>
            </a:pPr>
            <a:r>
              <a:rPr kumimoji="0" lang="ru-RU" sz="105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ул. Молодёжная, д. 11                                                Назарова Н. В. </a:t>
            </a:r>
            <a:endParaRPr kumimoji="0" lang="ru-RU" sz="1050" b="0" i="0" u="none" strike="noStrike" kern="0" cap="none" spc="0" normalizeH="0" baseline="0" noProof="0" dirty="0">
              <a:ln>
                <a:noFill/>
              </a:ln>
              <a:solidFill>
                <a:prstClr val="black"/>
              </a:solidFill>
              <a:effectLst/>
              <a:uLnTx/>
              <a:uFillTx/>
            </a:endParaRPr>
          </a:p>
        </p:txBody>
      </p:sp>
      <p:cxnSp>
        <p:nvCxnSpPr>
          <p:cNvPr id="5" name="Прямая соединительная линия 4"/>
          <p:cNvCxnSpPr/>
          <p:nvPr/>
        </p:nvCxnSpPr>
        <p:spPr>
          <a:xfrm>
            <a:off x="0" y="7390356"/>
            <a:ext cx="6858000" cy="12526"/>
          </a:xfrm>
          <a:prstGeom prst="line">
            <a:avLst/>
          </a:prstGeom>
        </p:spPr>
        <p:style>
          <a:lnRef idx="1">
            <a:schemeClr val="dk1"/>
          </a:lnRef>
          <a:fillRef idx="0">
            <a:schemeClr val="dk1"/>
          </a:fillRef>
          <a:effectRef idx="0">
            <a:schemeClr val="dk1"/>
          </a:effectRef>
          <a:fontRef idx="minor">
            <a:schemeClr val="tx1"/>
          </a:fontRef>
        </p:style>
      </p:cxn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r>
              <a:rPr lang="ru-RU" dirty="0" smtClean="0"/>
              <a:t>9</a:t>
            </a:r>
            <a:endParaRPr lang="ru-RU"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396" y="1307523"/>
            <a:ext cx="2633117" cy="3510822"/>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82" y="1307523"/>
            <a:ext cx="2633117" cy="3510822"/>
          </a:xfrm>
          <a:prstGeom prst="rect">
            <a:avLst/>
          </a:prstGeom>
          <a:ln>
            <a:noFill/>
          </a:ln>
          <a:effectLst>
            <a:outerShdw blurRad="292100" dist="139700" dir="2700000" algn="tl" rotWithShape="0">
              <a:srgbClr val="333333">
                <a:alpha val="65000"/>
              </a:srgbClr>
            </a:outerShdw>
          </a:effectLst>
        </p:spPr>
      </p:pic>
      <p:sp>
        <p:nvSpPr>
          <p:cNvPr id="14" name="Прямоугольник 13"/>
          <p:cNvSpPr/>
          <p:nvPr/>
        </p:nvSpPr>
        <p:spPr>
          <a:xfrm>
            <a:off x="432565" y="5088361"/>
            <a:ext cx="303105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200" b="1" dirty="0">
                <a:solidFill>
                  <a:srgbClr val="C00000"/>
                </a:solidFill>
                <a:latin typeface="Comic Sans MS" panose="030F0702030302020204" pitchFamily="66" charset="0"/>
              </a:rPr>
              <a:t>Никита — значит «побеждающий»,</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Всегда стремится он вперед.</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Так пусть в душе огонь пылающий</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Всегда согреет, не сожжет.</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Пусть люди добрые встречаются —</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Тебе хочу я пожелать.</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Мечты заветные — сбываются,</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Чтоб сердцу радостно стучать</a:t>
            </a:r>
            <a:r>
              <a:rPr lang="ru-RU" sz="1200" b="1" dirty="0" smtClean="0">
                <a:solidFill>
                  <a:srgbClr val="C00000"/>
                </a:solidFill>
                <a:latin typeface="Comic Sans MS" panose="030F0702030302020204" pitchFamily="66" charset="0"/>
              </a:rPr>
              <a:t>!</a:t>
            </a:r>
            <a:endParaRPr lang="ru-RU" sz="1600" b="1" dirty="0">
              <a:solidFill>
                <a:srgbClr val="C00000"/>
              </a:solidFill>
            </a:endParaRPr>
          </a:p>
        </p:txBody>
      </p:sp>
      <p:sp>
        <p:nvSpPr>
          <p:cNvPr id="15" name="Прямоугольник 14"/>
          <p:cNvSpPr/>
          <p:nvPr/>
        </p:nvSpPr>
        <p:spPr>
          <a:xfrm>
            <a:off x="3896188" y="4996028"/>
            <a:ext cx="2583777"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r>
              <a:rPr lang="ru-RU" sz="1200" b="1" dirty="0" smtClean="0">
                <a:solidFill>
                  <a:srgbClr val="C00000"/>
                </a:solidFill>
                <a:latin typeface="Comic Sans MS" panose="030F0702030302020204" pitchFamily="66" charset="0"/>
              </a:rPr>
              <a:t>Лучшему </a:t>
            </a:r>
            <a:r>
              <a:rPr lang="ru-RU" sz="1200" b="1" dirty="0">
                <a:solidFill>
                  <a:srgbClr val="C00000"/>
                </a:solidFill>
                <a:latin typeface="Comic Sans MS" panose="030F0702030302020204" pitchFamily="66" charset="0"/>
              </a:rPr>
              <a:t>ребенку в мире</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Исполняется четыре.</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С днем </a:t>
            </a:r>
            <a:r>
              <a:rPr lang="ru-RU" sz="1200" b="1" dirty="0" smtClean="0">
                <a:solidFill>
                  <a:srgbClr val="C00000"/>
                </a:solidFill>
                <a:latin typeface="Comic Sans MS" panose="030F0702030302020204" pitchFamily="66" charset="0"/>
              </a:rPr>
              <a:t>рожденья </a:t>
            </a:r>
            <a:r>
              <a:rPr lang="ru-RU" sz="1200" b="1" dirty="0">
                <a:solidFill>
                  <a:srgbClr val="C00000"/>
                </a:solidFill>
                <a:latin typeface="Comic Sans MS" panose="030F0702030302020204" pitchFamily="66" charset="0"/>
              </a:rPr>
              <a:t>поздравляем,</a:t>
            </a:r>
            <a:br>
              <a:rPr lang="ru-RU" sz="1200" b="1" dirty="0">
                <a:solidFill>
                  <a:srgbClr val="C00000"/>
                </a:solidFill>
                <a:latin typeface="Comic Sans MS" panose="030F0702030302020204" pitchFamily="66" charset="0"/>
              </a:rPr>
            </a:br>
            <a:r>
              <a:rPr lang="ru-RU" sz="1200" b="1" dirty="0" err="1">
                <a:solidFill>
                  <a:srgbClr val="C00000"/>
                </a:solidFill>
                <a:latin typeface="Comic Sans MS" panose="030F0702030302020204" pitchFamily="66" charset="0"/>
              </a:rPr>
              <a:t>Молодчинкой</a:t>
            </a:r>
            <a:r>
              <a:rPr lang="ru-RU" sz="1200" b="1" dirty="0">
                <a:solidFill>
                  <a:srgbClr val="C00000"/>
                </a:solidFill>
                <a:latin typeface="Comic Sans MS" panose="030F0702030302020204" pitchFamily="66" charset="0"/>
              </a:rPr>
              <a:t> быть желаем</a:t>
            </a:r>
            <a:r>
              <a:rPr lang="ru-RU" sz="1200" b="1" dirty="0" smtClean="0">
                <a:solidFill>
                  <a:srgbClr val="C00000"/>
                </a:solidFill>
                <a:latin typeface="Comic Sans MS" panose="030F0702030302020204" pitchFamily="66" charset="0"/>
              </a:rPr>
              <a:t>.</a:t>
            </a:r>
          </a:p>
          <a:p>
            <a:pPr algn="ctr" fontAlgn="base"/>
            <a:endParaRPr lang="ru-RU" sz="1200" b="1" dirty="0">
              <a:solidFill>
                <a:srgbClr val="C00000"/>
              </a:solidFill>
              <a:latin typeface="Comic Sans MS" panose="030F0702030302020204" pitchFamily="66" charset="0"/>
            </a:endParaRPr>
          </a:p>
          <a:p>
            <a:pPr algn="ctr" fontAlgn="base"/>
            <a:r>
              <a:rPr lang="ru-RU" sz="1200" b="1" dirty="0">
                <a:solidFill>
                  <a:srgbClr val="C00000"/>
                </a:solidFill>
                <a:latin typeface="Comic Sans MS" panose="030F0702030302020204" pitchFamily="66" charset="0"/>
              </a:rPr>
              <a:t>Будь ты ласковым котенком,</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Добрым, искренним ребенком.</a:t>
            </a:r>
            <a:br>
              <a:rPr lang="ru-RU" sz="1200" b="1" dirty="0">
                <a:solidFill>
                  <a:srgbClr val="C00000"/>
                </a:solidFill>
                <a:latin typeface="Comic Sans MS" panose="030F0702030302020204" pitchFamily="66" charset="0"/>
              </a:rPr>
            </a:br>
            <a:r>
              <a:rPr lang="ru-RU" sz="1200" b="1" dirty="0">
                <a:solidFill>
                  <a:srgbClr val="C00000"/>
                </a:solidFill>
                <a:latin typeface="Comic Sans MS" panose="030F0702030302020204" pitchFamily="66" charset="0"/>
              </a:rPr>
              <a:t>Мир быстрее узнавай,</a:t>
            </a:r>
            <a:br>
              <a:rPr lang="ru-RU" sz="1200" b="1" dirty="0">
                <a:solidFill>
                  <a:srgbClr val="C00000"/>
                </a:solidFill>
                <a:latin typeface="Comic Sans MS" panose="030F0702030302020204" pitchFamily="66" charset="0"/>
              </a:rPr>
            </a:br>
            <a:r>
              <a:rPr lang="ru-RU" sz="1200" b="1" dirty="0" smtClean="0">
                <a:solidFill>
                  <a:srgbClr val="C00000"/>
                </a:solidFill>
                <a:latin typeface="Comic Sans MS" panose="030F0702030302020204" pitchFamily="66" charset="0"/>
              </a:rPr>
              <a:t>Всем </a:t>
            </a:r>
            <a:r>
              <a:rPr lang="ru-RU" sz="1200" b="1" dirty="0">
                <a:solidFill>
                  <a:srgbClr val="C00000"/>
                </a:solidFill>
                <a:latin typeface="Comic Sans MS" panose="030F0702030302020204" pitchFamily="66" charset="0"/>
              </a:rPr>
              <a:t>на радость вырастай!</a:t>
            </a:r>
            <a:endParaRPr lang="ru-RU" sz="1200" b="1" i="0" dirty="0">
              <a:solidFill>
                <a:srgbClr val="C00000"/>
              </a:solidFill>
              <a:effectLst/>
              <a:latin typeface="Comic Sans MS" panose="030F0702030302020204" pitchFamily="66" charset="0"/>
            </a:endParaRPr>
          </a:p>
        </p:txBody>
      </p:sp>
    </p:spTree>
    <p:extLst>
      <p:ext uri="{BB962C8B-B14F-4D97-AF65-F5344CB8AC3E}">
        <p14:creationId xmlns:p14="http://schemas.microsoft.com/office/powerpoint/2010/main" val="113006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4/thumbs/1619662361_12-phonoteka_org-p-snezhnii-fon-vertikalnii-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dirty="0"/>
          </a:p>
        </p:txBody>
      </p:sp>
      <p:sp>
        <p:nvSpPr>
          <p:cNvPr id="3" name="Номер слайда 2"/>
          <p:cNvSpPr>
            <a:spLocks noGrp="1"/>
          </p:cNvSpPr>
          <p:nvPr>
            <p:ph type="sldNum" sz="quarter" idx="12"/>
          </p:nvPr>
        </p:nvSpPr>
        <p:spPr/>
        <p:txBody>
          <a:bodyPr/>
          <a:lstStyle/>
          <a:p>
            <a:r>
              <a:rPr lang="ru-RU" dirty="0"/>
              <a:t>1</a:t>
            </a:r>
          </a:p>
        </p:txBody>
      </p:sp>
      <p:sp>
        <p:nvSpPr>
          <p:cNvPr id="4" name="TextBox 3"/>
          <p:cNvSpPr txBox="1"/>
          <p:nvPr/>
        </p:nvSpPr>
        <p:spPr>
          <a:xfrm>
            <a:off x="2470003" y="180863"/>
            <a:ext cx="2116285"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dirty="0" smtClean="0">
                <a:solidFill>
                  <a:srgbClr val="C00000"/>
                </a:solidFill>
                <a:latin typeface="Comic Sans MS" panose="030F0702030302020204" pitchFamily="66" charset="0"/>
              </a:rPr>
              <a:t>Зимние забавы</a:t>
            </a:r>
            <a:endParaRPr lang="ru-RU" sz="2000" b="1" dirty="0">
              <a:solidFill>
                <a:srgbClr val="C00000"/>
              </a:solidFill>
              <a:latin typeface="Comic Sans MS" panose="030F0702030302020204" pitchFamily="66" charset="0"/>
            </a:endParaRPr>
          </a:p>
        </p:txBody>
      </p:sp>
      <p:sp>
        <p:nvSpPr>
          <p:cNvPr id="10" name="Прямоугольник 9"/>
          <p:cNvSpPr/>
          <p:nvPr/>
        </p:nvSpPr>
        <p:spPr>
          <a:xfrm>
            <a:off x="259915" y="2781453"/>
            <a:ext cx="6338170" cy="29518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Невозможно представить зиму без снежных забав: катания на санках, коньках, лыжах, построек снежных фигур и крепостей. Лыжи – прекрасное средство для активного досуга, хорошего настроения и развития физических качеств</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Наши ребята </a:t>
            </a:r>
            <a:r>
              <a:rPr lang="ru-RU" sz="1200" dirty="0">
                <a:latin typeface="Times New Roman" panose="02020603050405020304" pitchFamily="18" charset="0"/>
                <a:ea typeface="Calibri" panose="020F0502020204030204" pitchFamily="34" charset="0"/>
                <a:cs typeface="Times New Roman" panose="02020603050405020304" pitchFamily="18" charset="0"/>
              </a:rPr>
              <a:t>с удовольствием катаются на лыжах во время прогулок на свежем воздухе. У каждого есть свой комплект лыж, подобранные по размеру ботинки. Сначала ребята познакомились с техникой безопасности езды на лыжах, затем я показал им виды различных ходов. Далее объяснил правила торможения и спуска, поднимания на возвышенность. Конечно, опыт катания на лыжах у всех разный: как-то уже уверенно держится, а кто-то делает только первые шаги. Но это совсем не важно, ведь главное – это радость движения на свежем воздухе, прекрасное настроение, ощущение тонуса своего тела, развитие силы, выносливости и остальных физических качеств, приятная усталость во всех мышцах после физической нагрузки, здоровый сон. И главное, активное времяпровождение с пользой для души и тела, общения с природой, прекрасное настроение на весь день.</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Воспитатель: Никитин О.В</a:t>
            </a: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 воспитанник: Коля 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525" y="761836"/>
            <a:ext cx="2590395" cy="172846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62" y="783408"/>
            <a:ext cx="2494196" cy="1664277"/>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525" y="6288965"/>
            <a:ext cx="2775781" cy="1852167"/>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4596" y="6280104"/>
            <a:ext cx="2789060" cy="1861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103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s://phonoteka.org/uploads/posts/2021-04/thumbs/1619662361_12-phonoteka_org-p-snezhnii-fon-vertikalnii-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2</a:t>
            </a:r>
          </a:p>
        </p:txBody>
      </p:sp>
      <p:sp>
        <p:nvSpPr>
          <p:cNvPr id="6" name="TextBox 5"/>
          <p:cNvSpPr txBox="1"/>
          <p:nvPr/>
        </p:nvSpPr>
        <p:spPr>
          <a:xfrm>
            <a:off x="2105078" y="180781"/>
            <a:ext cx="2986523"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i="1" dirty="0" smtClean="0">
                <a:solidFill>
                  <a:schemeClr val="accent2">
                    <a:lumMod val="75000"/>
                  </a:schemeClr>
                </a:solidFill>
                <a:latin typeface="Times New Roman" panose="02020603050405020304" pitchFamily="18" charset="0"/>
                <a:cs typeface="Times New Roman" panose="02020603050405020304" pitchFamily="18" charset="0"/>
              </a:rPr>
              <a:t>День Святого Валентина</a:t>
            </a:r>
            <a:endParaRPr lang="ru-RU" sz="16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22126" y="2664329"/>
            <a:ext cx="6613743"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just">
              <a:spcAft>
                <a:spcPts val="0"/>
              </a:spcAft>
            </a:pPr>
            <a:r>
              <a:rPr lang="ru-RU"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День Святого Валентина – этот праздник отмечают как мужчины и женщины, так и мальчики и девочки, хотя он не числится в календаре среди официальных праздников. </a:t>
            </a:r>
          </a:p>
          <a:p>
            <a:pPr indent="449580" algn="just">
              <a:spcAft>
                <a:spcPts val="0"/>
              </a:spcAft>
            </a:pPr>
            <a:r>
              <a:rPr lang="ru-RU"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Занимаясь воспитанием и развитием детей, хочется познакомить их не только с официальными, народными праздниками, но и такими известными и популярными. В последнее время День святого Валентина из католического праздника превратился в светский.</a:t>
            </a:r>
          </a:p>
          <a:p>
            <a:pPr algn="just"/>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Накануне малыши изготовили </a:t>
            </a:r>
            <a:r>
              <a:rPr lang="ru-RU" sz="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валентинки</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 воспитателем Даниленко Н.М., а сегодня на занятии логопед </a:t>
            </a:r>
            <a:r>
              <a:rPr lang="ru-RU" sz="1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Барашкова</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Е.Е. и воспитатель Наумова Н.Г. познакомили ребят  с легендой возникновения данного праздника. История, которая произошла  в 269 году, когда  римский император Клавдий II запретил своим легионерам жениться, чтобы семья не отвлекала их от военных дел. Но нашелся единственный во всем Риме христианский проповедник Валентин, который сочувствовал влюбленным и старался им помочь. Он мирил поссорившихся возлюбленных, сочинял для них письма с признаниями в любви, дарил цветы молодым супругам и тайно венчал легионеров — вопреки закону императора. Клавдий II, узнав об этом, велел схватить священника и бросить его в тюрьму. Но и там Валентин продолжал творить добрые дела. Он влюбился в слепую дочь своего палача и исцелил ее. </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567" y="5916784"/>
            <a:ext cx="2470600" cy="185295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3002" y="5898049"/>
            <a:ext cx="2437197" cy="1827898"/>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90" y="814681"/>
            <a:ext cx="2154477" cy="1615858"/>
          </a:xfrm>
          <a:prstGeom prst="rect">
            <a:avLst/>
          </a:prstGeom>
          <a:ln>
            <a:noFill/>
          </a:ln>
          <a:effectLst>
            <a:outerShdw blurRad="292100" dist="139700" dir="2700000" algn="tl" rotWithShape="0">
              <a:srgbClr val="333333">
                <a:alpha val="65000"/>
              </a:srgbClr>
            </a:outerShdw>
          </a:effectLst>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6275" y="820194"/>
            <a:ext cx="2090650" cy="1572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02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phonoteka.org/uploads/posts/2021-04/thumbs/1619662361_12-phonoteka_org-p-snezhnii-fon-vertikalnii-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3</a:t>
            </a:r>
          </a:p>
        </p:txBody>
      </p:sp>
      <p:sp>
        <p:nvSpPr>
          <p:cNvPr id="5" name="Прямоугольник 4"/>
          <p:cNvSpPr/>
          <p:nvPr/>
        </p:nvSpPr>
        <p:spPr>
          <a:xfrm>
            <a:off x="165969" y="3160712"/>
            <a:ext cx="6526061" cy="24622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just">
              <a:spcAft>
                <a:spcPts val="0"/>
              </a:spcAft>
            </a:pPr>
            <a:r>
              <a:rPr lang="ru-RU" sz="1100">
                <a:solidFill>
                  <a:srgbClr val="000000"/>
                </a:solidFill>
                <a:latin typeface="Times New Roman" panose="02020603050405020304" pitchFamily="18" charset="0"/>
                <a:ea typeface="Times New Roman" panose="02020603050405020304" pitchFamily="18" charset="0"/>
              </a:rPr>
              <a:t>А произошло это так: перед казнью молодой священник написал девушке прощальную записку с объяснением в любви, подписанную: «От Валентина». Получив эту весточку, дочь тюремщика прозрела. Валентина казнили 14 февраля 269 года. Легенда гласит, что именно с этих пор люди отмечают этот день как праздник влюбленных.</a:t>
            </a:r>
            <a:endParaRPr lang="ru-RU" sz="1100">
              <a:latin typeface="Times New Roman" panose="02020603050405020304" pitchFamily="18" charset="0"/>
              <a:ea typeface="Times New Roman" panose="02020603050405020304" pitchFamily="18" charset="0"/>
            </a:endParaRPr>
          </a:p>
          <a:p>
            <a:pPr indent="449580" algn="just">
              <a:spcAft>
                <a:spcPts val="0"/>
              </a:spcAft>
            </a:pPr>
            <a:r>
              <a:rPr lang="ru-RU" sz="1100">
                <a:solidFill>
                  <a:srgbClr val="000000"/>
                </a:solidFill>
                <a:latin typeface="Times New Roman" panose="02020603050405020304" pitchFamily="18" charset="0"/>
                <a:ea typeface="Times New Roman" panose="02020603050405020304" pitchFamily="18" charset="0"/>
              </a:rPr>
              <a:t>Еще с помощью презентации ребята увидели, как отмечают этот праздник в других странах. Так, например: в Англии принято дарить сладости, в Японии проводится конкурс на самое красивое и выразительное стихотворение о  родных и любимых, финны дарят подарки в форме сердца, в России принято дарить валентинки изготовленные своими руками. Ребята поиграли и смастерили на занятии общую «валентинку». </a:t>
            </a:r>
            <a:endParaRPr lang="ru-RU" sz="1100">
              <a:latin typeface="Times New Roman" panose="02020603050405020304" pitchFamily="18" charset="0"/>
              <a:ea typeface="Times New Roman" panose="02020603050405020304" pitchFamily="18" charset="0"/>
            </a:endParaRPr>
          </a:p>
          <a:p>
            <a:pPr indent="449580" algn="just">
              <a:spcAft>
                <a:spcPts val="0"/>
              </a:spcAft>
            </a:pPr>
            <a:r>
              <a:rPr lang="ru-RU" sz="1100">
                <a:solidFill>
                  <a:srgbClr val="000000"/>
                </a:solidFill>
                <a:latin typeface="Times New Roman" panose="02020603050405020304" pitchFamily="18" charset="0"/>
                <a:ea typeface="Times New Roman" panose="02020603050405020304" pitchFamily="18" charset="0"/>
              </a:rPr>
              <a:t>А сделанную на кануне валентинку Сергей С. смог подарить своей маме Карине, которая приехала его навестить. </a:t>
            </a:r>
            <a:endParaRPr lang="ru-RU" sz="1100">
              <a:latin typeface="Times New Roman" panose="02020603050405020304" pitchFamily="18" charset="0"/>
              <a:ea typeface="Times New Roman" panose="02020603050405020304" pitchFamily="18" charset="0"/>
            </a:endParaRPr>
          </a:p>
          <a:p>
            <a:pPr indent="449580" algn="just">
              <a:spcAft>
                <a:spcPts val="0"/>
              </a:spcAft>
            </a:pPr>
            <a:r>
              <a:rPr lang="ru-RU" sz="1100">
                <a:solidFill>
                  <a:srgbClr val="000000"/>
                </a:solidFill>
                <a:latin typeface="Times New Roman" panose="02020603050405020304" pitchFamily="18" charset="0"/>
                <a:ea typeface="Times New Roman" panose="02020603050405020304" pitchFamily="18" charset="0"/>
              </a:rPr>
              <a:t>На такой замечательной ноте хочется завершить повествование о празднике дня Святого Валентина в дошкольной группе. </a:t>
            </a:r>
            <a:endParaRPr lang="ru-RU" sz="1100">
              <a:latin typeface="Times New Roman" panose="02020603050405020304" pitchFamily="18" charset="0"/>
              <a:ea typeface="Times New Roman" panose="02020603050405020304" pitchFamily="18" charset="0"/>
            </a:endParaRPr>
          </a:p>
          <a:p>
            <a:pPr indent="449580" algn="r">
              <a:spcAft>
                <a:spcPts val="0"/>
              </a:spcAft>
            </a:pPr>
            <a:r>
              <a:rPr lang="ru-RU" sz="1100" i="1">
                <a:solidFill>
                  <a:srgbClr val="000000"/>
                </a:solidFill>
                <a:latin typeface="Times New Roman" panose="02020603050405020304" pitchFamily="18" charset="0"/>
                <a:ea typeface="Times New Roman" panose="02020603050405020304" pitchFamily="18" charset="0"/>
              </a:rPr>
              <a:t>Логопед Барашкова Е.Е.</a:t>
            </a:r>
            <a:endParaRPr lang="ru-RU" sz="110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49" y="634002"/>
            <a:ext cx="2430050" cy="1828233"/>
          </a:xfrm>
          <a:prstGeom prst="rect">
            <a:avLst/>
          </a:prstGeom>
          <a:ln w="28575">
            <a:solidFill>
              <a:schemeClr val="accent1"/>
            </a:solidFill>
          </a:ln>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8414" y="680376"/>
            <a:ext cx="2392471" cy="1799960"/>
          </a:xfrm>
          <a:prstGeom prst="rect">
            <a:avLst/>
          </a:prstGeom>
          <a:ln w="28575">
            <a:solidFill>
              <a:schemeClr val="accent1"/>
            </a:solidFill>
          </a:ln>
        </p:spPr>
      </p:pic>
      <p:pic>
        <p:nvPicPr>
          <p:cNvPr id="6146" name="Picture 2" descr="https://i.ytimg.com/vi/bDW6UAvLJZU/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6528" y="5839840"/>
            <a:ext cx="3902858" cy="2195358"/>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9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phonoteka.org/uploads/posts/2021-04/thumbs/1619662361_12-phonoteka_org-p-snezhnii-fon-vertikalnii-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4</a:t>
            </a:r>
          </a:p>
        </p:txBody>
      </p:sp>
      <p:sp>
        <p:nvSpPr>
          <p:cNvPr id="8" name="Прямоугольник 7"/>
          <p:cNvSpPr/>
          <p:nvPr/>
        </p:nvSpPr>
        <p:spPr>
          <a:xfrm>
            <a:off x="2491112" y="347107"/>
            <a:ext cx="1875774" cy="6651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7000"/>
              </a:lnSpc>
              <a:spcAft>
                <a:spcPts val="0"/>
              </a:spcAft>
            </a:pPr>
            <a:r>
              <a:rPr lang="ru-RU"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Усадьба Мосоловых</a:t>
            </a:r>
            <a:endParaRPr lang="ru-RU"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59914" y="1359331"/>
            <a:ext cx="6338170" cy="38470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Поселок Дубна в Тульской области – чудесное по природной красоте место.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Возник он благодаря династии Мосоловых. Наряду с Демидовыми и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Баташевыми</a:t>
            </a:r>
            <a:r>
              <a:rPr lang="ru-RU" sz="1200" dirty="0">
                <a:latin typeface="Times New Roman" panose="02020603050405020304" pitchFamily="18" charset="0"/>
                <a:ea typeface="Calibri" panose="020F0502020204030204" pitchFamily="34" charset="0"/>
                <a:cs typeface="Times New Roman" panose="02020603050405020304" pitchFamily="18" charset="0"/>
              </a:rPr>
              <a:t> Мосоловы стояли у истоков не только тульской, но и российской металлургической промышленности XVIII-XIX веков. Мосоловы построили на реке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Дубенке</a:t>
            </a:r>
            <a:r>
              <a:rPr lang="ru-RU" sz="1200" dirty="0">
                <a:latin typeface="Times New Roman" panose="02020603050405020304" pitchFamily="18" charset="0"/>
                <a:ea typeface="Calibri" panose="020F0502020204030204" pitchFamily="34" charset="0"/>
                <a:cs typeface="Times New Roman" panose="02020603050405020304" pitchFamily="18" charset="0"/>
              </a:rPr>
              <a:t> один из первых своих чугунолитейных заводов.</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1828 году владелец завода Петр Иванович Мосолов возвел напротив предприятия трехэтажный дом. Усадьбу Мосоловых специалисты называют жемчужиной русского дворянства XVIII-XIX вв. Дом действительно был особенным – с четырьмя парадными, причем в одно из них карета въезжала целиком. Первый этаж – каменный, остальные — деревянные. Внизу — гостиная для приемов, бальная зала и прочие «официальные» помещения, наверху — жилые комнаты. Фасад дома был украшен литым чугунным декором, колоннами с виноградными лозами, внутри дома – очень красивая парадная лестница. В доме был большой балкон, выходивший на пруд, а вокруг усадьбы – парк и сад.</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200-летний дом пережил революцию, войну. Еще пять лет назад он был жилым – в 20-е годы XX века дом разделили на коммунальные квартиры для рабочих завода. Отопление печное, удобства во дворе – в XXI веке так </a:t>
            </a:r>
            <a:r>
              <a:rPr lang="ru-RU" sz="12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жили обитатели усадьбы Мосоловых</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В усадебный комплекс помимо барского особняка входили заводская контора, прачечная и кухня, людские, конюшни. Некоторые здания дожили до наших дней, но были в ужасном состоянии.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91" y="5883609"/>
            <a:ext cx="2655518" cy="1991639"/>
          </a:xfrm>
          <a:prstGeom prst="rect">
            <a:avLst/>
          </a:prstGeom>
          <a:ln>
            <a:noFill/>
          </a:ln>
          <a:effectLst>
            <a:softEdge rad="11250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1099" y="5883609"/>
            <a:ext cx="2605414" cy="1954061"/>
          </a:xfrm>
          <a:prstGeom prst="rect">
            <a:avLst/>
          </a:prstGeom>
          <a:ln>
            <a:noFill/>
          </a:ln>
          <a:effectLst>
            <a:softEdge rad="112500"/>
          </a:effectLst>
        </p:spPr>
      </p:pic>
    </p:spTree>
    <p:extLst>
      <p:ext uri="{BB962C8B-B14F-4D97-AF65-F5344CB8AC3E}">
        <p14:creationId xmlns:p14="http://schemas.microsoft.com/office/powerpoint/2010/main" val="126026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s://phonoteka.org/uploads/posts/2021-04/thumbs/1619662361_12-phonoteka_org-p-snezhnii-fon-vertikalnii-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5</a:t>
            </a:r>
          </a:p>
        </p:txBody>
      </p:sp>
      <p:sp>
        <p:nvSpPr>
          <p:cNvPr id="9" name="Прямоугольник 8"/>
          <p:cNvSpPr/>
          <p:nvPr/>
        </p:nvSpPr>
        <p:spPr>
          <a:xfrm>
            <a:off x="153440" y="2764708"/>
            <a:ext cx="6551113" cy="28094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Но несмотря на это усадьба уникальна – все здания сохранились в первозданном виде.</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Дубенский пруд, по словам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дубенцев</a:t>
            </a:r>
            <a:r>
              <a:rPr lang="ru-RU" sz="1100" dirty="0">
                <a:latin typeface="Times New Roman" panose="02020603050405020304" pitchFamily="18" charset="0"/>
                <a:ea typeface="Calibri" panose="020F0502020204030204" pitchFamily="34" charset="0"/>
                <a:cs typeface="Times New Roman" panose="02020603050405020304" pitchFamily="18" charset="0"/>
              </a:rPr>
              <a:t>, действительно был центром жизни в поселке – здесь отдыхали, купались и учили детей плавать, назначали свидания на лодочной станции, ловили рыбу...</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Первым шагом восстановления былой красоты усадьбы стало благоустройство парка в 2016 году. </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Второй шаг – очистка пруда. </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Третий шаг – сама усадьба. </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Музейная экспозиция усадьбы насчитывает более 200 экспонатов. В частности, представлены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домница</a:t>
            </a:r>
            <a:r>
              <a:rPr lang="ru-RU" sz="1100" dirty="0">
                <a:latin typeface="Times New Roman" panose="02020603050405020304" pitchFamily="18" charset="0"/>
                <a:ea typeface="Calibri" panose="020F0502020204030204" pitchFamily="34" charset="0"/>
                <a:cs typeface="Times New Roman" panose="02020603050405020304" pitchFamily="18" charset="0"/>
              </a:rPr>
              <a:t> тульского кузнеца и доменная печь металлургического завода, электронная энциклопедия заводов тульского региона и России. </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Несколько комнат в усадьбе отведено под мемориальные комнаты династии Мосоловых. Там представлены подлинные вещи того времени, а личный кабинет Алексея Ивановича Мосолова восстановлен с фотографической точностью.</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smtClean="0">
                <a:latin typeface="Times New Roman" panose="02020603050405020304" pitchFamily="18" charset="0"/>
                <a:ea typeface="Calibri" panose="020F0502020204030204" pitchFamily="34" charset="0"/>
                <a:cs typeface="Times New Roman" panose="02020603050405020304" pitchFamily="18" charset="0"/>
              </a:rPr>
              <a:t>Наши воспитанники </a:t>
            </a:r>
            <a:r>
              <a:rPr lang="ru-RU" sz="1100" dirty="0">
                <a:latin typeface="Times New Roman" panose="02020603050405020304" pitchFamily="18" charset="0"/>
                <a:ea typeface="Calibri" panose="020F0502020204030204" pitchFamily="34" charset="0"/>
                <a:cs typeface="Times New Roman" panose="02020603050405020304" pitchFamily="18" charset="0"/>
              </a:rPr>
              <a:t>посетили усадьбу Мосоловых, где экскурсовод рассказала детям об истории усадьбы, пруда и парка. После экскурсии по зданию усадьбы, ребята прогулялись по парку</a:t>
            </a:r>
            <a:r>
              <a:rPr lang="ru-RU" sz="11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ru-RU" sz="1100" i="1" dirty="0" smtClean="0">
                <a:latin typeface="Times New Roman" panose="02020603050405020304" pitchFamily="18" charset="0"/>
                <a:ea typeface="Calibri" panose="020F0502020204030204" pitchFamily="34" charset="0"/>
                <a:cs typeface="Times New Roman" panose="02020603050405020304" pitchFamily="18" charset="0"/>
              </a:rPr>
              <a:t>Социальный педагог: </a:t>
            </a:r>
            <a:r>
              <a:rPr lang="ru-RU" sz="1100" i="1" dirty="0" err="1" smtClean="0">
                <a:latin typeface="Times New Roman" panose="02020603050405020304" pitchFamily="18" charset="0"/>
                <a:ea typeface="Calibri" panose="020F0502020204030204" pitchFamily="34" charset="0"/>
                <a:cs typeface="Times New Roman" panose="02020603050405020304" pitchFamily="18" charset="0"/>
              </a:rPr>
              <a:t>Сагитова</a:t>
            </a:r>
            <a:r>
              <a:rPr lang="ru-RU" sz="1100" i="1" dirty="0" smtClean="0">
                <a:latin typeface="Times New Roman" panose="02020603050405020304" pitchFamily="18" charset="0"/>
                <a:ea typeface="Calibri" panose="020F0502020204030204" pitchFamily="34" charset="0"/>
                <a:cs typeface="Times New Roman" panose="02020603050405020304" pitchFamily="18" charset="0"/>
              </a:rPr>
              <a:t> Г.Ш., воспитанница: Виктория Ю.</a:t>
            </a:r>
            <a:endParaRPr lang="ru-RU" sz="105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42" y="6027365"/>
            <a:ext cx="2818356" cy="2113767"/>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633" y="6027365"/>
            <a:ext cx="2766880" cy="2075160"/>
          </a:xfrm>
          <a:prstGeom prst="rect">
            <a:avLst/>
          </a:prstGeom>
          <a:ln>
            <a:noFill/>
          </a:ln>
          <a:effectLst>
            <a:softEdge rad="112500"/>
          </a:effectLst>
        </p:spPr>
      </p:pic>
      <p:pic>
        <p:nvPicPr>
          <p:cNvPr id="1026" name="Picture 2" descr="https://region.center/source/TULA/%D0%A2%D1%83%D0%BB%D0%B0/%D0%96%D0%9A%20%D0%A1%D1%83%D0%B2%D0%BE%D1%80%D0%BE%D0%B2%D1%81%D0%BA%D0%B8%D0%B9/7b74dfb89eeba010f0e1828a2dcbd69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485" y="483606"/>
            <a:ext cx="2988069" cy="19930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avatars.mds.yandex.net/get-zen_doc/4347026/pub_609abf363f44ce7ed125edaf_609bc343c6446324a39e3eec/scale_12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8722" y="483606"/>
            <a:ext cx="2985831" cy="19930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03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honoteka.org/uploads/posts/2021-04/thumbs/1619662361_12-phonoteka_org-p-snezhnii-fon-vertikalnii-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6</a:t>
            </a:r>
          </a:p>
        </p:txBody>
      </p:sp>
      <p:sp>
        <p:nvSpPr>
          <p:cNvPr id="6" name="TextBox 5"/>
          <p:cNvSpPr txBox="1"/>
          <p:nvPr/>
        </p:nvSpPr>
        <p:spPr>
          <a:xfrm>
            <a:off x="2107008" y="135943"/>
            <a:ext cx="2736455"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i="1" dirty="0" smtClean="0">
                <a:solidFill>
                  <a:srgbClr val="C00000"/>
                </a:solidFill>
                <a:latin typeface="Times New Roman" panose="02020603050405020304" pitchFamily="18" charset="0"/>
                <a:cs typeface="Times New Roman" panose="02020603050405020304" pitchFamily="18" charset="0"/>
              </a:rPr>
              <a:t>Китайский Новый год</a:t>
            </a:r>
            <a:endParaRPr lang="ru-RU" sz="2000" b="1" i="1" dirty="0">
              <a:solidFill>
                <a:srgbClr val="C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97285" y="2742182"/>
            <a:ext cx="6463430" cy="316278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Восточная культура – такая далекая и необычная для нас, но от того еще более интересная. Самым крупномасштабным и значимым в году для китайской общины является Праздник Весны. Яркий и громкий Китайский Новый год имеет богатую историю и удивительные традиции.</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Китайский Новый год – самый долгий и важный праздник в Китае, а также некоторых других странах Восточной Азии. Даты празднования определяются лунно-солнечным календарем и все время меняются. У Китайского Нового года имеется древняя история, культурное и религиозное значение.</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Для местных жителей он символизирует новое начало, пробуждение природы, жизни. Торжество носит массовый характер, огромное внимание уделяется семейным ценностям, дому, привлечению счастья и умиротворения. Каждому году соответствует определенный цвет, а также одно из 12 животных (согласно китайскому зодиаку)</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Этот необычный праздник воспитанники стационарного отделения социальной реабилитации несовершеннолетних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п.Гвардейский</a:t>
            </a:r>
            <a:r>
              <a:rPr lang="ru-RU" sz="1100" dirty="0">
                <a:latin typeface="Times New Roman" panose="02020603050405020304" pitchFamily="18" charset="0"/>
                <a:ea typeface="Calibri" panose="020F0502020204030204" pitchFamily="34" charset="0"/>
                <a:cs typeface="Times New Roman" panose="02020603050405020304" pitchFamily="18" charset="0"/>
              </a:rPr>
              <a:t>) решили отпраздновать игровой программой. Интересные и шуточные конкурсы, занимательные задачи и ребусы, игры, эстафеты прошли просто на «ура». Дети с огромным удовольствием принимали в них участие. Атмосфера актового зала была наполнена смехом, радостью и положительной детской энергией, которая исходила от всех присутствующих в зале. Вот такой Китайский новый год!</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 </a:t>
            </a:r>
            <a:r>
              <a:rPr lang="ru-RU" sz="1100" i="1" dirty="0" smtClean="0">
                <a:latin typeface="Times New Roman" panose="02020603050405020304" pitchFamily="18" charset="0"/>
                <a:ea typeface="Calibri" panose="020F0502020204030204" pitchFamily="34" charset="0"/>
                <a:cs typeface="Times New Roman" panose="02020603050405020304" pitchFamily="18" charset="0"/>
              </a:rPr>
              <a:t>Педагог-организатор: </a:t>
            </a:r>
            <a:r>
              <a:rPr lang="ru-RU" sz="1100" i="1" dirty="0" err="1" smtClean="0">
                <a:latin typeface="Times New Roman" panose="02020603050405020304" pitchFamily="18" charset="0"/>
                <a:ea typeface="Calibri" panose="020F0502020204030204" pitchFamily="34" charset="0"/>
                <a:cs typeface="Times New Roman" panose="02020603050405020304" pitchFamily="18" charset="0"/>
              </a:rPr>
              <a:t>Свириков</a:t>
            </a:r>
            <a:r>
              <a:rPr lang="ru-RU" sz="1100" i="1" dirty="0" smtClean="0">
                <a:latin typeface="Times New Roman" panose="02020603050405020304" pitchFamily="18" charset="0"/>
                <a:ea typeface="Calibri" panose="020F0502020204030204" pitchFamily="34" charset="0"/>
                <a:cs typeface="Times New Roman" panose="02020603050405020304" pitchFamily="18" charset="0"/>
              </a:rPr>
              <a:t> А.В., воспитанница: Маргарита П.</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16" y="6456522"/>
            <a:ext cx="2367419" cy="1775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5900" y="6456522"/>
            <a:ext cx="2573106" cy="1716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516" y="939835"/>
            <a:ext cx="2464887" cy="1644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0237" y="933028"/>
            <a:ext cx="2167100" cy="1625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10235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honoteka.org/uploads/posts/2021-04/thumbs/1619662361_12-phonoteka_org-p-snezhnii-fon-vertikalnii-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7</a:t>
            </a:r>
          </a:p>
        </p:txBody>
      </p:sp>
      <p:sp>
        <p:nvSpPr>
          <p:cNvPr id="6" name="Прямоугольник 5"/>
          <p:cNvSpPr/>
          <p:nvPr/>
        </p:nvSpPr>
        <p:spPr>
          <a:xfrm>
            <a:off x="147178" y="2662391"/>
            <a:ext cx="6563639" cy="38962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«Прошло много лет со дня окончания афганской войны. Тяжёлая была война, которая длилась долгие десять лет. Наши советские воины с честью исполняли свой долг, отстаивая наши рубежи. Есть много погибших, много героев. Сражались в горах, был зной и жара. Часто не было еды и воды, но выстояли. Многие матери не дождались своих сыновей, жёны своих мужей». Так начали свой рассказ сотрудники районной библиотеки п. Дубна, куда были приглашены воспитанники стационарного отделения социальной реабилитации несовершеннолетних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п.Гвардейский</a:t>
            </a:r>
            <a:r>
              <a:rPr lang="ru-RU" sz="1100" dirty="0">
                <a:latin typeface="Times New Roman" panose="02020603050405020304" pitchFamily="18" charset="0"/>
                <a:ea typeface="Calibri" panose="020F0502020204030204" pitchFamily="34" charset="0"/>
                <a:cs typeface="Times New Roman" panose="02020603050405020304" pitchFamily="18" charset="0"/>
              </a:rPr>
              <a:t>) на урок мужества «По долгу службы, по велению сердца».</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 2022 году исполнилось 33 года со дня вывода советских войск из Афганистана. Последний солдат ограниченного контингента Советских войск покинул Афганскую землю.</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Уроки Афганистана. Афганская трагедия. Афганская авантюра. По – разному называли эту войну и по – разному к ней относились. Ведь долгое время, мало кто знал о том, что в действительности происходит в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Афгане</a:t>
            </a:r>
            <a:r>
              <a:rPr lang="ru-RU" sz="1100" dirty="0">
                <a:latin typeface="Times New Roman" panose="02020603050405020304" pitchFamily="18" charset="0"/>
                <a:ea typeface="Calibri" panose="020F0502020204030204" pitchFamily="34" charset="0"/>
                <a:cs typeface="Times New Roman" panose="02020603050405020304" pitchFamily="18" charset="0"/>
              </a:rPr>
              <a:t>, любая информация из мест боевых действий просеивалась через жёсткую цензуру. А долгожданная встреча с отечеством для многих обернулась трагедией непонимания.</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Times New Roman" panose="02020603050405020304" pitchFamily="18" charset="0"/>
                <a:cs typeface="Times New Roman" panose="02020603050405020304" pitchFamily="18" charset="0"/>
              </a:rPr>
              <a:t>Люди, прошедшие Афганистан - эта наша гордость и боль. Гордость, потому что советские воины в этой трудной войне еще раз продемонстрировали мужество и героизм, присущие советскому солдату, его непоколебимую стойкость и выдержку, а боль потому, что война, как правило, оставляет после себя страшную жатву - гибнут лучшие люди, многие из воинов становятся на всю жизнь калеками. Немало полегло совсем юных мальчишек на каменистой афганской земле.</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100" dirty="0">
                <a:latin typeface="Times New Roman" panose="02020603050405020304" pitchFamily="18" charset="0"/>
                <a:ea typeface="Times New Roman" panose="02020603050405020304" pitchFamily="18" charset="0"/>
                <a:cs typeface="Times New Roman" panose="02020603050405020304" pitchFamily="18" charset="0"/>
              </a:rPr>
              <a:t>Память об этих парнях, не вернувшихся с той войны, память о тех, кто ушёл из жизни в мирное время будет вечной.</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i="1"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Педагог-психолог: </a:t>
            </a:r>
            <a:r>
              <a:rPr lang="ru-RU" sz="1100" i="1"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Незамайкина</a:t>
            </a:r>
            <a:r>
              <a:rPr lang="ru-RU" sz="1100" i="1"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Н.В., воспитанник: Андрей Б.</a:t>
            </a:r>
            <a:endParaRPr lang="ru-RU" sz="105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557478" y="150030"/>
            <a:ext cx="174304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400" b="1" dirty="0" smtClean="0">
                <a:solidFill>
                  <a:srgbClr val="C00000"/>
                </a:solidFill>
              </a:rPr>
              <a:t>Афганистан</a:t>
            </a:r>
            <a:endParaRPr lang="ru-RU" sz="2400" b="1" dirty="0">
              <a:solidFill>
                <a:srgbClr val="C00000"/>
              </a:solidFill>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29557"/>
          <a:stretch/>
        </p:blipFill>
        <p:spPr>
          <a:xfrm>
            <a:off x="325677" y="935144"/>
            <a:ext cx="2868460" cy="1515467"/>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t="24286"/>
          <a:stretch/>
        </p:blipFill>
        <p:spPr>
          <a:xfrm>
            <a:off x="3732757" y="957568"/>
            <a:ext cx="2629272" cy="1493043"/>
          </a:xfrm>
          <a:prstGeom prst="rect">
            <a:avLst/>
          </a:prstGeom>
          <a:ln>
            <a:noFill/>
          </a:ln>
          <a:effectLst>
            <a:outerShdw blurRad="292100" dist="139700" dir="2700000" algn="tl" rotWithShape="0">
              <a:srgbClr val="333333">
                <a:alpha val="65000"/>
              </a:srgbClr>
            </a:outerShdw>
          </a:effectLst>
        </p:spPr>
      </p:pic>
      <p:pic>
        <p:nvPicPr>
          <p:cNvPr id="2050" name="Picture 2" descr="https://kladraz.ru/upload/blogs2/2016/8/7944_4e70d86a27d86f118c4d83d6dbb4d7e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234" y="6770430"/>
            <a:ext cx="2264117" cy="1698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kladraz.ru/upload/blogs2/2016/8/7944_12b44472e1281cf831cffbe0736369c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1063" y="6777562"/>
            <a:ext cx="2240965" cy="1680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1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phonoteka.org/uploads/posts/2021-04/thumbs/1619662361_12-phonoteka_org-p-snezhnii-fon-vertikalnii-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78363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r>
              <a:rPr lang="ru-RU" dirty="0"/>
              <a:t>8</a:t>
            </a:r>
          </a:p>
        </p:txBody>
      </p:sp>
      <p:sp>
        <p:nvSpPr>
          <p:cNvPr id="8" name="Прямоугольник 7"/>
          <p:cNvSpPr/>
          <p:nvPr/>
        </p:nvSpPr>
        <p:spPr>
          <a:xfrm>
            <a:off x="100208" y="650630"/>
            <a:ext cx="6657584" cy="41272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just">
              <a:lnSpc>
                <a:spcPct val="115000"/>
              </a:lnSpc>
              <a:spcAft>
                <a:spcPts val="0"/>
              </a:spcAft>
            </a:pP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Накануне замечательного праздника 23 февраля, мы чествуем всех мужчин. А вот дошкольникам стационарного отделения социальной реабилитации несовершеннолетних (</a:t>
            </a:r>
            <a:r>
              <a:rPr lang="ru-RU" sz="1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п.Гвардейский</a:t>
            </a: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только предстоит познакомиться с этим известным праздником. И с ним их познакомили логопед </a:t>
            </a:r>
            <a:r>
              <a:rPr lang="ru-RU" sz="1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Барашкова</a:t>
            </a: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Е.Е. и воспитатель Куренкова М.В.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В игровой форме и с помощью презентации ребята узнали, что 23 февраля 1918 года – это день рождения Красной Армии, для чего нужна Армия и какие профессии встречаются в её рядах. Малыши увидели, что первым, кто встречает врага – это пограничник. На своём посту он  находится двадцать четыре часа  со своим верным другом собакой, которая так же несет нелегкий ответственный труд. Ребята рассмотрели танк, отгадали загадки на военную тематику. Так же у них появилась возможность промаршировать под военный марш, как военные на плацу. Во время просмотра и знакомства с аэродромом, с военными самолетами, ребята побывали летчиками, запустив свой бумажный самолетик.</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ru-RU" sz="1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Вот в такой форме ребята узнали о празднике День защитника Отечества. Хотя много слышали и готовились к нему. Ребята подготовили песню, выучили стихи и разучили танец. Все это было смонтировано на видео, с помощью которого были поздравлены наши мужчины. Все остались довольны, кто-то новыми знаниями, а кто-то хорошим видео. На такой замечательной ноте хочется пожелать нашим мужчинам всего хорошего, а нашим малышам расти, возмужать и быть хорошими защитниками нашего Отечества.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15000"/>
              </a:lnSpc>
              <a:spcAft>
                <a:spcPts val="0"/>
              </a:spcAft>
            </a:pPr>
            <a:r>
              <a:rPr lang="ru-RU" sz="1200" i="1" dirty="0" smtClean="0">
                <a:latin typeface="Times New Roman" panose="02020603050405020304" pitchFamily="18" charset="0"/>
                <a:ea typeface="Calibri" panose="020F0502020204030204" pitchFamily="34" charset="0"/>
                <a:cs typeface="Times New Roman" panose="02020603050405020304" pitchFamily="18" charset="0"/>
              </a:rPr>
              <a:t>Логопед: </a:t>
            </a:r>
            <a:r>
              <a:rPr lang="ru-RU" sz="1200" i="1" dirty="0" err="1">
                <a:latin typeface="Times New Roman" panose="02020603050405020304" pitchFamily="18" charset="0"/>
                <a:ea typeface="Calibri" panose="020F0502020204030204" pitchFamily="34" charset="0"/>
                <a:cs typeface="Times New Roman" panose="02020603050405020304" pitchFamily="18" charset="0"/>
              </a:rPr>
              <a:t>Барашкова</a:t>
            </a:r>
            <a:r>
              <a:rPr lang="ru-RU" sz="1200" i="1" dirty="0">
                <a:latin typeface="Times New Roman" panose="02020603050405020304" pitchFamily="18" charset="0"/>
                <a:ea typeface="Calibri" panose="020F0502020204030204" pitchFamily="34" charset="0"/>
                <a:cs typeface="Times New Roman" panose="02020603050405020304" pitchFamily="18" charset="0"/>
              </a:rPr>
              <a:t> Е.Е.</a:t>
            </a:r>
            <a:endParaRPr lang="ru-RU"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2552178" y="125260"/>
            <a:ext cx="1385316"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000" b="1" dirty="0" smtClean="0">
                <a:solidFill>
                  <a:srgbClr val="002060"/>
                </a:solidFill>
                <a:latin typeface="+mj-lt"/>
              </a:rPr>
              <a:t>23 </a:t>
            </a:r>
            <a:r>
              <a:rPr lang="ru-RU" sz="2000" b="1" dirty="0" smtClean="0">
                <a:solidFill>
                  <a:srgbClr val="002060"/>
                </a:solidFill>
                <a:latin typeface="+mj-lt"/>
              </a:rPr>
              <a:t>февраля</a:t>
            </a:r>
            <a:endParaRPr lang="ru-RU" sz="2000" b="1" dirty="0">
              <a:solidFill>
                <a:srgbClr val="002060"/>
              </a:solidFill>
              <a:latin typeface="+mj-l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206" y="6724017"/>
            <a:ext cx="2397279" cy="1797959"/>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18196" t="12862"/>
          <a:stretch/>
        </p:blipFill>
        <p:spPr>
          <a:xfrm rot="21069673">
            <a:off x="547735" y="5062255"/>
            <a:ext cx="2328998" cy="1860655"/>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l="11141" t="22559"/>
          <a:stretch/>
        </p:blipFill>
        <p:spPr>
          <a:xfrm rot="653579">
            <a:off x="3923568" y="5158646"/>
            <a:ext cx="2707313" cy="1769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1638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37702</TotalTime>
  <Words>1628</Words>
  <Application>Microsoft Office PowerPoint</Application>
  <PresentationFormat>Произвольный</PresentationFormat>
  <Paragraphs>74</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Calibri Light</vt:lpstr>
      <vt:lpstr>Comic Sans MS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98</cp:revision>
  <dcterms:created xsi:type="dcterms:W3CDTF">2022-03-19T07:13:10Z</dcterms:created>
  <dcterms:modified xsi:type="dcterms:W3CDTF">2022-08-03T11:37:51Z</dcterms:modified>
</cp:coreProperties>
</file>