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0" r:id="rId5"/>
    <p:sldId id="261" r:id="rId6"/>
    <p:sldId id="262" r:id="rId7"/>
    <p:sldId id="263" r:id="rId8"/>
    <p:sldId id="264" r:id="rId9"/>
    <p:sldId id="266" r:id="rId10"/>
    <p:sldId id="265" r:id="rId11"/>
  </p:sldIdLst>
  <p:sldSz cx="6858000" cy="8783638"/>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4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5642E-68C2-4DA0-A054-D92B94A26128}" type="datetimeFigureOut">
              <a:rPr lang="ru-RU" smtClean="0"/>
              <a:t>07.07.2022</a:t>
            </a:fld>
            <a:endParaRPr lang="ru-RU"/>
          </a:p>
        </p:txBody>
      </p:sp>
      <p:sp>
        <p:nvSpPr>
          <p:cNvPr id="4" name="Образ слайда 3"/>
          <p:cNvSpPr>
            <a:spLocks noGrp="1" noRot="1" noChangeAspect="1"/>
          </p:cNvSpPr>
          <p:nvPr>
            <p:ph type="sldImg" idx="2"/>
          </p:nvPr>
        </p:nvSpPr>
        <p:spPr>
          <a:xfrm>
            <a:off x="2224088" y="1143000"/>
            <a:ext cx="24098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44C9E-C31F-421E-9270-1BD4FCDDA609}" type="slidenum">
              <a:rPr lang="ru-RU" smtClean="0"/>
              <a:t>‹#›</a:t>
            </a:fld>
            <a:endParaRPr lang="ru-RU"/>
          </a:p>
        </p:txBody>
      </p:sp>
    </p:spTree>
    <p:extLst>
      <p:ext uri="{BB962C8B-B14F-4D97-AF65-F5344CB8AC3E}">
        <p14:creationId xmlns:p14="http://schemas.microsoft.com/office/powerpoint/2010/main" val="1253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50" y="1437508"/>
            <a:ext cx="5143500" cy="3058007"/>
          </a:xfrm>
        </p:spPr>
        <p:txBody>
          <a:bodyPr anchor="b"/>
          <a:lstStyle>
            <a:lvl1pPr algn="ctr">
              <a:defRPr sz="7685"/>
            </a:lvl1pPr>
          </a:lstStyle>
          <a:p>
            <a:r>
              <a:rPr lang="ru-RU" smtClean="0"/>
              <a:t>Образец заголовка</a:t>
            </a:r>
            <a:endParaRPr lang="ru-RU"/>
          </a:p>
        </p:txBody>
      </p:sp>
      <p:sp>
        <p:nvSpPr>
          <p:cNvPr id="3" name="Подзаголовок 2"/>
          <p:cNvSpPr>
            <a:spLocks noGrp="1"/>
          </p:cNvSpPr>
          <p:nvPr>
            <p:ph type="subTitle" idx="1"/>
          </p:nvPr>
        </p:nvSpPr>
        <p:spPr>
          <a:xfrm>
            <a:off x="857250" y="4613444"/>
            <a:ext cx="5143500" cy="2120679"/>
          </a:xfrm>
        </p:spPr>
        <p:txBody>
          <a:bodyPr/>
          <a:lstStyle>
            <a:lvl1pPr marL="0" indent="0" algn="ctr">
              <a:buNone/>
              <a:defRPr sz="3074"/>
            </a:lvl1pPr>
            <a:lvl2pPr marL="585582" indent="0" algn="ctr">
              <a:buNone/>
              <a:defRPr sz="2562"/>
            </a:lvl2pPr>
            <a:lvl3pPr marL="1171164" indent="0" algn="ctr">
              <a:buNone/>
              <a:defRPr sz="2305"/>
            </a:lvl3pPr>
            <a:lvl4pPr marL="1756745" indent="0" algn="ctr">
              <a:buNone/>
              <a:defRPr sz="2049"/>
            </a:lvl4pPr>
            <a:lvl5pPr marL="2342327" indent="0" algn="ctr">
              <a:buNone/>
              <a:defRPr sz="2049"/>
            </a:lvl5pPr>
            <a:lvl6pPr marL="2927909" indent="0" algn="ctr">
              <a:buNone/>
              <a:defRPr sz="2049"/>
            </a:lvl6pPr>
            <a:lvl7pPr marL="3513491" indent="0" algn="ctr">
              <a:buNone/>
              <a:defRPr sz="2049"/>
            </a:lvl7pPr>
            <a:lvl8pPr marL="4099072" indent="0" algn="ctr">
              <a:buNone/>
              <a:defRPr sz="2049"/>
            </a:lvl8pPr>
            <a:lvl9pPr marL="4684654" indent="0" algn="ctr">
              <a:buNone/>
              <a:defRPr sz="2049"/>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6CB7BC-64A6-444E-A44B-3DC6E296808D}" type="datetime1">
              <a:rPr lang="ru-RU" smtClean="0"/>
              <a:t>07.07.2022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412345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17C5EF-6A58-42E9-83BE-6DBD2B45F36A}" type="datetime1">
              <a:rPr lang="ru-RU" smtClean="0"/>
              <a:t>07.07.2022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76630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6" y="467647"/>
            <a:ext cx="1478756" cy="744372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7" y="467647"/>
            <a:ext cx="4350544" cy="74437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2FD5D3-F2C0-4916-AF5B-DA9C21FFB6F5}" type="datetime1">
              <a:rPr lang="ru-RU" smtClean="0"/>
              <a:t>07.07.2022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41911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BAA5AF-E21F-4AE7-AC92-600279500872}" type="datetime1">
              <a:rPr lang="ru-RU" smtClean="0"/>
              <a:t>07.07.2022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373739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916" y="2189811"/>
            <a:ext cx="5915025" cy="3653749"/>
          </a:xfrm>
        </p:spPr>
        <p:txBody>
          <a:bodyPr anchor="b"/>
          <a:lstStyle>
            <a:lvl1pPr>
              <a:defRPr sz="7685"/>
            </a:lvl1pPr>
          </a:lstStyle>
          <a:p>
            <a:r>
              <a:rPr lang="ru-RU" smtClean="0"/>
              <a:t>Образец заголовка</a:t>
            </a:r>
            <a:endParaRPr lang="ru-RU"/>
          </a:p>
        </p:txBody>
      </p:sp>
      <p:sp>
        <p:nvSpPr>
          <p:cNvPr id="3" name="Текст 2"/>
          <p:cNvSpPr>
            <a:spLocks noGrp="1"/>
          </p:cNvSpPr>
          <p:nvPr>
            <p:ph type="body" idx="1"/>
          </p:nvPr>
        </p:nvSpPr>
        <p:spPr>
          <a:xfrm>
            <a:off x="467916" y="5878126"/>
            <a:ext cx="5915025" cy="1921420"/>
          </a:xfrm>
        </p:spPr>
        <p:txBody>
          <a:bodyPr/>
          <a:lstStyle>
            <a:lvl1pPr marL="0" indent="0">
              <a:buNone/>
              <a:defRPr sz="3074">
                <a:solidFill>
                  <a:schemeClr val="tx1">
                    <a:tint val="75000"/>
                  </a:schemeClr>
                </a:solidFill>
              </a:defRPr>
            </a:lvl1pPr>
            <a:lvl2pPr marL="585582" indent="0">
              <a:buNone/>
              <a:defRPr sz="2562">
                <a:solidFill>
                  <a:schemeClr val="tx1">
                    <a:tint val="75000"/>
                  </a:schemeClr>
                </a:solidFill>
              </a:defRPr>
            </a:lvl2pPr>
            <a:lvl3pPr marL="1171164" indent="0">
              <a:buNone/>
              <a:defRPr sz="2305">
                <a:solidFill>
                  <a:schemeClr val="tx1">
                    <a:tint val="75000"/>
                  </a:schemeClr>
                </a:solidFill>
              </a:defRPr>
            </a:lvl3pPr>
            <a:lvl4pPr marL="1756745" indent="0">
              <a:buNone/>
              <a:defRPr sz="2049">
                <a:solidFill>
                  <a:schemeClr val="tx1">
                    <a:tint val="75000"/>
                  </a:schemeClr>
                </a:solidFill>
              </a:defRPr>
            </a:lvl4pPr>
            <a:lvl5pPr marL="2342327" indent="0">
              <a:buNone/>
              <a:defRPr sz="2049">
                <a:solidFill>
                  <a:schemeClr val="tx1">
                    <a:tint val="75000"/>
                  </a:schemeClr>
                </a:solidFill>
              </a:defRPr>
            </a:lvl5pPr>
            <a:lvl6pPr marL="2927909" indent="0">
              <a:buNone/>
              <a:defRPr sz="2049">
                <a:solidFill>
                  <a:schemeClr val="tx1">
                    <a:tint val="75000"/>
                  </a:schemeClr>
                </a:solidFill>
              </a:defRPr>
            </a:lvl6pPr>
            <a:lvl7pPr marL="3513491" indent="0">
              <a:buNone/>
              <a:defRPr sz="2049">
                <a:solidFill>
                  <a:schemeClr val="tx1">
                    <a:tint val="75000"/>
                  </a:schemeClr>
                </a:solidFill>
              </a:defRPr>
            </a:lvl7pPr>
            <a:lvl8pPr marL="4099072" indent="0">
              <a:buNone/>
              <a:defRPr sz="2049">
                <a:solidFill>
                  <a:schemeClr val="tx1">
                    <a:tint val="75000"/>
                  </a:schemeClr>
                </a:solidFill>
              </a:defRPr>
            </a:lvl8pPr>
            <a:lvl9pPr marL="4684654" indent="0">
              <a:buNone/>
              <a:defRPr sz="2049">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994925-2812-450F-824E-F1AB53B80B31}" type="datetime1">
              <a:rPr lang="ru-RU" smtClean="0"/>
              <a:t>07.07.2022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10649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8" y="2338237"/>
            <a:ext cx="2914650" cy="5573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71863" y="2338237"/>
            <a:ext cx="2914650" cy="5573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3554704-BF74-43D7-BB7E-86C2566277AE}" type="datetime1">
              <a:rPr lang="ru-RU" smtClean="0"/>
              <a:t>07.07.2022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30613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467648"/>
            <a:ext cx="5915025" cy="1697764"/>
          </a:xfrm>
        </p:spPr>
        <p:txBody>
          <a:bodyPr/>
          <a:lstStyle/>
          <a:p>
            <a:r>
              <a:rPr lang="ru-RU" smtClean="0"/>
              <a:t>Образец заголовка</a:t>
            </a:r>
            <a:endParaRPr lang="ru-RU"/>
          </a:p>
        </p:txBody>
      </p:sp>
      <p:sp>
        <p:nvSpPr>
          <p:cNvPr id="3" name="Текст 2"/>
          <p:cNvSpPr>
            <a:spLocks noGrp="1"/>
          </p:cNvSpPr>
          <p:nvPr>
            <p:ph type="body" idx="1"/>
          </p:nvPr>
        </p:nvSpPr>
        <p:spPr>
          <a:xfrm>
            <a:off x="472381" y="2153212"/>
            <a:ext cx="2901255" cy="1055256"/>
          </a:xfrm>
        </p:spPr>
        <p:txBody>
          <a:bodyPr anchor="b"/>
          <a:lstStyle>
            <a:lvl1pPr marL="0" indent="0">
              <a:buNone/>
              <a:defRPr sz="3074" b="1"/>
            </a:lvl1pPr>
            <a:lvl2pPr marL="585582" indent="0">
              <a:buNone/>
              <a:defRPr sz="2562" b="1"/>
            </a:lvl2pPr>
            <a:lvl3pPr marL="1171164" indent="0">
              <a:buNone/>
              <a:defRPr sz="2305" b="1"/>
            </a:lvl3pPr>
            <a:lvl4pPr marL="1756745" indent="0">
              <a:buNone/>
              <a:defRPr sz="2049" b="1"/>
            </a:lvl4pPr>
            <a:lvl5pPr marL="2342327" indent="0">
              <a:buNone/>
              <a:defRPr sz="2049" b="1"/>
            </a:lvl5pPr>
            <a:lvl6pPr marL="2927909" indent="0">
              <a:buNone/>
              <a:defRPr sz="2049" b="1"/>
            </a:lvl6pPr>
            <a:lvl7pPr marL="3513491" indent="0">
              <a:buNone/>
              <a:defRPr sz="2049" b="1"/>
            </a:lvl7pPr>
            <a:lvl8pPr marL="4099072" indent="0">
              <a:buNone/>
              <a:defRPr sz="2049" b="1"/>
            </a:lvl8pPr>
            <a:lvl9pPr marL="4684654" indent="0">
              <a:buNone/>
              <a:defRPr sz="2049" b="1"/>
            </a:lvl9pPr>
          </a:lstStyle>
          <a:p>
            <a:pPr lvl="0"/>
            <a:r>
              <a:rPr lang="ru-RU" smtClean="0"/>
              <a:t>Образец текста</a:t>
            </a:r>
          </a:p>
        </p:txBody>
      </p:sp>
      <p:sp>
        <p:nvSpPr>
          <p:cNvPr id="4" name="Объект 3"/>
          <p:cNvSpPr>
            <a:spLocks noGrp="1"/>
          </p:cNvSpPr>
          <p:nvPr>
            <p:ph sz="half" idx="2"/>
          </p:nvPr>
        </p:nvSpPr>
        <p:spPr>
          <a:xfrm>
            <a:off x="472381" y="3208468"/>
            <a:ext cx="2901255" cy="47191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71863" y="2153212"/>
            <a:ext cx="2915543" cy="1055256"/>
          </a:xfrm>
        </p:spPr>
        <p:txBody>
          <a:bodyPr anchor="b"/>
          <a:lstStyle>
            <a:lvl1pPr marL="0" indent="0">
              <a:buNone/>
              <a:defRPr sz="3074" b="1"/>
            </a:lvl1pPr>
            <a:lvl2pPr marL="585582" indent="0">
              <a:buNone/>
              <a:defRPr sz="2562" b="1"/>
            </a:lvl2pPr>
            <a:lvl3pPr marL="1171164" indent="0">
              <a:buNone/>
              <a:defRPr sz="2305" b="1"/>
            </a:lvl3pPr>
            <a:lvl4pPr marL="1756745" indent="0">
              <a:buNone/>
              <a:defRPr sz="2049" b="1"/>
            </a:lvl4pPr>
            <a:lvl5pPr marL="2342327" indent="0">
              <a:buNone/>
              <a:defRPr sz="2049" b="1"/>
            </a:lvl5pPr>
            <a:lvl6pPr marL="2927909" indent="0">
              <a:buNone/>
              <a:defRPr sz="2049" b="1"/>
            </a:lvl6pPr>
            <a:lvl7pPr marL="3513491" indent="0">
              <a:buNone/>
              <a:defRPr sz="2049" b="1"/>
            </a:lvl7pPr>
            <a:lvl8pPr marL="4099072" indent="0">
              <a:buNone/>
              <a:defRPr sz="2049" b="1"/>
            </a:lvl8pPr>
            <a:lvl9pPr marL="4684654" indent="0">
              <a:buNone/>
              <a:defRPr sz="2049" b="1"/>
            </a:lvl9pPr>
          </a:lstStyle>
          <a:p>
            <a:pPr lvl="0"/>
            <a:r>
              <a:rPr lang="ru-RU" smtClean="0"/>
              <a:t>Образец текста</a:t>
            </a:r>
          </a:p>
        </p:txBody>
      </p:sp>
      <p:sp>
        <p:nvSpPr>
          <p:cNvPr id="6" name="Объект 5"/>
          <p:cNvSpPr>
            <a:spLocks noGrp="1"/>
          </p:cNvSpPr>
          <p:nvPr>
            <p:ph sz="quarter" idx="4"/>
          </p:nvPr>
        </p:nvSpPr>
        <p:spPr>
          <a:xfrm>
            <a:off x="3471863" y="3208468"/>
            <a:ext cx="2915543" cy="47191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F03080B-65B6-4F80-ADAC-3B617B5A8258}" type="datetime1">
              <a:rPr lang="ru-RU" smtClean="0"/>
              <a:t>07.07.2022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17498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EE81CB9-5AAC-4940-AC39-8D10CB0E4801}" type="datetime1">
              <a:rPr lang="ru-RU" smtClean="0"/>
              <a:t>07.07.2022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43730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CB6D7C-409E-4034-A940-0C145B00676A}" type="datetime1">
              <a:rPr lang="ru-RU" smtClean="0"/>
              <a:t>07.07.2022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97063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585576"/>
            <a:ext cx="2211883" cy="2049516"/>
          </a:xfrm>
        </p:spPr>
        <p:txBody>
          <a:bodyPr anchor="b"/>
          <a:lstStyle>
            <a:lvl1pPr>
              <a:defRPr sz="4099"/>
            </a:lvl1pPr>
          </a:lstStyle>
          <a:p>
            <a:r>
              <a:rPr lang="ru-RU" smtClean="0"/>
              <a:t>Образец заголовка</a:t>
            </a:r>
            <a:endParaRPr lang="ru-RU"/>
          </a:p>
        </p:txBody>
      </p:sp>
      <p:sp>
        <p:nvSpPr>
          <p:cNvPr id="3" name="Объект 2"/>
          <p:cNvSpPr>
            <a:spLocks noGrp="1"/>
          </p:cNvSpPr>
          <p:nvPr>
            <p:ph idx="1"/>
          </p:nvPr>
        </p:nvSpPr>
        <p:spPr>
          <a:xfrm>
            <a:off x="2915543" y="1264682"/>
            <a:ext cx="3471863" cy="6242076"/>
          </a:xfrm>
        </p:spPr>
        <p:txBody>
          <a:bodyPr/>
          <a:lstStyle>
            <a:lvl1pPr>
              <a:defRPr sz="4099"/>
            </a:lvl1pPr>
            <a:lvl2pPr>
              <a:defRPr sz="3586"/>
            </a:lvl2pPr>
            <a:lvl3pPr>
              <a:defRPr sz="3074"/>
            </a:lvl3pPr>
            <a:lvl4pPr>
              <a:defRPr sz="2562"/>
            </a:lvl4pPr>
            <a:lvl5pPr>
              <a:defRPr sz="2562"/>
            </a:lvl5pPr>
            <a:lvl6pPr>
              <a:defRPr sz="2562"/>
            </a:lvl6pPr>
            <a:lvl7pPr>
              <a:defRPr sz="2562"/>
            </a:lvl7pPr>
            <a:lvl8pPr>
              <a:defRPr sz="2562"/>
            </a:lvl8pPr>
            <a:lvl9pPr>
              <a:defRPr sz="256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72381" y="2635091"/>
            <a:ext cx="2211883" cy="4881833"/>
          </a:xfrm>
        </p:spPr>
        <p:txBody>
          <a:bodyPr/>
          <a:lstStyle>
            <a:lvl1pPr marL="0" indent="0">
              <a:buNone/>
              <a:defRPr sz="2049"/>
            </a:lvl1pPr>
            <a:lvl2pPr marL="585582" indent="0">
              <a:buNone/>
              <a:defRPr sz="1793"/>
            </a:lvl2pPr>
            <a:lvl3pPr marL="1171164" indent="0">
              <a:buNone/>
              <a:defRPr sz="1537"/>
            </a:lvl3pPr>
            <a:lvl4pPr marL="1756745" indent="0">
              <a:buNone/>
              <a:defRPr sz="1281"/>
            </a:lvl4pPr>
            <a:lvl5pPr marL="2342327" indent="0">
              <a:buNone/>
              <a:defRPr sz="1281"/>
            </a:lvl5pPr>
            <a:lvl6pPr marL="2927909" indent="0">
              <a:buNone/>
              <a:defRPr sz="1281"/>
            </a:lvl6pPr>
            <a:lvl7pPr marL="3513491" indent="0">
              <a:buNone/>
              <a:defRPr sz="1281"/>
            </a:lvl7pPr>
            <a:lvl8pPr marL="4099072" indent="0">
              <a:buNone/>
              <a:defRPr sz="1281"/>
            </a:lvl8pPr>
            <a:lvl9pPr marL="4684654" indent="0">
              <a:buNone/>
              <a:defRPr sz="1281"/>
            </a:lvl9pPr>
          </a:lstStyle>
          <a:p>
            <a:pPr lvl="0"/>
            <a:r>
              <a:rPr lang="ru-RU" smtClean="0"/>
              <a:t>Образец текста</a:t>
            </a:r>
          </a:p>
        </p:txBody>
      </p:sp>
      <p:sp>
        <p:nvSpPr>
          <p:cNvPr id="5" name="Дата 4"/>
          <p:cNvSpPr>
            <a:spLocks noGrp="1"/>
          </p:cNvSpPr>
          <p:nvPr>
            <p:ph type="dt" sz="half" idx="10"/>
          </p:nvPr>
        </p:nvSpPr>
        <p:spPr/>
        <p:txBody>
          <a:bodyPr/>
          <a:lstStyle/>
          <a:p>
            <a:fld id="{1A7A2801-0A30-488A-B7FB-5A14A0B4B38A}" type="datetime1">
              <a:rPr lang="ru-RU" smtClean="0"/>
              <a:t>07.07.2022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22264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585576"/>
            <a:ext cx="2211883" cy="2049516"/>
          </a:xfrm>
        </p:spPr>
        <p:txBody>
          <a:bodyPr anchor="b"/>
          <a:lstStyle>
            <a:lvl1pPr>
              <a:defRPr sz="4099"/>
            </a:lvl1pPr>
          </a:lstStyle>
          <a:p>
            <a:r>
              <a:rPr lang="ru-RU" smtClean="0"/>
              <a:t>Образец заголовка</a:t>
            </a:r>
            <a:endParaRPr lang="ru-RU"/>
          </a:p>
        </p:txBody>
      </p:sp>
      <p:sp>
        <p:nvSpPr>
          <p:cNvPr id="3" name="Рисунок 2"/>
          <p:cNvSpPr>
            <a:spLocks noGrp="1"/>
          </p:cNvSpPr>
          <p:nvPr>
            <p:ph type="pic" idx="1"/>
          </p:nvPr>
        </p:nvSpPr>
        <p:spPr>
          <a:xfrm>
            <a:off x="2915543" y="1264682"/>
            <a:ext cx="3471863" cy="6242076"/>
          </a:xfrm>
        </p:spPr>
        <p:txBody>
          <a:bodyPr/>
          <a:lstStyle>
            <a:lvl1pPr marL="0" indent="0">
              <a:buNone/>
              <a:defRPr sz="4099"/>
            </a:lvl1pPr>
            <a:lvl2pPr marL="585582" indent="0">
              <a:buNone/>
              <a:defRPr sz="3586"/>
            </a:lvl2pPr>
            <a:lvl3pPr marL="1171164" indent="0">
              <a:buNone/>
              <a:defRPr sz="3074"/>
            </a:lvl3pPr>
            <a:lvl4pPr marL="1756745" indent="0">
              <a:buNone/>
              <a:defRPr sz="2562"/>
            </a:lvl4pPr>
            <a:lvl5pPr marL="2342327" indent="0">
              <a:buNone/>
              <a:defRPr sz="2562"/>
            </a:lvl5pPr>
            <a:lvl6pPr marL="2927909" indent="0">
              <a:buNone/>
              <a:defRPr sz="2562"/>
            </a:lvl6pPr>
            <a:lvl7pPr marL="3513491" indent="0">
              <a:buNone/>
              <a:defRPr sz="2562"/>
            </a:lvl7pPr>
            <a:lvl8pPr marL="4099072" indent="0">
              <a:buNone/>
              <a:defRPr sz="2562"/>
            </a:lvl8pPr>
            <a:lvl9pPr marL="4684654" indent="0">
              <a:buNone/>
              <a:defRPr sz="2562"/>
            </a:lvl9pPr>
          </a:lstStyle>
          <a:p>
            <a:endParaRPr lang="ru-RU"/>
          </a:p>
        </p:txBody>
      </p:sp>
      <p:sp>
        <p:nvSpPr>
          <p:cNvPr id="4" name="Текст 3"/>
          <p:cNvSpPr>
            <a:spLocks noGrp="1"/>
          </p:cNvSpPr>
          <p:nvPr>
            <p:ph type="body" sz="half" idx="2"/>
          </p:nvPr>
        </p:nvSpPr>
        <p:spPr>
          <a:xfrm>
            <a:off x="472381" y="2635091"/>
            <a:ext cx="2211883" cy="4881833"/>
          </a:xfrm>
        </p:spPr>
        <p:txBody>
          <a:bodyPr/>
          <a:lstStyle>
            <a:lvl1pPr marL="0" indent="0">
              <a:buNone/>
              <a:defRPr sz="2049"/>
            </a:lvl1pPr>
            <a:lvl2pPr marL="585582" indent="0">
              <a:buNone/>
              <a:defRPr sz="1793"/>
            </a:lvl2pPr>
            <a:lvl3pPr marL="1171164" indent="0">
              <a:buNone/>
              <a:defRPr sz="1537"/>
            </a:lvl3pPr>
            <a:lvl4pPr marL="1756745" indent="0">
              <a:buNone/>
              <a:defRPr sz="1281"/>
            </a:lvl4pPr>
            <a:lvl5pPr marL="2342327" indent="0">
              <a:buNone/>
              <a:defRPr sz="1281"/>
            </a:lvl5pPr>
            <a:lvl6pPr marL="2927909" indent="0">
              <a:buNone/>
              <a:defRPr sz="1281"/>
            </a:lvl6pPr>
            <a:lvl7pPr marL="3513491" indent="0">
              <a:buNone/>
              <a:defRPr sz="1281"/>
            </a:lvl7pPr>
            <a:lvl8pPr marL="4099072" indent="0">
              <a:buNone/>
              <a:defRPr sz="1281"/>
            </a:lvl8pPr>
            <a:lvl9pPr marL="4684654" indent="0">
              <a:buNone/>
              <a:defRPr sz="1281"/>
            </a:lvl9pPr>
          </a:lstStyle>
          <a:p>
            <a:pPr lvl="0"/>
            <a:r>
              <a:rPr lang="ru-RU" smtClean="0"/>
              <a:t>Образец текста</a:t>
            </a:r>
          </a:p>
        </p:txBody>
      </p:sp>
      <p:sp>
        <p:nvSpPr>
          <p:cNvPr id="5" name="Дата 4"/>
          <p:cNvSpPr>
            <a:spLocks noGrp="1"/>
          </p:cNvSpPr>
          <p:nvPr>
            <p:ph type="dt" sz="half" idx="10"/>
          </p:nvPr>
        </p:nvSpPr>
        <p:spPr/>
        <p:txBody>
          <a:bodyPr/>
          <a:lstStyle/>
          <a:p>
            <a:fld id="{95F1BDDC-B379-48DD-80CA-C502DEEC63FE}" type="datetime1">
              <a:rPr lang="ru-RU" smtClean="0"/>
              <a:t>07.07.2022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20813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67648"/>
            <a:ext cx="5915025" cy="1697764"/>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71488" y="2338237"/>
            <a:ext cx="5915025" cy="55731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71488" y="8141132"/>
            <a:ext cx="1543050" cy="467647"/>
          </a:xfrm>
          <a:prstGeom prst="rect">
            <a:avLst/>
          </a:prstGeom>
        </p:spPr>
        <p:txBody>
          <a:bodyPr vert="horz" lIns="91440" tIns="45720" rIns="91440" bIns="45720" rtlCol="0" anchor="ctr"/>
          <a:lstStyle>
            <a:lvl1pPr algn="l">
              <a:defRPr sz="1537">
                <a:solidFill>
                  <a:schemeClr val="tx1">
                    <a:tint val="75000"/>
                  </a:schemeClr>
                </a:solidFill>
              </a:defRPr>
            </a:lvl1pPr>
          </a:lstStyle>
          <a:p>
            <a:fld id="{26A9EBE1-B539-47BB-9942-EE3DF87D44B5}" type="datetime1">
              <a:rPr lang="ru-RU" smtClean="0"/>
              <a:t>07.07.2022</a:t>
            </a:fld>
            <a:endParaRPr lang="ru-RU"/>
          </a:p>
        </p:txBody>
      </p:sp>
      <p:sp>
        <p:nvSpPr>
          <p:cNvPr id="5" name="Нижний колонтитул 4"/>
          <p:cNvSpPr>
            <a:spLocks noGrp="1"/>
          </p:cNvSpPr>
          <p:nvPr>
            <p:ph type="ftr" sz="quarter" idx="3"/>
          </p:nvPr>
        </p:nvSpPr>
        <p:spPr>
          <a:xfrm>
            <a:off x="2271713" y="8141132"/>
            <a:ext cx="2314575" cy="467647"/>
          </a:xfrm>
          <a:prstGeom prst="rect">
            <a:avLst/>
          </a:prstGeom>
        </p:spPr>
        <p:txBody>
          <a:bodyPr vert="horz" lIns="91440" tIns="45720" rIns="91440" bIns="45720" rtlCol="0" anchor="ctr"/>
          <a:lstStyle>
            <a:lvl1pPr algn="ctr">
              <a:defRPr sz="1537">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843463" y="8141132"/>
            <a:ext cx="1543050" cy="467647"/>
          </a:xfrm>
          <a:prstGeom prst="rect">
            <a:avLst/>
          </a:prstGeom>
        </p:spPr>
        <p:txBody>
          <a:bodyPr vert="horz" lIns="91440" tIns="45720" rIns="91440" bIns="45720" rtlCol="0" anchor="ctr"/>
          <a:lstStyle>
            <a:lvl1pPr algn="r">
              <a:defRPr sz="1537">
                <a:solidFill>
                  <a:schemeClr val="tx1">
                    <a:tint val="75000"/>
                  </a:schemeClr>
                </a:solidFill>
              </a:defRPr>
            </a:lvl1pPr>
          </a:lstStyle>
          <a:p>
            <a:fld id="{5D507773-497F-4C06-A6BD-C97AF9A7795B}" type="slidenum">
              <a:rPr lang="ru-RU" smtClean="0"/>
              <a:t>‹#›</a:t>
            </a:fld>
            <a:endParaRPr lang="ru-RU"/>
          </a:p>
        </p:txBody>
      </p:sp>
    </p:spTree>
    <p:extLst>
      <p:ext uri="{BB962C8B-B14F-4D97-AF65-F5344CB8AC3E}">
        <p14:creationId xmlns:p14="http://schemas.microsoft.com/office/powerpoint/2010/main" val="3254777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1171164" rtl="0" eaLnBrk="1" latinLnBrk="0" hangingPunct="1">
        <a:lnSpc>
          <a:spcPct val="90000"/>
        </a:lnSpc>
        <a:spcBef>
          <a:spcPct val="0"/>
        </a:spcBef>
        <a:buNone/>
        <a:defRPr sz="5636" kern="1200">
          <a:solidFill>
            <a:schemeClr val="tx1"/>
          </a:solidFill>
          <a:latin typeface="+mj-lt"/>
          <a:ea typeface="+mj-ea"/>
          <a:cs typeface="+mj-cs"/>
        </a:defRPr>
      </a:lvl1pPr>
    </p:titleStyle>
    <p:bodyStyle>
      <a:lvl1pPr marL="292791" indent="-292791" algn="l" defTabSz="1171164" rtl="0" eaLnBrk="1" latinLnBrk="0" hangingPunct="1">
        <a:lnSpc>
          <a:spcPct val="90000"/>
        </a:lnSpc>
        <a:spcBef>
          <a:spcPts val="1281"/>
        </a:spcBef>
        <a:buFont typeface="Arial" panose="020B0604020202020204" pitchFamily="34" charset="0"/>
        <a:buChar char="•"/>
        <a:defRPr sz="3586" kern="1200">
          <a:solidFill>
            <a:schemeClr val="tx1"/>
          </a:solidFill>
          <a:latin typeface="+mn-lt"/>
          <a:ea typeface="+mn-ea"/>
          <a:cs typeface="+mn-cs"/>
        </a:defRPr>
      </a:lvl1pPr>
      <a:lvl2pPr marL="878373" indent="-292791" algn="l" defTabSz="1171164" rtl="0" eaLnBrk="1" latinLnBrk="0" hangingPunct="1">
        <a:lnSpc>
          <a:spcPct val="90000"/>
        </a:lnSpc>
        <a:spcBef>
          <a:spcPts val="640"/>
        </a:spcBef>
        <a:buFont typeface="Arial" panose="020B0604020202020204" pitchFamily="34" charset="0"/>
        <a:buChar char="•"/>
        <a:defRPr sz="3074" kern="1200">
          <a:solidFill>
            <a:schemeClr val="tx1"/>
          </a:solidFill>
          <a:latin typeface="+mn-lt"/>
          <a:ea typeface="+mn-ea"/>
          <a:cs typeface="+mn-cs"/>
        </a:defRPr>
      </a:lvl2pPr>
      <a:lvl3pPr marL="1463954" indent="-292791" algn="l" defTabSz="1171164" rtl="0" eaLnBrk="1" latinLnBrk="0" hangingPunct="1">
        <a:lnSpc>
          <a:spcPct val="90000"/>
        </a:lnSpc>
        <a:spcBef>
          <a:spcPts val="640"/>
        </a:spcBef>
        <a:buFont typeface="Arial" panose="020B0604020202020204" pitchFamily="34" charset="0"/>
        <a:buChar char="•"/>
        <a:defRPr sz="2562" kern="1200">
          <a:solidFill>
            <a:schemeClr val="tx1"/>
          </a:solidFill>
          <a:latin typeface="+mn-lt"/>
          <a:ea typeface="+mn-ea"/>
          <a:cs typeface="+mn-cs"/>
        </a:defRPr>
      </a:lvl3pPr>
      <a:lvl4pPr marL="2049536"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4pPr>
      <a:lvl5pPr marL="2635118"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5pPr>
      <a:lvl6pPr marL="3220700"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6pPr>
      <a:lvl7pPr marL="3806281"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7pPr>
      <a:lvl8pPr marL="4391863"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8pPr>
      <a:lvl9pPr marL="4977445"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9pPr>
    </p:bodyStyle>
    <p:otherStyle>
      <a:defPPr>
        <a:defRPr lang="ru-RU"/>
      </a:defPPr>
      <a:lvl1pPr marL="0" algn="l" defTabSz="1171164" rtl="0" eaLnBrk="1" latinLnBrk="0" hangingPunct="1">
        <a:defRPr sz="2305" kern="1200">
          <a:solidFill>
            <a:schemeClr val="tx1"/>
          </a:solidFill>
          <a:latin typeface="+mn-lt"/>
          <a:ea typeface="+mn-ea"/>
          <a:cs typeface="+mn-cs"/>
        </a:defRPr>
      </a:lvl1pPr>
      <a:lvl2pPr marL="585582" algn="l" defTabSz="1171164" rtl="0" eaLnBrk="1" latinLnBrk="0" hangingPunct="1">
        <a:defRPr sz="2305" kern="1200">
          <a:solidFill>
            <a:schemeClr val="tx1"/>
          </a:solidFill>
          <a:latin typeface="+mn-lt"/>
          <a:ea typeface="+mn-ea"/>
          <a:cs typeface="+mn-cs"/>
        </a:defRPr>
      </a:lvl2pPr>
      <a:lvl3pPr marL="1171164" algn="l" defTabSz="1171164" rtl="0" eaLnBrk="1" latinLnBrk="0" hangingPunct="1">
        <a:defRPr sz="2305" kern="1200">
          <a:solidFill>
            <a:schemeClr val="tx1"/>
          </a:solidFill>
          <a:latin typeface="+mn-lt"/>
          <a:ea typeface="+mn-ea"/>
          <a:cs typeface="+mn-cs"/>
        </a:defRPr>
      </a:lvl3pPr>
      <a:lvl4pPr marL="1756745" algn="l" defTabSz="1171164" rtl="0" eaLnBrk="1" latinLnBrk="0" hangingPunct="1">
        <a:defRPr sz="2305" kern="1200">
          <a:solidFill>
            <a:schemeClr val="tx1"/>
          </a:solidFill>
          <a:latin typeface="+mn-lt"/>
          <a:ea typeface="+mn-ea"/>
          <a:cs typeface="+mn-cs"/>
        </a:defRPr>
      </a:lvl4pPr>
      <a:lvl5pPr marL="2342327" algn="l" defTabSz="1171164" rtl="0" eaLnBrk="1" latinLnBrk="0" hangingPunct="1">
        <a:defRPr sz="2305" kern="1200">
          <a:solidFill>
            <a:schemeClr val="tx1"/>
          </a:solidFill>
          <a:latin typeface="+mn-lt"/>
          <a:ea typeface="+mn-ea"/>
          <a:cs typeface="+mn-cs"/>
        </a:defRPr>
      </a:lvl5pPr>
      <a:lvl6pPr marL="2927909" algn="l" defTabSz="1171164" rtl="0" eaLnBrk="1" latinLnBrk="0" hangingPunct="1">
        <a:defRPr sz="2305" kern="1200">
          <a:solidFill>
            <a:schemeClr val="tx1"/>
          </a:solidFill>
          <a:latin typeface="+mn-lt"/>
          <a:ea typeface="+mn-ea"/>
          <a:cs typeface="+mn-cs"/>
        </a:defRPr>
      </a:lvl6pPr>
      <a:lvl7pPr marL="3513491" algn="l" defTabSz="1171164" rtl="0" eaLnBrk="1" latinLnBrk="0" hangingPunct="1">
        <a:defRPr sz="2305" kern="1200">
          <a:solidFill>
            <a:schemeClr val="tx1"/>
          </a:solidFill>
          <a:latin typeface="+mn-lt"/>
          <a:ea typeface="+mn-ea"/>
          <a:cs typeface="+mn-cs"/>
        </a:defRPr>
      </a:lvl7pPr>
      <a:lvl8pPr marL="4099072" algn="l" defTabSz="1171164" rtl="0" eaLnBrk="1" latinLnBrk="0" hangingPunct="1">
        <a:defRPr sz="2305" kern="1200">
          <a:solidFill>
            <a:schemeClr val="tx1"/>
          </a:solidFill>
          <a:latin typeface="+mn-lt"/>
          <a:ea typeface="+mn-ea"/>
          <a:cs typeface="+mn-cs"/>
        </a:defRPr>
      </a:lvl8pPr>
      <a:lvl9pPr marL="4684654" algn="l" defTabSz="1171164" rtl="0" eaLnBrk="1" latinLnBrk="0" hangingPunct="1">
        <a:defRPr sz="23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file.yuansuxi.com/n008/1842y_700x9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858001" cy="8783638"/>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06" y="1304838"/>
            <a:ext cx="5506869" cy="7342492"/>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2" name="Рисунок 1" descr="C:\Documents and Settings\Root\Рабочий стол\семья.jpg"/>
          <p:cNvPicPr/>
          <p:nvPr/>
        </p:nvPicPr>
        <p:blipFill>
          <a:blip r:embed="rId4" cstate="print"/>
          <a:srcRect/>
          <a:stretch>
            <a:fillRect/>
          </a:stretch>
        </p:blipFill>
        <p:spPr bwMode="auto">
          <a:xfrm>
            <a:off x="365421" y="106378"/>
            <a:ext cx="1693545" cy="1491097"/>
          </a:xfrm>
          <a:prstGeom prst="roundRect">
            <a:avLst>
              <a:gd name="adj" fmla="val 8594"/>
            </a:avLst>
          </a:prstGeom>
          <a:solidFill>
            <a:srgbClr val="FFFFFF">
              <a:shade val="85000"/>
            </a:srgbClr>
          </a:solidFill>
          <a:ln>
            <a:noFill/>
          </a:ln>
          <a:effectLst>
            <a:glow rad="63500">
              <a:srgbClr val="5B9BD5">
                <a:satMod val="175000"/>
                <a:alpha val="40000"/>
              </a:srgbClr>
            </a:glow>
            <a:reflection blurRad="12700" stA="38000" endPos="28000" dist="5000" dir="5400000" sy="-100000" algn="bl" rotWithShape="0"/>
          </a:effectLst>
        </p:spPr>
      </p:pic>
      <p:sp>
        <p:nvSpPr>
          <p:cNvPr id="4" name="Прямоугольник 3"/>
          <p:cNvSpPr/>
          <p:nvPr/>
        </p:nvSpPr>
        <p:spPr>
          <a:xfrm>
            <a:off x="2088448" y="130224"/>
            <a:ext cx="4673774" cy="43088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ctr" defTabSz="502737"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Государственное  учреждение Тульской области </a:t>
            </a:r>
          </a:p>
          <a:p>
            <a:pPr marL="0" marR="0" lvl="0" indent="0" algn="ctr" defTabSz="502737"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«Социально-реабилитационный центр для несовершеннолетних  № 4» </a:t>
            </a:r>
            <a:endParaRPr kumimoji="0" lang="ru-RU" sz="1100" b="0" i="0" u="none" strike="noStrike" kern="0" cap="none" spc="0" normalizeH="0" baseline="0" noProof="0" dirty="0">
              <a:ln>
                <a:noFill/>
              </a:ln>
              <a:solidFill>
                <a:prstClr val="black"/>
              </a:solidFill>
              <a:effectLst/>
              <a:uLnTx/>
              <a:uFillTx/>
            </a:endParaRPr>
          </a:p>
        </p:txBody>
      </p:sp>
      <p:sp>
        <p:nvSpPr>
          <p:cNvPr id="5" name="Прямоугольник 4"/>
          <p:cNvSpPr/>
          <p:nvPr/>
        </p:nvSpPr>
        <p:spPr>
          <a:xfrm>
            <a:off x="215813" y="1688990"/>
            <a:ext cx="2518253" cy="769441"/>
          </a:xfrm>
          <a:prstGeom prst="rect">
            <a:avLst/>
          </a:prstGeom>
        </p:spPr>
        <p:txBody>
          <a:bodyPr wrap="none">
            <a:spAutoFit/>
          </a:bodyPr>
          <a:lstStyle/>
          <a:p>
            <a:pPr lvl="0" algn="ctr" defTabSz="502737">
              <a:defRPr/>
            </a:pPr>
            <a:r>
              <a:rPr lang="ru-RU" sz="44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МаГоБУс</a:t>
            </a:r>
            <a:endParaRPr lang="ru-RU" sz="4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endParaRPr>
          </a:p>
        </p:txBody>
      </p:sp>
      <p:sp>
        <p:nvSpPr>
          <p:cNvPr id="6" name="Прямоугольник 5"/>
          <p:cNvSpPr/>
          <p:nvPr/>
        </p:nvSpPr>
        <p:spPr>
          <a:xfrm>
            <a:off x="4330874" y="658507"/>
            <a:ext cx="224241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ru-RU" b="1" i="1" dirty="0">
                <a:ln w="11430"/>
                <a:solidFill>
                  <a:srgbClr val="FF00FF"/>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Выпуск   № </a:t>
            </a:r>
            <a:r>
              <a:rPr lang="ru-RU" b="1" i="1" dirty="0" smtClean="0">
                <a:ln w="11430"/>
                <a:solidFill>
                  <a:srgbClr val="FF00FF"/>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10</a:t>
            </a:r>
            <a:endParaRPr lang="ru-RU" b="1" i="1" dirty="0">
              <a:ln w="11430"/>
              <a:solidFill>
                <a:srgbClr val="FF00FF"/>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a:p>
            <a:pPr lvl="0" algn="ctr"/>
            <a:r>
              <a:rPr lang="ru-RU" b="1" i="1" dirty="0" smtClean="0">
                <a:ln w="11430"/>
                <a:solidFill>
                  <a:srgbClr val="FF00FF"/>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октябрь</a:t>
            </a:r>
            <a:r>
              <a:rPr lang="ru-RU" b="1" i="1" dirty="0" smtClean="0">
                <a:ln w="11430"/>
                <a:solidFill>
                  <a:srgbClr val="FF00FF"/>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ru-RU" b="1" i="1" dirty="0">
                <a:ln w="11430"/>
                <a:solidFill>
                  <a:srgbClr val="FF00FF"/>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2021 г.</a:t>
            </a:r>
          </a:p>
        </p:txBody>
      </p:sp>
      <p:sp>
        <p:nvSpPr>
          <p:cNvPr id="7" name="Прямоугольник 6"/>
          <p:cNvSpPr/>
          <p:nvPr/>
        </p:nvSpPr>
        <p:spPr>
          <a:xfrm>
            <a:off x="2958869" y="6726623"/>
            <a:ext cx="118737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lvl="0"/>
            <a:r>
              <a:rPr lang="ru-RU" b="1" i="1" dirty="0">
                <a:solidFill>
                  <a:srgbClr val="C00000"/>
                </a:solidFill>
                <a:latin typeface="Times New Roman" panose="02020603050405020304" pitchFamily="18" charset="0"/>
                <a:cs typeface="Times New Roman" panose="02020603050405020304" pitchFamily="18" charset="0"/>
              </a:rPr>
              <a:t>В номере:</a:t>
            </a:r>
          </a:p>
        </p:txBody>
      </p:sp>
      <p:sp>
        <p:nvSpPr>
          <p:cNvPr id="8" name="Прямоугольник 7"/>
          <p:cNvSpPr/>
          <p:nvPr/>
        </p:nvSpPr>
        <p:spPr>
          <a:xfrm>
            <a:off x="2088448" y="7184222"/>
            <a:ext cx="2928219"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ru-RU" sz="1200" b="1" i="1" dirty="0" smtClean="0">
                <a:solidFill>
                  <a:srgbClr val="7030A0"/>
                </a:solidFill>
                <a:latin typeface="Times New Roman" panose="02020603050405020304" pitchFamily="18" charset="0"/>
                <a:cs typeface="Times New Roman" panose="02020603050405020304" pitchFamily="18" charset="0"/>
              </a:rPr>
              <a:t>О пользе зарядки</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1</a:t>
            </a: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Осень, осень, в гости просим!</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2</a:t>
            </a: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Что такое пуантилизм?</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3</a:t>
            </a: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День отца</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4-5</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Наша «</a:t>
            </a:r>
            <a:r>
              <a:rPr lang="ru-RU" sz="1200" b="1" i="1" dirty="0" err="1" smtClean="0">
                <a:solidFill>
                  <a:srgbClr val="7030A0"/>
                </a:solidFill>
                <a:latin typeface="Times New Roman" panose="02020603050405020304" pitchFamily="18" charset="0"/>
                <a:cs typeface="Times New Roman" panose="02020603050405020304" pitchFamily="18" charset="0"/>
              </a:rPr>
              <a:t>Берегиня</a:t>
            </a:r>
            <a:r>
              <a:rPr lang="ru-RU" sz="1200" b="1" i="1" dirty="0" smtClean="0">
                <a:solidFill>
                  <a:srgbClr val="7030A0"/>
                </a:solidFill>
                <a:latin typeface="Times New Roman" panose="02020603050405020304" pitchFamily="18" charset="0"/>
                <a:cs typeface="Times New Roman" panose="02020603050405020304" pitchFamily="18" charset="0"/>
              </a:rPr>
              <a:t>»</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6</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Волшебная </a:t>
            </a:r>
            <a:r>
              <a:rPr lang="ru-RU" sz="1200" b="1" i="1" dirty="0" smtClean="0">
                <a:solidFill>
                  <a:srgbClr val="7030A0"/>
                </a:solidFill>
                <a:latin typeface="Times New Roman" panose="02020603050405020304" pitchFamily="18" charset="0"/>
                <a:cs typeface="Times New Roman" panose="02020603050405020304" pitchFamily="18" charset="0"/>
              </a:rPr>
              <a:t>бумага</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7-8</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a:solidFill>
                  <a:srgbClr val="7030A0"/>
                </a:solidFill>
                <a:latin typeface="Times New Roman" panose="02020603050405020304" pitchFamily="18" charset="0"/>
                <a:cs typeface="Times New Roman" panose="02020603050405020304" pitchFamily="18" charset="0"/>
              </a:rPr>
              <a:t>Оранжевое настроение – стр. 9</a:t>
            </a:r>
          </a:p>
        </p:txBody>
      </p:sp>
      <p:sp>
        <p:nvSpPr>
          <p:cNvPr id="9" name="Нижний колонтитул 8"/>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endParaRPr lang="ru-RU" dirty="0"/>
          </a:p>
        </p:txBody>
      </p:sp>
    </p:spTree>
    <p:extLst>
      <p:ext uri="{BB962C8B-B14F-4D97-AF65-F5344CB8AC3E}">
        <p14:creationId xmlns:p14="http://schemas.microsoft.com/office/powerpoint/2010/main" val="278076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noteka.org/uploads/posts/2021-04/1617338324_29-p-fotoramki-s-dnem-rozhdeniya-detskie-fon-po-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51661" y="181215"/>
            <a:ext cx="397231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ru-RU" sz="2800" b="1" i="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Оранжевое настроение</a:t>
            </a:r>
          </a:p>
        </p:txBody>
      </p:sp>
      <p:sp>
        <p:nvSpPr>
          <p:cNvPr id="3" name="Прямоугольник 2"/>
          <p:cNvSpPr/>
          <p:nvPr/>
        </p:nvSpPr>
        <p:spPr>
          <a:xfrm>
            <a:off x="125259" y="7834935"/>
            <a:ext cx="6613743"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ru-RU" sz="105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Адрес редакции: 301164,  п. Гвардейский,            Главный редактор:        Газета издаётся  1 раз в месяц</a:t>
            </a:r>
          </a:p>
          <a:p>
            <a:pPr marL="0" marR="0" lvl="0" indent="0" defTabSz="914400" eaLnBrk="1" fontAlgn="auto" latinLnBrk="0" hangingPunct="1">
              <a:lnSpc>
                <a:spcPct val="150000"/>
              </a:lnSpc>
              <a:spcBef>
                <a:spcPts val="0"/>
              </a:spcBef>
              <a:spcAft>
                <a:spcPts val="0"/>
              </a:spcAft>
              <a:buClrTx/>
              <a:buSzTx/>
              <a:buFontTx/>
              <a:buNone/>
              <a:tabLst/>
              <a:defRPr/>
            </a:pPr>
            <a:r>
              <a:rPr kumimoji="0" lang="ru-RU" sz="105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ул. Молодёжная, д. 11                                                Назарова Н. В. </a:t>
            </a:r>
            <a:endParaRPr kumimoji="0" lang="ru-RU" sz="1050" b="0" i="0" u="none" strike="noStrike" kern="0" cap="none" spc="0" normalizeH="0" baseline="0" noProof="0" dirty="0">
              <a:ln>
                <a:noFill/>
              </a:ln>
              <a:solidFill>
                <a:prstClr val="black"/>
              </a:solidFill>
              <a:effectLst/>
              <a:uLnTx/>
              <a:uFillTx/>
            </a:endParaRPr>
          </a:p>
        </p:txBody>
      </p:sp>
      <p:cxnSp>
        <p:nvCxnSpPr>
          <p:cNvPr id="5" name="Прямая соединительная линия 4"/>
          <p:cNvCxnSpPr/>
          <p:nvPr/>
        </p:nvCxnSpPr>
        <p:spPr>
          <a:xfrm>
            <a:off x="0" y="7390356"/>
            <a:ext cx="6858000" cy="12526"/>
          </a:xfrm>
          <a:prstGeom prst="line">
            <a:avLst/>
          </a:prstGeom>
        </p:spPr>
        <p:style>
          <a:lnRef idx="1">
            <a:schemeClr val="dk1"/>
          </a:lnRef>
          <a:fillRef idx="0">
            <a:schemeClr val="dk1"/>
          </a:fillRef>
          <a:effectRef idx="0">
            <a:schemeClr val="dk1"/>
          </a:effectRef>
          <a:fontRef idx="minor">
            <a:schemeClr val="tx1"/>
          </a:fontRef>
        </p:style>
      </p:cxn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r>
              <a:rPr lang="ru-RU" dirty="0" smtClean="0"/>
              <a:t>9</a:t>
            </a:r>
            <a:endParaRPr lang="ru-RU" dirty="0"/>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010" y="968698"/>
            <a:ext cx="1911980" cy="25493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Прямоугольник 8"/>
          <p:cNvSpPr/>
          <p:nvPr/>
        </p:nvSpPr>
        <p:spPr>
          <a:xfrm>
            <a:off x="1714500" y="3697828"/>
            <a:ext cx="3429000" cy="3539430"/>
          </a:xfrm>
          <a:prstGeom prst="rect">
            <a:avLst/>
          </a:prstGeom>
        </p:spPr>
        <p:txBody>
          <a:bodyPr>
            <a:spAutoFit/>
          </a:bodyPr>
          <a:lstStyle/>
          <a:p>
            <a:pPr algn="ctr"/>
            <a:r>
              <a:rPr lang="ru-RU" sz="1400" dirty="0">
                <a:solidFill>
                  <a:srgbClr val="002060"/>
                </a:solidFill>
                <a:latin typeface="Comic Sans MS" panose="030F0702030302020204" pitchFamily="66" charset="0"/>
              </a:rPr>
              <a:t>Шутливый, интересный,</a:t>
            </a:r>
            <a:br>
              <a:rPr lang="ru-RU" sz="1400" dirty="0">
                <a:solidFill>
                  <a:srgbClr val="002060"/>
                </a:solidFill>
                <a:latin typeface="Comic Sans MS" panose="030F0702030302020204" pitchFamily="66" charset="0"/>
              </a:rPr>
            </a:br>
            <a:r>
              <a:rPr lang="ru-RU" sz="1400" dirty="0">
                <a:solidFill>
                  <a:srgbClr val="002060"/>
                </a:solidFill>
                <a:latin typeface="Comic Sans MS" panose="030F0702030302020204" pitchFamily="66" charset="0"/>
              </a:rPr>
              <a:t>Готовый поболтать</a:t>
            </a:r>
            <a:br>
              <a:rPr lang="ru-RU" sz="1400" dirty="0">
                <a:solidFill>
                  <a:srgbClr val="002060"/>
                </a:solidFill>
                <a:latin typeface="Comic Sans MS" panose="030F0702030302020204" pitchFamily="66" charset="0"/>
              </a:rPr>
            </a:br>
            <a:r>
              <a:rPr lang="ru-RU" sz="1400" dirty="0">
                <a:solidFill>
                  <a:srgbClr val="002060"/>
                </a:solidFill>
                <a:latin typeface="Comic Sans MS" panose="030F0702030302020204" pitchFamily="66" charset="0"/>
              </a:rPr>
              <a:t>И разговор не пресный</a:t>
            </a:r>
            <a:br>
              <a:rPr lang="ru-RU" sz="1400" dirty="0">
                <a:solidFill>
                  <a:srgbClr val="002060"/>
                </a:solidFill>
                <a:latin typeface="Comic Sans MS" panose="030F0702030302020204" pitchFamily="66" charset="0"/>
              </a:rPr>
            </a:br>
            <a:r>
              <a:rPr lang="ru-RU" sz="1400" dirty="0">
                <a:solidFill>
                  <a:srgbClr val="002060"/>
                </a:solidFill>
                <a:latin typeface="Comic Sans MS" panose="030F0702030302020204" pitchFamily="66" charset="0"/>
              </a:rPr>
              <a:t>Умело поддержать,</a:t>
            </a:r>
            <a:br>
              <a:rPr lang="ru-RU" sz="1400" dirty="0">
                <a:solidFill>
                  <a:srgbClr val="002060"/>
                </a:solidFill>
                <a:latin typeface="Comic Sans MS" panose="030F0702030302020204" pitchFamily="66" charset="0"/>
              </a:rPr>
            </a:br>
            <a:r>
              <a:rPr lang="ru-RU" sz="1400" dirty="0">
                <a:solidFill>
                  <a:srgbClr val="002060"/>
                </a:solidFill>
                <a:latin typeface="Comic Sans MS" panose="030F0702030302020204" pitchFamily="66" charset="0"/>
              </a:rPr>
              <a:t>Впрямь целеустремленный</a:t>
            </a:r>
            <a:br>
              <a:rPr lang="ru-RU" sz="1400" dirty="0">
                <a:solidFill>
                  <a:srgbClr val="002060"/>
                </a:solidFill>
                <a:latin typeface="Comic Sans MS" panose="030F0702030302020204" pitchFamily="66" charset="0"/>
              </a:rPr>
            </a:br>
            <a:r>
              <a:rPr lang="ru-RU" sz="1400" dirty="0">
                <a:solidFill>
                  <a:srgbClr val="002060"/>
                </a:solidFill>
                <a:latin typeface="Comic Sans MS" panose="030F0702030302020204" pitchFamily="66" charset="0"/>
              </a:rPr>
              <a:t>И ищущий успех,</a:t>
            </a:r>
            <a:br>
              <a:rPr lang="ru-RU" sz="1400" dirty="0">
                <a:solidFill>
                  <a:srgbClr val="002060"/>
                </a:solidFill>
                <a:latin typeface="Comic Sans MS" panose="030F0702030302020204" pitchFamily="66" charset="0"/>
              </a:rPr>
            </a:br>
            <a:r>
              <a:rPr lang="ru-RU" sz="1400" dirty="0">
                <a:solidFill>
                  <a:srgbClr val="002060"/>
                </a:solidFill>
                <a:latin typeface="Comic Sans MS" panose="030F0702030302020204" pitchFamily="66" charset="0"/>
              </a:rPr>
              <a:t>В шальную жизнь влюбленный</a:t>
            </a:r>
            <a:br>
              <a:rPr lang="ru-RU" sz="1400" dirty="0">
                <a:solidFill>
                  <a:srgbClr val="002060"/>
                </a:solidFill>
                <a:latin typeface="Comic Sans MS" panose="030F0702030302020204" pitchFamily="66" charset="0"/>
              </a:rPr>
            </a:br>
            <a:r>
              <a:rPr lang="ru-RU" sz="1400" dirty="0">
                <a:solidFill>
                  <a:srgbClr val="002060"/>
                </a:solidFill>
                <a:latin typeface="Comic Sans MS" panose="030F0702030302020204" pitchFamily="66" charset="0"/>
              </a:rPr>
              <a:t>И восхитивший всех,</a:t>
            </a:r>
            <a:br>
              <a:rPr lang="ru-RU" sz="1400" dirty="0">
                <a:solidFill>
                  <a:srgbClr val="002060"/>
                </a:solidFill>
                <a:latin typeface="Comic Sans MS" panose="030F0702030302020204" pitchFamily="66" charset="0"/>
              </a:rPr>
            </a:br>
            <a:r>
              <a:rPr lang="ru-RU" sz="1400" dirty="0">
                <a:solidFill>
                  <a:srgbClr val="002060"/>
                </a:solidFill>
                <a:latin typeface="Comic Sans MS" panose="030F0702030302020204" pitchFamily="66" charset="0"/>
              </a:rPr>
              <a:t>Веселый, крепкий, силой</a:t>
            </a:r>
            <a:br>
              <a:rPr lang="ru-RU" sz="1400" dirty="0">
                <a:solidFill>
                  <a:srgbClr val="002060"/>
                </a:solidFill>
                <a:latin typeface="Comic Sans MS" panose="030F0702030302020204" pitchFamily="66" charset="0"/>
              </a:rPr>
            </a:br>
            <a:r>
              <a:rPr lang="ru-RU" sz="1400" dirty="0">
                <a:solidFill>
                  <a:srgbClr val="002060"/>
                </a:solidFill>
                <a:latin typeface="Comic Sans MS" panose="030F0702030302020204" pitchFamily="66" charset="0"/>
              </a:rPr>
              <a:t>Подобный лишь скале,</a:t>
            </a:r>
            <a:br>
              <a:rPr lang="ru-RU" sz="1400" dirty="0">
                <a:solidFill>
                  <a:srgbClr val="002060"/>
                </a:solidFill>
                <a:latin typeface="Comic Sans MS" panose="030F0702030302020204" pitchFamily="66" charset="0"/>
              </a:rPr>
            </a:br>
            <a:r>
              <a:rPr lang="ru-RU" sz="1400" dirty="0">
                <a:solidFill>
                  <a:srgbClr val="002060"/>
                </a:solidFill>
                <a:latin typeface="Comic Sans MS" panose="030F0702030302020204" pitchFamily="66" charset="0"/>
              </a:rPr>
              <a:t>Улыбчивый, красивый —</a:t>
            </a:r>
            <a:br>
              <a:rPr lang="ru-RU" sz="1400" dirty="0">
                <a:solidFill>
                  <a:srgbClr val="002060"/>
                </a:solidFill>
                <a:latin typeface="Comic Sans MS" panose="030F0702030302020204" pitchFamily="66" charset="0"/>
              </a:rPr>
            </a:br>
            <a:r>
              <a:rPr lang="ru-RU" sz="1400" dirty="0">
                <a:solidFill>
                  <a:srgbClr val="002060"/>
                </a:solidFill>
                <a:latin typeface="Comic Sans MS" panose="030F0702030302020204" pitchFamily="66" charset="0"/>
              </a:rPr>
              <a:t>Все это о тебе!</a:t>
            </a:r>
            <a:br>
              <a:rPr lang="ru-RU" sz="1400" dirty="0">
                <a:solidFill>
                  <a:srgbClr val="002060"/>
                </a:solidFill>
                <a:latin typeface="Comic Sans MS" panose="030F0702030302020204" pitchFamily="66" charset="0"/>
              </a:rPr>
            </a:br>
            <a:r>
              <a:rPr lang="ru-RU" sz="1400" dirty="0" err="1" smtClean="0">
                <a:solidFill>
                  <a:srgbClr val="002060"/>
                </a:solidFill>
                <a:latin typeface="Comic Sans MS" panose="030F0702030302020204" pitchFamily="66" charset="0"/>
              </a:rPr>
              <a:t>Киррюша</a:t>
            </a:r>
            <a:r>
              <a:rPr lang="ru-RU" sz="1400" dirty="0" smtClean="0">
                <a:solidFill>
                  <a:srgbClr val="002060"/>
                </a:solidFill>
                <a:latin typeface="Comic Sans MS" panose="030F0702030302020204" pitchFamily="66" charset="0"/>
              </a:rPr>
              <a:t>, </a:t>
            </a:r>
            <a:r>
              <a:rPr lang="ru-RU" sz="1400" dirty="0">
                <a:solidFill>
                  <a:srgbClr val="002060"/>
                </a:solidFill>
                <a:latin typeface="Comic Sans MS" panose="030F0702030302020204" pitchFamily="66" charset="0"/>
              </a:rPr>
              <a:t>с днем рожденья!</a:t>
            </a:r>
            <a:br>
              <a:rPr lang="ru-RU" sz="1400" dirty="0">
                <a:solidFill>
                  <a:srgbClr val="002060"/>
                </a:solidFill>
                <a:latin typeface="Comic Sans MS" panose="030F0702030302020204" pitchFamily="66" charset="0"/>
              </a:rPr>
            </a:br>
            <a:r>
              <a:rPr lang="ru-RU" sz="1400" dirty="0">
                <a:solidFill>
                  <a:srgbClr val="002060"/>
                </a:solidFill>
                <a:latin typeface="Comic Sans MS" panose="030F0702030302020204" pitchFamily="66" charset="0"/>
              </a:rPr>
              <a:t>Знай, ты такой один.</a:t>
            </a:r>
            <a:br>
              <a:rPr lang="ru-RU" sz="1400" dirty="0">
                <a:solidFill>
                  <a:srgbClr val="002060"/>
                </a:solidFill>
                <a:latin typeface="Comic Sans MS" panose="030F0702030302020204" pitchFamily="66" charset="0"/>
              </a:rPr>
            </a:br>
            <a:r>
              <a:rPr lang="ru-RU" sz="1400" dirty="0">
                <a:solidFill>
                  <a:srgbClr val="002060"/>
                </a:solidFill>
                <a:latin typeface="Comic Sans MS" panose="030F0702030302020204" pitchFamily="66" charset="0"/>
              </a:rPr>
              <a:t>Добра тебе, веселья</a:t>
            </a:r>
            <a:br>
              <a:rPr lang="ru-RU" sz="1400" dirty="0">
                <a:solidFill>
                  <a:srgbClr val="002060"/>
                </a:solidFill>
                <a:latin typeface="Comic Sans MS" panose="030F0702030302020204" pitchFamily="66" charset="0"/>
              </a:rPr>
            </a:br>
            <a:r>
              <a:rPr lang="ru-RU" sz="1400" dirty="0">
                <a:solidFill>
                  <a:srgbClr val="002060"/>
                </a:solidFill>
                <a:latin typeface="Comic Sans MS" panose="030F0702030302020204" pitchFamily="66" charset="0"/>
              </a:rPr>
              <a:t>И всяческих вершин</a:t>
            </a:r>
            <a:r>
              <a:rPr lang="ru-RU" sz="1400" dirty="0" smtClean="0">
                <a:solidFill>
                  <a:srgbClr val="002060"/>
                </a:solidFill>
                <a:latin typeface="Comic Sans MS" panose="030F0702030302020204" pitchFamily="66" charset="0"/>
              </a:rPr>
              <a:t>!</a:t>
            </a:r>
            <a:endParaRPr lang="ru-RU" sz="14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13006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1.liveinternet.ru/images/attach/c/2/69/404/69404363_1295337136_osen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1</a:t>
            </a:r>
          </a:p>
        </p:txBody>
      </p:sp>
      <p:sp>
        <p:nvSpPr>
          <p:cNvPr id="4" name="TextBox 3"/>
          <p:cNvSpPr txBox="1"/>
          <p:nvPr/>
        </p:nvSpPr>
        <p:spPr>
          <a:xfrm>
            <a:off x="2167002" y="200417"/>
            <a:ext cx="2890535"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400" b="1" dirty="0" smtClean="0">
                <a:solidFill>
                  <a:srgbClr val="FF0000"/>
                </a:solidFill>
                <a:latin typeface="Comic Sans MS" panose="030F0702030302020204" pitchFamily="66" charset="0"/>
              </a:rPr>
              <a:t>О пользе зарядки</a:t>
            </a:r>
            <a:endParaRPr lang="ru-RU" sz="2400" b="1" dirty="0">
              <a:solidFill>
                <a:srgbClr val="FF0000"/>
              </a:solidFill>
              <a:latin typeface="Comic Sans MS" panose="030F0702030302020204" pitchFamily="66" charset="0"/>
            </a:endParaRPr>
          </a:p>
        </p:txBody>
      </p:sp>
      <p:sp>
        <p:nvSpPr>
          <p:cNvPr id="5" name="Прямоугольник 4"/>
          <p:cNvSpPr/>
          <p:nvPr/>
        </p:nvSpPr>
        <p:spPr>
          <a:xfrm>
            <a:off x="303756" y="862499"/>
            <a:ext cx="6250487" cy="305660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             О </a:t>
            </a:r>
            <a:r>
              <a:rPr lang="ru-RU" sz="1200" dirty="0">
                <a:latin typeface="Times New Roman" panose="02020603050405020304" pitchFamily="18" charset="0"/>
                <a:ea typeface="Calibri" panose="020F0502020204030204" pitchFamily="34" charset="0"/>
                <a:cs typeface="Times New Roman" panose="02020603050405020304" pitchFamily="18" charset="0"/>
              </a:rPr>
              <a:t>пользе гимнастики знали уже с древних времён. Например, в Китае и Индии гимнастические упражнения начали применять в лечебных целях более 6000 лет назад. Современные врачи полностью разделяют это мнение.</a:t>
            </a:r>
          </a:p>
          <a:p>
            <a:pPr algn="just">
              <a:lnSpc>
                <a:spcPct val="107000"/>
              </a:lnSpc>
              <a:spcAft>
                <a:spcPts val="0"/>
              </a:spcAft>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             Зарядка </a:t>
            </a:r>
            <a:r>
              <a:rPr lang="ru-RU" sz="1200" dirty="0">
                <a:latin typeface="Times New Roman" panose="02020603050405020304" pitchFamily="18" charset="0"/>
                <a:ea typeface="Calibri" panose="020F0502020204030204" pitchFamily="34" charset="0"/>
                <a:cs typeface="Times New Roman" panose="02020603050405020304" pitchFamily="18" charset="0"/>
              </a:rPr>
              <a:t>пробуждения является ценным средством оздоровления и воспитания детей. Во время сна все процессы в организме детей замедляются, сразу после пробуждения у ребёнка снижена скорость реакции, чувствительность, умственная и физическая работоспособность. Для того, чтобы полностью проснуться, детскому организму требуется достаточно продолжительное время.</a:t>
            </a:r>
          </a:p>
          <a:p>
            <a:pPr algn="just">
              <a:lnSpc>
                <a:spcPct val="107000"/>
              </a:lnSpc>
              <a:spcAft>
                <a:spcPts val="0"/>
              </a:spcAft>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             Гимнастика </a:t>
            </a:r>
            <a:r>
              <a:rPr lang="ru-RU" sz="1200" dirty="0">
                <a:latin typeface="Times New Roman" panose="02020603050405020304" pitchFamily="18" charset="0"/>
                <a:ea typeface="Calibri" panose="020F0502020204030204" pitchFamily="34" charset="0"/>
                <a:cs typeface="Times New Roman" panose="02020603050405020304" pitchFamily="18" charset="0"/>
              </a:rPr>
              <a:t>пробуждения предназначена для того, чтобы помочь до конца не сформировавшейся и очень ранимой детской нервной системе быстрее перейти в состояние бодрствования. У малышей после неё пропадает сонливое состояние, появляется чувство бодрости, наступает эмоциональный подъём, повышается работоспособность. Она позволяет поддержать мышцы в тонусе и заряжает детей энергией на весь день.</a:t>
            </a:r>
          </a:p>
          <a:p>
            <a:pPr indent="449580"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Регулярные упражнения способствуют развитию мышц, улучшают осанку, являются хорошей профилактикой сколиоза и остеохондроза.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303756" y="5749791"/>
            <a:ext cx="6128358" cy="2858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580"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Зарядка пробуждения представляет собой несложный комплекс упражнений, которые дети делают сразу после пробуждения. Она не только помогает проснуться, но и выполняет ещё несколько важных функций: увеличивает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лимфоток</a:t>
            </a:r>
            <a:r>
              <a:rPr lang="ru-RU" sz="1200" dirty="0">
                <a:latin typeface="Times New Roman" panose="02020603050405020304" pitchFamily="18" charset="0"/>
                <a:ea typeface="Calibri" panose="020F0502020204030204" pitchFamily="34" charset="0"/>
                <a:cs typeface="Times New Roman" panose="02020603050405020304" pitchFamily="18" charset="0"/>
              </a:rPr>
              <a:t> в крови, повышается тонус мышц, активизируется работа сердца.</a:t>
            </a:r>
          </a:p>
          <a:p>
            <a:pPr indent="449580"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Гимнастика в постели включает такие элементы, как потягивание, поочерёдное и одновременное поднимание ног и рук, элементы самомассажа, пальчиковая гимнастика, гимнастика для глаз.</a:t>
            </a:r>
          </a:p>
          <a:p>
            <a:pPr indent="449580"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Главное правило – исключить резкие движения, которые могут вызвать растяжение мышц.</a:t>
            </a:r>
          </a:p>
          <a:p>
            <a:pPr indent="449580"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Значение зарядки пробуждения для детей очень велико. Вставать с постели и приступать к выполнению упражнений требует определённого волевого усилия, вырабатывает настойчивость, дисциплинирует детей</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p>
          <a:p>
            <a:pPr indent="449580" algn="just">
              <a:lnSpc>
                <a:spcPct val="107000"/>
              </a:lnSpc>
              <a:spcAft>
                <a:spcPts val="0"/>
              </a:spcAft>
            </a:pP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Воспитатель: Наумова Н.Г.</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t="27068"/>
          <a:stretch/>
        </p:blipFill>
        <p:spPr>
          <a:xfrm>
            <a:off x="698808" y="4045390"/>
            <a:ext cx="1572905" cy="1529542"/>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t="33227"/>
          <a:stretch/>
        </p:blipFill>
        <p:spPr>
          <a:xfrm>
            <a:off x="4639811" y="4045390"/>
            <a:ext cx="1693620" cy="1507835"/>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rotWithShape="1">
          <a:blip r:embed="rId5" cstate="print">
            <a:extLst>
              <a:ext uri="{28A0092B-C50C-407E-A947-70E740481C1C}">
                <a14:useLocalDpi xmlns:a14="http://schemas.microsoft.com/office/drawing/2010/main" val="0"/>
              </a:ext>
            </a:extLst>
          </a:blip>
          <a:srcRect t="32799"/>
          <a:stretch/>
        </p:blipFill>
        <p:spPr>
          <a:xfrm>
            <a:off x="2619744" y="4103030"/>
            <a:ext cx="1618509" cy="14501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1036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1.liveinternet.ru/images/attach/c/2/69/404/69404363_1295337136_osen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2</a:t>
            </a:r>
          </a:p>
        </p:txBody>
      </p:sp>
      <p:sp>
        <p:nvSpPr>
          <p:cNvPr id="5" name="Прямоугольник 4"/>
          <p:cNvSpPr/>
          <p:nvPr/>
        </p:nvSpPr>
        <p:spPr>
          <a:xfrm>
            <a:off x="353860" y="1072295"/>
            <a:ext cx="6150279"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Aft>
                <a:spcPts val="0"/>
              </a:spcAft>
            </a:pPr>
            <a:r>
              <a:rPr lang="ru-RU" sz="1200" dirty="0">
                <a:solidFill>
                  <a:srgbClr val="181818"/>
                </a:solidFill>
                <a:latin typeface="Times New Roman" panose="02020603050405020304" pitchFamily="18" charset="0"/>
                <a:ea typeface="Times New Roman" panose="02020603050405020304" pitchFamily="18" charset="0"/>
              </a:rPr>
              <a:t>Традиционно, в октябре, в </a:t>
            </a:r>
            <a:r>
              <a:rPr lang="ru-RU" sz="1200" dirty="0" smtClean="0">
                <a:solidFill>
                  <a:srgbClr val="181818"/>
                </a:solidFill>
                <a:latin typeface="Times New Roman" panose="02020603050405020304" pitchFamily="18" charset="0"/>
                <a:ea typeface="Times New Roman" panose="02020603050405020304" pitchFamily="18" charset="0"/>
              </a:rPr>
              <a:t>нашем отделении </a:t>
            </a:r>
            <a:r>
              <a:rPr lang="ru-RU" sz="1200" dirty="0">
                <a:solidFill>
                  <a:srgbClr val="181818"/>
                </a:solidFill>
                <a:latin typeface="Times New Roman" panose="02020603050405020304" pitchFamily="18" charset="0"/>
                <a:ea typeface="Times New Roman" panose="02020603050405020304" pitchFamily="18" charset="0"/>
              </a:rPr>
              <a:t>проходит осенний праздник.  В этом году он назывался «Золотая осень».  На дворе пасмурно и холодно, не хватает солнечного тепла, а у нас в актовом зале царила теплая, доброжелательная атмосфера.  В гости к ребятам пришли лесные жители: ежик, белочка, грибочки, медведь, мышка, лисичка, у лесных жителей идет подготовка к зиме. И сама осень-красавица, роль которой исполнила логопед </a:t>
            </a:r>
            <a:r>
              <a:rPr lang="ru-RU" sz="1200" dirty="0" err="1">
                <a:solidFill>
                  <a:srgbClr val="181818"/>
                </a:solidFill>
                <a:latin typeface="Times New Roman" panose="02020603050405020304" pitchFamily="18" charset="0"/>
                <a:ea typeface="Times New Roman" panose="02020603050405020304" pitchFamily="18" charset="0"/>
              </a:rPr>
              <a:t>Барашкова</a:t>
            </a:r>
            <a:r>
              <a:rPr lang="ru-RU" sz="1200" dirty="0">
                <a:solidFill>
                  <a:srgbClr val="181818"/>
                </a:solidFill>
                <a:latin typeface="Times New Roman" panose="02020603050405020304" pitchFamily="18" charset="0"/>
                <a:ea typeface="Times New Roman" panose="02020603050405020304" pitchFamily="18" charset="0"/>
              </a:rPr>
              <a:t> Е.Е., заглянула к нам на праздник, принесла гостинцы: яблоки, овощи.  Дети с нетерпением ждали встречи с  осенью.  Вместе с Осенью воспитанники отправились в увлекательное путешествие в осенний лес и на огород.</a:t>
            </a:r>
            <a:endParaRPr lang="ru-RU" sz="1200" dirty="0">
              <a:latin typeface="Times New Roman" panose="02020603050405020304" pitchFamily="18" charset="0"/>
              <a:ea typeface="Times New Roman" panose="02020603050405020304" pitchFamily="18" charset="0"/>
            </a:endParaRPr>
          </a:p>
          <a:p>
            <a:pPr algn="just">
              <a:spcAft>
                <a:spcPts val="0"/>
              </a:spcAft>
            </a:pPr>
            <a:r>
              <a:rPr lang="ru-RU" sz="1200" dirty="0">
                <a:solidFill>
                  <a:srgbClr val="181818"/>
                </a:solidFill>
                <a:latin typeface="Times New Roman" panose="02020603050405020304" pitchFamily="18" charset="0"/>
                <a:ea typeface="Times New Roman" panose="02020603050405020304" pitchFamily="18" charset="0"/>
              </a:rPr>
              <a:t> На празднике дети перевоплощались в разных персонажей:  в ежика, белочку, медведя, мышку, лису, овощей; пели песни, исполняли танцы, играли в веселые игры,  отгадывали осенние загадки,  рассказывали стихи.  А самым ярким и запоминающимся эпизодом стал сюрпризный момент – появление на празднике лесных жителей Ёжика и Белочки.</a:t>
            </a:r>
            <a:r>
              <a:rPr lang="ru-RU" sz="1200" dirty="0">
                <a:latin typeface="Times New Roman" panose="02020603050405020304" pitchFamily="18" charset="0"/>
                <a:ea typeface="Times New Roman" panose="02020603050405020304" pitchFamily="18" charset="0"/>
              </a:rPr>
              <a:t> </a:t>
            </a:r>
            <a:r>
              <a:rPr lang="ru-RU" sz="1200" dirty="0">
                <a:solidFill>
                  <a:srgbClr val="181818"/>
                </a:solidFill>
                <a:latin typeface="Times New Roman" panose="02020603050405020304" pitchFamily="18" charset="0"/>
                <a:ea typeface="Times New Roman" panose="02020603050405020304" pitchFamily="18" charset="0"/>
              </a:rPr>
              <a:t>Праздник для дошкольников – это всегда удивительные чудеса, волшебные краски, звонкий смех воспитанников,  море улыбок и веселья. Хоть и говорят, что осень унылая пора, но дети как никто другой, способны  радоваться шороху золотистых опавших листьев под ногами,  дождику, под которым так интересно гулять под зонтиком, обув резиновые сапожки. Вот почему праздник осени в нашем учреждении является одним из самых любимых у нашей детворы. Мероприятие было веселым, ярким, увлекательным.  Воспитанники получили много позитивных эмоций.    </a:t>
            </a:r>
            <a:endParaRPr lang="ru-RU" sz="1200" dirty="0" smtClean="0">
              <a:solidFill>
                <a:srgbClr val="181818"/>
              </a:solidFill>
              <a:latin typeface="Times New Roman" panose="02020603050405020304" pitchFamily="18" charset="0"/>
              <a:ea typeface="Times New Roman" panose="02020603050405020304" pitchFamily="18" charset="0"/>
            </a:endParaRPr>
          </a:p>
          <a:p>
            <a:pPr algn="just">
              <a:spcAft>
                <a:spcPts val="0"/>
              </a:spcAft>
            </a:pPr>
            <a:endParaRPr lang="ru-RU" sz="1200" dirty="0">
              <a:latin typeface="Times New Roman" panose="02020603050405020304" pitchFamily="18" charset="0"/>
              <a:ea typeface="Times New Roman" panose="02020603050405020304" pitchFamily="18" charset="0"/>
            </a:endParaRPr>
          </a:p>
          <a:p>
            <a:pPr algn="just">
              <a:spcAft>
                <a:spcPts val="0"/>
              </a:spcAft>
            </a:pPr>
            <a:r>
              <a:rPr lang="ru-RU" sz="1200" i="1" dirty="0">
                <a:solidFill>
                  <a:srgbClr val="181818"/>
                </a:solidFill>
                <a:latin typeface="Times New Roman" panose="02020603050405020304" pitchFamily="18" charset="0"/>
                <a:ea typeface="Times New Roman" panose="02020603050405020304" pitchFamily="18" charset="0"/>
              </a:rPr>
              <a:t>Логопед: </a:t>
            </a:r>
            <a:r>
              <a:rPr lang="ru-RU" sz="1200" i="1" dirty="0" err="1">
                <a:solidFill>
                  <a:srgbClr val="181818"/>
                </a:solidFill>
                <a:latin typeface="Times New Roman" panose="02020603050405020304" pitchFamily="18" charset="0"/>
                <a:ea typeface="Times New Roman" panose="02020603050405020304" pitchFamily="18" charset="0"/>
              </a:rPr>
              <a:t>Барашкова</a:t>
            </a:r>
            <a:r>
              <a:rPr lang="ru-RU" sz="1200" i="1" dirty="0">
                <a:solidFill>
                  <a:srgbClr val="181818"/>
                </a:solidFill>
                <a:latin typeface="Times New Roman" panose="02020603050405020304" pitchFamily="18" charset="0"/>
                <a:ea typeface="Times New Roman" panose="02020603050405020304" pitchFamily="18" charset="0"/>
              </a:rPr>
              <a:t> Е.Е.</a:t>
            </a:r>
            <a:endParaRPr lang="ru-RU" sz="1200" dirty="0">
              <a:latin typeface="Times New Roman" panose="02020603050405020304" pitchFamily="18" charset="0"/>
              <a:ea typeface="Times New Roman" panose="02020603050405020304" pitchFamily="18" charset="0"/>
            </a:endParaRPr>
          </a:p>
        </p:txBody>
      </p:sp>
      <p:sp>
        <p:nvSpPr>
          <p:cNvPr id="6" name="TextBox 5"/>
          <p:cNvSpPr txBox="1"/>
          <p:nvPr/>
        </p:nvSpPr>
        <p:spPr>
          <a:xfrm>
            <a:off x="1665962" y="212269"/>
            <a:ext cx="411253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400" i="1" dirty="0" smtClean="0">
                <a:solidFill>
                  <a:schemeClr val="accent2">
                    <a:lumMod val="75000"/>
                  </a:schemeClr>
                </a:solidFill>
                <a:latin typeface="Times New Roman" panose="02020603050405020304" pitchFamily="18" charset="0"/>
                <a:cs typeface="Times New Roman" panose="02020603050405020304" pitchFamily="18" charset="0"/>
              </a:rPr>
              <a:t>Осень, осень, в гости просим</a:t>
            </a:r>
            <a:r>
              <a:rPr lang="ru-RU" dirty="0" smtClean="0">
                <a:solidFill>
                  <a:schemeClr val="accent2">
                    <a:lumMod val="75000"/>
                  </a:schemeClr>
                </a:solidFill>
                <a:latin typeface="Times New Roman" panose="02020603050405020304" pitchFamily="18" charset="0"/>
                <a:cs typeface="Times New Roman" panose="02020603050405020304" pitchFamily="18" charset="0"/>
              </a:rPr>
              <a:t>!</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952" y="5310987"/>
            <a:ext cx="2207805" cy="29437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l="3828" t="8177" r="10503" b="5074"/>
          <a:stretch/>
        </p:blipFill>
        <p:spPr>
          <a:xfrm>
            <a:off x="3339244" y="5588000"/>
            <a:ext cx="3008438" cy="22847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6022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1.liveinternet.ru/images/attach/c/2/69/404/69404363_1295337136_osen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3</a:t>
            </a:r>
          </a:p>
        </p:txBody>
      </p:sp>
      <p:sp>
        <p:nvSpPr>
          <p:cNvPr id="6" name="Прямоугольник 5"/>
          <p:cNvSpPr/>
          <p:nvPr/>
        </p:nvSpPr>
        <p:spPr>
          <a:xfrm>
            <a:off x="147180" y="871150"/>
            <a:ext cx="6563639" cy="305660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Рисование ватными палочками (пуантилизм) вызывает интерес не только у маленьких детей, но и у школьников, даже взрослых. Для малышей – это промежуточная стадия знакомства с изобразительными средствами (между пальчиком и кистью), для старших художников – оригинальная техника создания рисунков. Рисование косметическими палочками развивает воображение, усидчивость, мелкую моторику, помогает в изучении цветов, окружающих объектов.</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На занятии с воспитанниками стационарного отделения социальной реабилитации несовершеннолетних (п. Гвардейский) используются следующие материалы:</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гуашь либо пальчиковые краски (вторые, если ребенок мал, может потянуть измазанные пальцы в рот);</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бумагу или рисовальный картон;</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упаковку гигиенических палочек;</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палитру;</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шаблоны для обрисовки (либо полноценные картинки, на которых необходима дорисовка точками).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1853852" y="234626"/>
            <a:ext cx="3634328"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400" dirty="0" smtClean="0">
                <a:solidFill>
                  <a:srgbClr val="7030A0"/>
                </a:solidFill>
                <a:latin typeface="Comic Sans MS" panose="030F0702030302020204" pitchFamily="66" charset="0"/>
              </a:rPr>
              <a:t>Что такое пуантилизм?</a:t>
            </a:r>
            <a:endParaRPr lang="ru-RU" sz="2400" dirty="0">
              <a:solidFill>
                <a:srgbClr val="7030A0"/>
              </a:solidFill>
              <a:latin typeface="Comic Sans MS" panose="030F0702030302020204" pitchFamily="66" charset="0"/>
            </a:endParaRPr>
          </a:p>
        </p:txBody>
      </p:sp>
      <p:sp>
        <p:nvSpPr>
          <p:cNvPr id="8" name="Прямоугольник 7"/>
          <p:cNvSpPr/>
          <p:nvPr/>
        </p:nvSpPr>
        <p:spPr>
          <a:xfrm>
            <a:off x="101578" y="6002624"/>
            <a:ext cx="6563639" cy="244727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Каждая изобразительная техника имеет нюансы, которые необходимо знать, чтобы рисунок получился красивым и правильным. Это касается и пуантилизма.</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Какие нетрадиционные техники рисования ватными палочками выбрать, зависит от возраста наших дошкольников. Малыши 3 лет либо рисуют одним цветом по шаблонам, либо делают точками завершающие штрихи на полноценном рисунке. Дети 3-5 лет рисуют по шаблонам несколькими цветами. А дошкольникам 5-7 лет иногда удаётся создать сложную многоцветную картину в технике пуантилизм.</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Перед основным этапом занятия педагог всегда проводит вступительную беседу. Доступными словами воспитатель рассказывает малышам о пуантилизме, демонстрирует работы известных художников, работавших в этой технике. Как правило, на занятиях дети рисуют на одну, заданную воспитателем, тему. По окончании, все работы обсуждаются и отправляются на стенд</a:t>
            </a:r>
            <a:r>
              <a:rPr lang="ru-RU" sz="12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0"/>
              </a:spcAft>
            </a:pPr>
            <a:r>
              <a:rPr lang="ru-RU" sz="1200" i="1" dirty="0" smtClean="0">
                <a:effectLst/>
                <a:latin typeface="Times New Roman" panose="02020603050405020304" pitchFamily="18" charset="0"/>
                <a:ea typeface="Calibri" panose="020F0502020204030204" pitchFamily="34" charset="0"/>
                <a:cs typeface="Times New Roman" panose="02020603050405020304" pitchFamily="18" charset="0"/>
              </a:rPr>
              <a:t>Воспитатель: Даниленко Н.М.</a:t>
            </a:r>
            <a:endParaRPr lang="ru-RU" sz="11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405" y="4021051"/>
            <a:ext cx="2430049" cy="1824639"/>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8803" y="4013200"/>
            <a:ext cx="2416633" cy="1814565"/>
          </a:xfrm>
          <a:prstGeom prst="rect">
            <a:avLst/>
          </a:prstGeom>
        </p:spPr>
      </p:pic>
    </p:spTree>
    <p:extLst>
      <p:ext uri="{BB962C8B-B14F-4D97-AF65-F5344CB8AC3E}">
        <p14:creationId xmlns:p14="http://schemas.microsoft.com/office/powerpoint/2010/main" val="266998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1.liveinternet.ru/images/attach/c/2/69/404/69404363_1295337136_osen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4</a:t>
            </a:r>
          </a:p>
        </p:txBody>
      </p:sp>
      <p:sp>
        <p:nvSpPr>
          <p:cNvPr id="5" name="TextBox 4"/>
          <p:cNvSpPr txBox="1"/>
          <p:nvPr/>
        </p:nvSpPr>
        <p:spPr>
          <a:xfrm>
            <a:off x="2639860" y="281097"/>
            <a:ext cx="175364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400" b="1" i="1" dirty="0" smtClean="0">
                <a:solidFill>
                  <a:srgbClr val="0070C0"/>
                </a:solidFill>
                <a:latin typeface="Times New Roman" panose="02020603050405020304" pitchFamily="18" charset="0"/>
                <a:cs typeface="Times New Roman" panose="02020603050405020304" pitchFamily="18" charset="0"/>
              </a:rPr>
              <a:t>День отца</a:t>
            </a:r>
            <a:endParaRPr lang="ru-RU" sz="2400" b="1" i="1" dirty="0">
              <a:solidFill>
                <a:srgbClr val="0070C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91021" y="890706"/>
            <a:ext cx="6475957" cy="27597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ts val="1575"/>
              </a:lnSpc>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День отца стал впервые праздноваться в США 19 июня 1910 года. Инициатором создания этого праздника стала некая миссис </a:t>
            </a:r>
            <a:r>
              <a:rPr lang="ru-RU" sz="1200" dirty="0" err="1">
                <a:latin typeface="Times New Roman" panose="02020603050405020304" pitchFamily="18" charset="0"/>
                <a:ea typeface="Times New Roman" panose="02020603050405020304" pitchFamily="18" charset="0"/>
                <a:cs typeface="Times New Roman" panose="02020603050405020304" pitchFamily="18" charset="0"/>
              </a:rPr>
              <a:t>Додд</a:t>
            </a:r>
            <a:r>
              <a:rPr lang="ru-RU" sz="1200" dirty="0">
                <a:latin typeface="Times New Roman" panose="02020603050405020304" pitchFamily="18" charset="0"/>
                <a:ea typeface="Times New Roman" panose="02020603050405020304" pitchFamily="18" charset="0"/>
                <a:cs typeface="Times New Roman" panose="02020603050405020304" pitchFamily="18" charset="0"/>
              </a:rPr>
              <a:t> из города </a:t>
            </a:r>
            <a:r>
              <a:rPr lang="ru-RU" sz="1200" dirty="0" err="1">
                <a:latin typeface="Times New Roman" panose="02020603050405020304" pitchFamily="18" charset="0"/>
                <a:ea typeface="Times New Roman" panose="02020603050405020304" pitchFamily="18" charset="0"/>
                <a:cs typeface="Times New Roman" panose="02020603050405020304" pitchFamily="18" charset="0"/>
              </a:rPr>
              <a:t>Спокан</a:t>
            </a:r>
            <a:r>
              <a:rPr lang="ru-RU" sz="1200" dirty="0">
                <a:latin typeface="Times New Roman" panose="02020603050405020304" pitchFamily="18" charset="0"/>
                <a:ea typeface="Times New Roman" panose="02020603050405020304" pitchFamily="18" charset="0"/>
                <a:cs typeface="Times New Roman" panose="02020603050405020304" pitchFamily="18" charset="0"/>
              </a:rPr>
              <a:t>, штата Вашингтона. Девушка пришла к мэру родного города с просьбой, чтобы день рождения ее отца лег в основу праздника, когда все люди могли бы поздравить своих отцов, отдавая им дань уважения и почтения. Она рассказала меру очень трогательную историю о своем отце-одиночке.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Предложение о создании праздника со временем облетело и другие страны, где декларируется уважение к семейным ценностям. Следом за Соединенными Штатами отмечать этот день и выказывать почести мужчине-отцу стали Канада, Южная Африка (ЮАР), Грузия, Япония, Франция, Швейцария, Соединенное Королевство Великобритании и Северной Ирландии, а уже в 2000-х праздник Дня отца достиг и нашей страны. На сегодняшний день его отмечают почти в 40 странах мира.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 В России тоже День отца пока не утвердили на федеральном уровне и пока каждый регион отмечает праздник отдельно. Москва – в третье воскресенье июня.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91021" y="5749791"/>
            <a:ext cx="6475957" cy="24637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В Японии в этот день сажают деревья, поскольку дерево считается продолжением рода, а отец – его началом. Японцы даже переименовали праздник в «День мальчиков». Жители страны восходящего солнца считают, что мужественность надо прививать с раннего детства и в этот день дарят мечи, ножи и другие орудия защиты.</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Австралии же День отца – отличный повод выбраться на природу. Считается, что пикники укрепляют семейные узы и приносят в семью счастье.</a:t>
            </a:r>
            <a:br>
              <a:rPr lang="ru-RU" sz="1200" dirty="0">
                <a:latin typeface="Times New Roman" panose="02020603050405020304" pitchFamily="18" charset="0"/>
                <a:ea typeface="Calibri" panose="020F0502020204030204" pitchFamily="34" charset="0"/>
                <a:cs typeface="Times New Roman" panose="02020603050405020304" pitchFamily="18" charset="0"/>
              </a:rPr>
            </a:br>
            <a:r>
              <a:rPr lang="ru-RU" sz="1200" dirty="0">
                <a:latin typeface="Times New Roman" panose="02020603050405020304" pitchFamily="18" charset="0"/>
                <a:ea typeface="Calibri" panose="020F0502020204030204" pitchFamily="34" charset="0"/>
                <a:cs typeface="Times New Roman" panose="02020603050405020304" pitchFamily="18" charset="0"/>
              </a:rPr>
              <a:t>Франции же многие семьи участвуют в кулинарных турнирах. Здесь особенно популярны всяческие кулинарные тренинги и мастер-классы для детей, которые приходят туда вместе со своими папами.</a:t>
            </a: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Воспитанники стационарного отделения социальной реабилитации несовершеннолетних (п. Гвардейский) в День отца нарисовали портреты своих пап и таким образом поздравили с праздником</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874" y="3848221"/>
            <a:ext cx="2271713" cy="1703785"/>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3068" y="3848221"/>
            <a:ext cx="2271713" cy="17037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0261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g1.liveinternet.ru/images/attach/c/2/69/404/69404363_1295337136_osen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5</a:t>
            </a:r>
          </a:p>
        </p:txBody>
      </p:sp>
      <p:sp>
        <p:nvSpPr>
          <p:cNvPr id="5" name="Прямоугольник 4"/>
          <p:cNvSpPr/>
          <p:nvPr/>
        </p:nvSpPr>
        <p:spPr>
          <a:xfrm>
            <a:off x="378912" y="2507595"/>
            <a:ext cx="6100175" cy="289951"/>
          </a:xfrm>
          <a:prstGeom prst="rect">
            <a:avLst/>
          </a:prstGeom>
        </p:spPr>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222336" y="290737"/>
            <a:ext cx="6413325" cy="4723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День </a:t>
            </a:r>
            <a:r>
              <a:rPr lang="ru-RU" sz="1200" dirty="0">
                <a:latin typeface="Times New Roman" panose="02020603050405020304" pitchFamily="18" charset="0"/>
                <a:ea typeface="Calibri" panose="020F0502020204030204" pitchFamily="34" charset="0"/>
                <a:cs typeface="Times New Roman" panose="02020603050405020304" pitchFamily="18" charset="0"/>
              </a:rPr>
              <a:t>Отца наши воспитанники отметили игровой программой, во время которой соревновались в ловкости, силе и смекалке. Мальчишки с огромным удовольствием принимали участие в таких конкурсах, как «Одеть ребёнка в детский сад». Здесь нужно было одеть красиво и аккуратно куклу, а девочкам сделать причёску: заплести косичку или просто завязать </a:t>
            </a:r>
            <a:r>
              <a:rPr lang="ru-RU" sz="1200" dirty="0" err="1">
                <a:latin typeface="Times New Roman" panose="02020603050405020304" pitchFamily="18" charset="0"/>
                <a:ea typeface="Calibri" panose="020F0502020204030204" pitchFamily="34" charset="0"/>
                <a:cs typeface="Times New Roman" panose="02020603050405020304" pitchFamily="18" charset="0"/>
              </a:rPr>
              <a:t>резиночкой</a:t>
            </a:r>
            <a:r>
              <a:rPr lang="ru-RU" sz="1200" dirty="0">
                <a:latin typeface="Times New Roman" panose="02020603050405020304" pitchFamily="18" charset="0"/>
                <a:ea typeface="Calibri" panose="020F0502020204030204" pitchFamily="34" charset="0"/>
                <a:cs typeface="Times New Roman" panose="02020603050405020304" pitchFamily="18" charset="0"/>
              </a:rPr>
              <a:t> хвостик. В другом конкурсе под названием «На рыбалке» нужно было продемонстрировать умение подсекать рыбу. Здесь принимали участие мальчишки среднего школьного возраста. А вот в конкурсе «Папа может всё!» принимали участие все ребята. Здесь нужно было показать умение забить гвозди в доску. </a:t>
            </a:r>
            <a:endParaRPr lang="ru-RU" sz="1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Мальчишки со всеми заданиями справились отлично. Девчонки и сотрудники активно болели за будущих пап, а жюри справедливо оценивало каждого участника, участвовавшего в конкурсах.</a:t>
            </a:r>
            <a:endParaRPr lang="ru-RU" sz="1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И в заключении этой статьи хочется поздравить пап наших воспитанников с Днём Отца и пожелать им, что бы их дети хоть когда-нибудь смогли бы прочитать им это стихотворение</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ru-RU" sz="1100" dirty="0">
              <a:latin typeface="Times New Roman" panose="02020603050405020304" pitchFamily="18" charset="0"/>
              <a:ea typeface="Calibri" panose="020F0502020204030204" pitchFamily="34" charset="0"/>
              <a:cs typeface="Times New Roman" panose="02020603050405020304" pitchFamily="18" charset="0"/>
            </a:endParaRPr>
          </a:p>
          <a:p>
            <a:pPr algn="r">
              <a:lnSpc>
                <a:spcPct val="107000"/>
              </a:lnSpc>
              <a:spcAft>
                <a:spcPts val="800"/>
              </a:spcAft>
            </a:pPr>
            <a: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Мой папа чемпион! </a:t>
            </a:r>
            <a:b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br>
            <a: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Он всех сильнее в мире: </a:t>
            </a:r>
            <a:b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br>
            <a: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Он маму на руках </a:t>
            </a:r>
            <a:b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br>
            <a: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Носит по квартире! </a:t>
            </a:r>
            <a:b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br>
            <a: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А может и меня </a:t>
            </a:r>
            <a:b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br>
            <a: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Поднять он вместе с нею! </a:t>
            </a:r>
            <a:b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br>
            <a: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Вот вырасту большой </a:t>
            </a:r>
            <a:b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br>
            <a: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И тоже так сумею. </a:t>
            </a:r>
            <a:endParaRPr lang="ru-RU" sz="12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algn="r">
              <a:lnSpc>
                <a:spcPct val="107000"/>
              </a:lnSpc>
              <a:spcAft>
                <a:spcPts val="800"/>
              </a:spcAft>
            </a:pPr>
            <a:r>
              <a:rPr lang="ru-RU" sz="1200" i="1"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Социальный </a:t>
            </a:r>
            <a:r>
              <a:rPr lang="ru-RU" sz="1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педагог: Калистратова А.В.</a:t>
            </a:r>
            <a:endParaRPr lang="ru-RU" sz="1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18082" t="6745" r="22740"/>
          <a:stretch/>
        </p:blipFill>
        <p:spPr>
          <a:xfrm>
            <a:off x="378912" y="5305140"/>
            <a:ext cx="2399567" cy="2835992"/>
          </a:xfrm>
          <a:prstGeom prst="rect">
            <a:avLst/>
          </a:prstGeom>
        </p:spPr>
      </p:pic>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l="6758" t="11859" r="5571" b="11185"/>
          <a:stretch/>
        </p:blipFill>
        <p:spPr>
          <a:xfrm>
            <a:off x="556429" y="3088283"/>
            <a:ext cx="2693929" cy="1773503"/>
          </a:xfrm>
          <a:prstGeom prst="rect">
            <a:avLst/>
          </a:prstGeom>
        </p:spPr>
      </p:pic>
      <p:pic>
        <p:nvPicPr>
          <p:cNvPr id="9" name="Рисунок 8"/>
          <p:cNvPicPr>
            <a:picLocks noChangeAspect="1"/>
          </p:cNvPicPr>
          <p:nvPr/>
        </p:nvPicPr>
        <p:blipFill rotWithShape="1">
          <a:blip r:embed="rId5" cstate="print">
            <a:extLst>
              <a:ext uri="{28A0092B-C50C-407E-A947-70E740481C1C}">
                <a14:useLocalDpi xmlns:a14="http://schemas.microsoft.com/office/drawing/2010/main" val="0"/>
              </a:ext>
            </a:extLst>
          </a:blip>
          <a:srcRect l="12420" t="1874" r="1187"/>
          <a:stretch/>
        </p:blipFill>
        <p:spPr>
          <a:xfrm>
            <a:off x="3502366" y="5565550"/>
            <a:ext cx="2682194" cy="2284844"/>
          </a:xfrm>
          <a:prstGeom prst="rect">
            <a:avLst/>
          </a:prstGeom>
        </p:spPr>
      </p:pic>
    </p:spTree>
    <p:extLst>
      <p:ext uri="{BB962C8B-B14F-4D97-AF65-F5344CB8AC3E}">
        <p14:creationId xmlns:p14="http://schemas.microsoft.com/office/powerpoint/2010/main" val="3662033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1.liveinternet.ru/images/attach/c/2/69/404/69404363_1295337136_osen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6</a:t>
            </a:r>
          </a:p>
        </p:txBody>
      </p:sp>
      <p:sp>
        <p:nvSpPr>
          <p:cNvPr id="5" name="Прямоугольник 4"/>
          <p:cNvSpPr/>
          <p:nvPr/>
        </p:nvSpPr>
        <p:spPr>
          <a:xfrm>
            <a:off x="191021" y="765514"/>
            <a:ext cx="6475957" cy="32542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Программа детского объединения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Берегиня</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является модулем Дополнительной образовательной программы «Истоки». Основное внимание в ней уделяется изучению народных устоев, традиций, обрядов и праздников, а также знакомству с различными видами тряпичных кукол и изготовлению их.</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Занятия объединения направлены на формирование у воспитанников социально-реабилитационного центра духовно-нравственных ценностей, воспитание чувства сопричастности к родному дому, семье, к культурному наследию своего народа, его традициям, развитие интереса к народному творчеству, приобщение детей к общечеловеческим ценностям, подготовку к самостоятельной жизни, профилактику асоциального поведения. Основное внимание уделяется формированию таких ценностей, как семья, здоровое материнство, ответственность.</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процессе практической деятельности воспитанники учатся создавать красивые и полезные вещи своими руками. Эти занятия не только формируют эстетический вкус у ребят, но и дают им необходимые знания, развивают трудовые умения и навыки, то есть осуществляют психологическую и практическую подготовку к самостоятельному ведению быта, к жизни в своей будущей семье, социуме, к выбору профессии.</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2480153" y="187890"/>
            <a:ext cx="2204450"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000" b="1" i="1" dirty="0" smtClean="0">
                <a:solidFill>
                  <a:srgbClr val="C00000"/>
                </a:solidFill>
                <a:latin typeface="Times New Roman" panose="02020603050405020304" pitchFamily="18" charset="0"/>
                <a:cs typeface="Times New Roman" panose="02020603050405020304" pitchFamily="18" charset="0"/>
              </a:rPr>
              <a:t>Наша «</a:t>
            </a:r>
            <a:r>
              <a:rPr lang="ru-RU" sz="2000" b="1" i="1" dirty="0" err="1" smtClean="0">
                <a:solidFill>
                  <a:srgbClr val="C00000"/>
                </a:solidFill>
                <a:latin typeface="Times New Roman" panose="02020603050405020304" pitchFamily="18" charset="0"/>
                <a:cs typeface="Times New Roman" panose="02020603050405020304" pitchFamily="18" charset="0"/>
              </a:rPr>
              <a:t>Берегиня</a:t>
            </a:r>
            <a:r>
              <a:rPr lang="ru-RU" sz="2000" b="1" i="1" dirty="0" smtClean="0">
                <a:solidFill>
                  <a:srgbClr val="C00000"/>
                </a:solidFill>
                <a:latin typeface="Times New Roman" panose="02020603050405020304" pitchFamily="18" charset="0"/>
                <a:cs typeface="Times New Roman" panose="02020603050405020304" pitchFamily="18" charset="0"/>
              </a:rPr>
              <a:t>»</a:t>
            </a:r>
            <a:endParaRPr lang="ru-RU" sz="2000" b="1" i="1" dirty="0">
              <a:solidFill>
                <a:srgbClr val="C0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91020" y="5552173"/>
            <a:ext cx="6475957" cy="305660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занятиях в объединении дети знакомятся с различными видами кукол по назначению, по способу изготовления, по образу, по размеру; с народным календарём и традиционными тряпичными куклами по временам года; с историей народного костюма, его видами и элементами; осваивают приемы работы с тканью для создания выразительных образов народной игрушки. Ребята учатся делать таких кукол, как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Столбушка</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Берегиня</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"Колокольчик", "Неразлучники", "День и Ночь", "Зайчик", "Птичка",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Пеленашка</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Благополучница</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"Кукла на счастье", знакомятся с основными семейно-бытовыми обрядами и видами семейных обрядовых кукол, календарными праздниками и соответствующими им куклами: "Масленица","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Козьма</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 Демьян",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Купавница</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Спиридон-солнцеворот", "Коляда", "Рождественский ангел", " Птица-Радость","</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Вербница</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Пасхальная","Веснянка</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Кукушечка</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 многими другими.</a:t>
            </a:r>
            <a:b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Воспитанники объединения не только с интересом осваивают программу, но также принимают активное участие в выставках, конкурсах, ярмарках как в нашем учреждении, так и в мероприятиях районного и областного уровня.</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Воспитатель: </a:t>
            </a:r>
            <a:r>
              <a:rPr lang="ru-RU" sz="1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Дозорова</a:t>
            </a:r>
            <a:r>
              <a:rPr lang="ru-RU"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Л.А.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t="17894"/>
          <a:stretch/>
        </p:blipFill>
        <p:spPr>
          <a:xfrm>
            <a:off x="142288" y="4108074"/>
            <a:ext cx="2129425" cy="1311295"/>
          </a:xfrm>
          <a:prstGeom prst="ellipse">
            <a:avLst/>
          </a:prstGeom>
          <a:ln>
            <a:noFill/>
          </a:ln>
          <a:effectLst>
            <a:softEdge rad="112500"/>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6157" y="4029620"/>
            <a:ext cx="1941534" cy="1456151"/>
          </a:xfrm>
          <a:prstGeom prst="ellipse">
            <a:avLst/>
          </a:prstGeom>
          <a:ln>
            <a:noFill/>
          </a:ln>
          <a:effectLst>
            <a:softEdge rad="112500"/>
          </a:effec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4001" y="4103676"/>
            <a:ext cx="1887061" cy="1415296"/>
          </a:xfrm>
          <a:prstGeom prst="ellipse">
            <a:avLst/>
          </a:prstGeom>
          <a:ln>
            <a:noFill/>
          </a:ln>
          <a:effectLst>
            <a:softEdge rad="112500"/>
          </a:effectLst>
        </p:spPr>
      </p:pic>
    </p:spTree>
    <p:extLst>
      <p:ext uri="{BB962C8B-B14F-4D97-AF65-F5344CB8AC3E}">
        <p14:creationId xmlns:p14="http://schemas.microsoft.com/office/powerpoint/2010/main" val="1810235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1.liveinternet.ru/images/attach/c/2/69/404/69404363_1295337136_osen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7</a:t>
            </a:r>
          </a:p>
        </p:txBody>
      </p:sp>
      <p:sp>
        <p:nvSpPr>
          <p:cNvPr id="5" name="Прямоугольник 4"/>
          <p:cNvSpPr/>
          <p:nvPr/>
        </p:nvSpPr>
        <p:spPr>
          <a:xfrm>
            <a:off x="165969" y="650796"/>
            <a:ext cx="6526061" cy="249299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228600" algn="just">
              <a:spcAft>
                <a:spcPts val="0"/>
              </a:spcAft>
            </a:pPr>
            <a:r>
              <a:rPr lang="ru-RU" sz="1200" dirty="0">
                <a:solidFill>
                  <a:srgbClr val="111111"/>
                </a:solidFill>
                <a:latin typeface="Times New Roman" panose="02020603050405020304" pitchFamily="18" charset="0"/>
                <a:ea typeface="Times New Roman" panose="02020603050405020304" pitchFamily="18" charset="0"/>
              </a:rPr>
              <a:t>Как быстро летит время. Незаметно вырастают наши дети. Развитие ребенка у нас, взрослых, вызывает удивление и радость. Нас поражает быстрота его успехов: вчера он ещё ничего не мог, а сегодня уже со всем справляется. Постоянное движение ребенка вперед, появление нового, переход от простейших реакций к более сложным и осмысленным действиям, овладение речью, первые проявления самостоятельности – это то, что характеризует развитие ребёнка.</a:t>
            </a:r>
            <a:endParaRPr lang="ru-RU" sz="1200" dirty="0">
              <a:latin typeface="Times New Roman" panose="02020603050405020304" pitchFamily="18" charset="0"/>
              <a:ea typeface="Times New Roman" panose="02020603050405020304" pitchFamily="18" charset="0"/>
            </a:endParaRPr>
          </a:p>
          <a:p>
            <a:pPr indent="228600" algn="just">
              <a:spcAft>
                <a:spcPts val="0"/>
              </a:spcAft>
            </a:pPr>
            <a:r>
              <a:rPr lang="ru-RU" sz="1200" dirty="0">
                <a:solidFill>
                  <a:srgbClr val="111111"/>
                </a:solidFill>
                <a:latin typeface="Times New Roman" panose="02020603050405020304" pitchFamily="18" charset="0"/>
                <a:ea typeface="Times New Roman" panose="02020603050405020304" pitchFamily="18" charset="0"/>
              </a:rPr>
              <a:t>Оригами пользуется большой популярностью, благодаря своим занимательным и развивающим возможностям. Оригами - волшебство, чудо и конечно, игра.</a:t>
            </a:r>
            <a:endParaRPr lang="ru-RU" sz="1200" dirty="0">
              <a:latin typeface="Times New Roman" panose="02020603050405020304" pitchFamily="18" charset="0"/>
              <a:ea typeface="Times New Roman" panose="02020603050405020304" pitchFamily="18" charset="0"/>
            </a:endParaRPr>
          </a:p>
          <a:p>
            <a:pPr indent="228600" algn="just">
              <a:spcAft>
                <a:spcPts val="0"/>
              </a:spcAft>
            </a:pPr>
            <a:r>
              <a:rPr lang="ru-RU" sz="1200" dirty="0">
                <a:solidFill>
                  <a:srgbClr val="111111"/>
                </a:solidFill>
                <a:latin typeface="Times New Roman" panose="02020603050405020304" pitchFamily="18" charset="0"/>
                <a:ea typeface="Times New Roman" panose="02020603050405020304" pitchFamily="18" charset="0"/>
              </a:rPr>
              <a:t>Правильная, хорошо развитая речь является одним из основных показателей готовности ребенка к успешному обучению в школе.</a:t>
            </a:r>
            <a:endParaRPr lang="ru-RU" sz="1200" dirty="0">
              <a:latin typeface="Times New Roman" panose="02020603050405020304" pitchFamily="18" charset="0"/>
              <a:ea typeface="Times New Roman" panose="02020603050405020304" pitchFamily="18" charset="0"/>
            </a:endParaRPr>
          </a:p>
          <a:p>
            <a:pPr indent="228600" algn="just">
              <a:spcAft>
                <a:spcPts val="0"/>
              </a:spcAft>
            </a:pPr>
            <a:r>
              <a:rPr lang="ru-RU" sz="1200" dirty="0">
                <a:solidFill>
                  <a:srgbClr val="111111"/>
                </a:solidFill>
                <a:latin typeface="Times New Roman" panose="02020603050405020304" pitchFamily="18" charset="0"/>
                <a:ea typeface="Times New Roman" panose="02020603050405020304" pitchFamily="18" charset="0"/>
              </a:rPr>
              <a:t>Сначала развиваются тонкие движения пальцев рук, затем появляется артикуляция слогов. Развитие и улучшение речи стоит в прямой зависимости от степени </a:t>
            </a:r>
            <a:r>
              <a:rPr lang="ru-RU" sz="1200" dirty="0" err="1">
                <a:solidFill>
                  <a:srgbClr val="111111"/>
                </a:solidFill>
                <a:latin typeface="Times New Roman" panose="02020603050405020304" pitchFamily="18" charset="0"/>
                <a:ea typeface="Times New Roman" panose="02020603050405020304" pitchFamily="18" charset="0"/>
              </a:rPr>
              <a:t>сформированности</a:t>
            </a:r>
            <a:r>
              <a:rPr lang="ru-RU" sz="1200" dirty="0">
                <a:solidFill>
                  <a:srgbClr val="111111"/>
                </a:solidFill>
                <a:latin typeface="Times New Roman" panose="02020603050405020304" pitchFamily="18" charset="0"/>
                <a:ea typeface="Times New Roman" panose="02020603050405020304" pitchFamily="18" charset="0"/>
              </a:rPr>
              <a:t> тонких движений пальцев рук. Если же развитие движений пальцев отстает, то задерживается и речевое развитие. </a:t>
            </a:r>
            <a:endParaRPr lang="ru-RU" sz="1200" dirty="0">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2508411" y="168730"/>
            <a:ext cx="2077877"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ru-RU" b="1" i="1" dirty="0" smtClean="0">
                <a:solidFill>
                  <a:schemeClr val="accent6">
                    <a:lumMod val="50000"/>
                  </a:schemeClr>
                </a:solidFill>
                <a:latin typeface="Times New Roman" panose="02020603050405020304" pitchFamily="18" charset="0"/>
                <a:cs typeface="Times New Roman" panose="02020603050405020304" pitchFamily="18" charset="0"/>
              </a:rPr>
              <a:t>Волшебная бумага</a:t>
            </a:r>
            <a:endParaRPr lang="ru-RU" b="1" i="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65969" y="5507410"/>
            <a:ext cx="6526061"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228600" algn="just">
              <a:spcAft>
                <a:spcPts val="0"/>
              </a:spcAft>
            </a:pPr>
            <a:r>
              <a:rPr lang="ru-RU" sz="1200" dirty="0">
                <a:solidFill>
                  <a:srgbClr val="111111"/>
                </a:solidFill>
                <a:latin typeface="Times New Roman" panose="02020603050405020304" pitchFamily="18" charset="0"/>
                <a:ea typeface="Times New Roman" panose="02020603050405020304" pitchFamily="18" charset="0"/>
              </a:rPr>
              <a:t>Тренировка ручной ловкости способствует также развитию таких необходимых умений и качеств, как подготовка руки к письму (в дошкольном возрасте важна именно подготовка к письму, а не обучение ему, т. к. раннее обучение часто приводит к формированию неправильной техники письма).</a:t>
            </a:r>
            <a:endParaRPr lang="ru-RU" sz="1200" dirty="0">
              <a:latin typeface="Times New Roman" panose="02020603050405020304" pitchFamily="18" charset="0"/>
              <a:ea typeface="Times New Roman" panose="02020603050405020304" pitchFamily="18" charset="0"/>
            </a:endParaRPr>
          </a:p>
          <a:p>
            <a:pPr indent="228600" algn="just">
              <a:spcAft>
                <a:spcPts val="0"/>
              </a:spcAft>
            </a:pPr>
            <a:r>
              <a:rPr lang="ru-RU" sz="1200" dirty="0">
                <a:solidFill>
                  <a:srgbClr val="111111"/>
                </a:solidFill>
                <a:latin typeface="Times New Roman" panose="02020603050405020304" pitchFamily="18" charset="0"/>
                <a:ea typeface="Times New Roman" panose="02020603050405020304" pitchFamily="18" charset="0"/>
              </a:rPr>
              <a:t>Оригами как средство интеллектуального и эстетического воспитания детей дошкольного возраста имеет ряд достоинств. </a:t>
            </a:r>
            <a:r>
              <a:rPr lang="ru-RU" sz="1200" u="sng" dirty="0">
                <a:solidFill>
                  <a:srgbClr val="111111"/>
                </a:solidFill>
                <a:latin typeface="Times New Roman" panose="02020603050405020304" pitchFamily="18" charset="0"/>
                <a:ea typeface="Times New Roman" panose="02020603050405020304" pitchFamily="18" charset="0"/>
              </a:rPr>
              <a:t>К ним можно отнести</a:t>
            </a:r>
            <a:r>
              <a:rPr lang="ru-RU" sz="1200" dirty="0">
                <a:solidFill>
                  <a:srgbClr val="111111"/>
                </a:solidFill>
                <a:latin typeface="Times New Roman" panose="02020603050405020304" pitchFamily="18" charset="0"/>
                <a:ea typeface="Times New Roman" panose="02020603050405020304" pitchFamily="18" charset="0"/>
              </a:rPr>
              <a:t>:</a:t>
            </a:r>
            <a:endParaRPr lang="ru-RU" sz="1200" dirty="0">
              <a:latin typeface="Times New Roman" panose="02020603050405020304" pitchFamily="18" charset="0"/>
              <a:ea typeface="Times New Roman" panose="02020603050405020304" pitchFamily="18" charset="0"/>
            </a:endParaRPr>
          </a:p>
          <a:p>
            <a:pPr indent="228600" algn="just">
              <a:spcAft>
                <a:spcPts val="0"/>
              </a:spcAft>
            </a:pPr>
            <a:r>
              <a:rPr lang="ru-RU" sz="1200" dirty="0">
                <a:solidFill>
                  <a:srgbClr val="111111"/>
                </a:solidFill>
                <a:latin typeface="Times New Roman" panose="02020603050405020304" pitchFamily="18" charset="0"/>
                <a:ea typeface="Times New Roman" panose="02020603050405020304" pitchFamily="18" charset="0"/>
              </a:rPr>
              <a:t>- Доступность бумаги как материала, простота ее обработки привлекают детей. Они овладевают различными приемами и способами действий с бумагой, такими, как сгибание, многократное складывание, надрезание, склеивание.</a:t>
            </a:r>
            <a:endParaRPr lang="ru-RU" sz="1200" dirty="0">
              <a:latin typeface="Times New Roman" panose="02020603050405020304" pitchFamily="18" charset="0"/>
              <a:ea typeface="Times New Roman" panose="02020603050405020304" pitchFamily="18" charset="0"/>
            </a:endParaRPr>
          </a:p>
          <a:p>
            <a:pPr indent="228600" algn="just">
              <a:spcAft>
                <a:spcPts val="0"/>
              </a:spcAft>
            </a:pPr>
            <a:r>
              <a:rPr lang="ru-RU" sz="1200" dirty="0">
                <a:solidFill>
                  <a:srgbClr val="111111"/>
                </a:solidFill>
                <a:latin typeface="Times New Roman" panose="02020603050405020304" pitchFamily="18" charset="0"/>
                <a:ea typeface="Times New Roman" panose="02020603050405020304" pitchFamily="18" charset="0"/>
              </a:rPr>
              <a:t>- Оригами развивает у детей способность работать руками под контролем сознания, у них совершенствуется мелкая моторика рук, точные движения пальцев, происходит развитие глазомера.</a:t>
            </a:r>
            <a:endParaRPr lang="ru-RU" sz="1200" dirty="0">
              <a:latin typeface="Times New Roman" panose="02020603050405020304" pitchFamily="18" charset="0"/>
              <a:ea typeface="Times New Roman" panose="02020603050405020304" pitchFamily="18" charset="0"/>
            </a:endParaRPr>
          </a:p>
          <a:p>
            <a:pPr indent="228600" algn="just">
              <a:spcAft>
                <a:spcPts val="0"/>
              </a:spcAft>
            </a:pPr>
            <a:r>
              <a:rPr lang="ru-RU" sz="1200" dirty="0">
                <a:solidFill>
                  <a:srgbClr val="111111"/>
                </a:solidFill>
                <a:latin typeface="Times New Roman" panose="02020603050405020304" pitchFamily="18" charset="0"/>
                <a:ea typeface="Times New Roman" panose="02020603050405020304" pitchFamily="18" charset="0"/>
              </a:rPr>
              <a:t>- Оригами способствует концентрации внимания, так как заставляет сосредоточиться на процессе изготовления, чтобы получить желаемый результат.</a:t>
            </a:r>
            <a:endParaRPr lang="ru-RU" sz="1200" dirty="0">
              <a:latin typeface="Times New Roman" panose="02020603050405020304" pitchFamily="18" charset="0"/>
              <a:ea typeface="Times New Roman" panose="02020603050405020304" pitchFamily="18" charset="0"/>
            </a:endParaRPr>
          </a:p>
          <a:p>
            <a:pPr indent="228600" algn="just">
              <a:spcAft>
                <a:spcPts val="0"/>
              </a:spcAft>
            </a:pPr>
            <a:r>
              <a:rPr lang="ru-RU" sz="1200" dirty="0">
                <a:solidFill>
                  <a:srgbClr val="111111"/>
                </a:solidFill>
                <a:latin typeface="Times New Roman" panose="02020603050405020304" pitchFamily="18" charset="0"/>
                <a:ea typeface="Times New Roman" panose="02020603050405020304" pitchFamily="18" charset="0"/>
              </a:rPr>
              <a:t>- Оригами имеет огромное значение в развитии конструктивного мышления детей, их творческого воображения, художественного вкуса.</a:t>
            </a:r>
            <a:endParaRPr lang="ru-RU" sz="1200" dirty="0">
              <a:effectLst/>
              <a:latin typeface="Times New Roman" panose="02020603050405020304" pitchFamily="18" charset="0"/>
              <a:ea typeface="Times New Roman" panose="02020603050405020304" pitchFamily="18"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620" y="3384160"/>
            <a:ext cx="2508411" cy="1882876"/>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8518" y="3384160"/>
            <a:ext cx="2401865" cy="1802900"/>
          </a:xfrm>
          <a:prstGeom prst="rect">
            <a:avLst/>
          </a:prstGeom>
        </p:spPr>
      </p:pic>
    </p:spTree>
    <p:extLst>
      <p:ext uri="{BB962C8B-B14F-4D97-AF65-F5344CB8AC3E}">
        <p14:creationId xmlns:p14="http://schemas.microsoft.com/office/powerpoint/2010/main" val="1118018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1.liveinternet.ru/images/attach/c/2/69/404/69404363_1295337136_osen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8</a:t>
            </a:r>
          </a:p>
        </p:txBody>
      </p:sp>
      <p:sp>
        <p:nvSpPr>
          <p:cNvPr id="5" name="Прямоугольник 4"/>
          <p:cNvSpPr/>
          <p:nvPr/>
        </p:nvSpPr>
        <p:spPr>
          <a:xfrm>
            <a:off x="237995" y="306145"/>
            <a:ext cx="3770334" cy="36009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228600" algn="just">
              <a:spcAft>
                <a:spcPts val="0"/>
              </a:spcAft>
            </a:pPr>
            <a:r>
              <a:rPr lang="ru-RU" sz="1200" dirty="0">
                <a:solidFill>
                  <a:srgbClr val="111111"/>
                </a:solidFill>
                <a:latin typeface="Times New Roman" panose="02020603050405020304" pitchFamily="18" charset="0"/>
                <a:ea typeface="Times New Roman" panose="02020603050405020304" pitchFamily="18" charset="0"/>
              </a:rPr>
              <a:t>- Оригами стимулирует и развитие памяти, так как ребенок, чтобы сделать поделку, должен запомнить последовательность ее изготовления, приемы и способы складывания.</a:t>
            </a:r>
            <a:endParaRPr lang="ru-RU" sz="1200" dirty="0">
              <a:latin typeface="Times New Roman" panose="02020603050405020304" pitchFamily="18" charset="0"/>
              <a:ea typeface="Times New Roman" panose="02020603050405020304" pitchFamily="18" charset="0"/>
            </a:endParaRPr>
          </a:p>
          <a:p>
            <a:pPr indent="228600" algn="just">
              <a:spcAft>
                <a:spcPts val="0"/>
              </a:spcAft>
            </a:pPr>
            <a:r>
              <a:rPr lang="ru-RU" sz="1200" dirty="0">
                <a:solidFill>
                  <a:srgbClr val="111111"/>
                </a:solidFill>
                <a:latin typeface="Times New Roman" panose="02020603050405020304" pitchFamily="18" charset="0"/>
                <a:ea typeface="Times New Roman" panose="02020603050405020304" pitchFamily="18" charset="0"/>
              </a:rPr>
              <a:t>- Оригами активизирует мыслительные процессы. В процессе конструирования у ребенка возникает необходимость соотнесения наглядных символов (показ приемов складывания) со словесными (объяснение приемов складывания) и перевод их значения в практическую деятельность (самостоятельное выполнение действий).</a:t>
            </a:r>
            <a:endParaRPr lang="ru-RU" sz="1200" dirty="0">
              <a:latin typeface="Times New Roman" panose="02020603050405020304" pitchFamily="18" charset="0"/>
              <a:ea typeface="Times New Roman" panose="02020603050405020304" pitchFamily="18" charset="0"/>
            </a:endParaRPr>
          </a:p>
          <a:p>
            <a:pPr indent="228600" algn="just">
              <a:spcAft>
                <a:spcPts val="0"/>
              </a:spcAft>
            </a:pPr>
            <a:r>
              <a:rPr lang="ru-RU" sz="1200" dirty="0">
                <a:solidFill>
                  <a:srgbClr val="111111"/>
                </a:solidFill>
                <a:latin typeface="Times New Roman" panose="02020603050405020304" pitchFamily="18" charset="0"/>
                <a:ea typeface="Times New Roman" panose="02020603050405020304" pitchFamily="18" charset="0"/>
              </a:rPr>
              <a:t>- Оригами совершенствует трудовые умения ребенка, формирует культуру труда.</a:t>
            </a:r>
            <a:endParaRPr lang="ru-RU" sz="1200" dirty="0">
              <a:latin typeface="Times New Roman" panose="02020603050405020304" pitchFamily="18" charset="0"/>
              <a:ea typeface="Times New Roman" panose="02020603050405020304" pitchFamily="18" charset="0"/>
            </a:endParaRPr>
          </a:p>
          <a:p>
            <a:pPr indent="228600" algn="just">
              <a:spcAft>
                <a:spcPts val="0"/>
              </a:spcAft>
            </a:pPr>
            <a:r>
              <a:rPr lang="ru-RU" sz="1200" dirty="0">
                <a:solidFill>
                  <a:srgbClr val="111111"/>
                </a:solidFill>
                <a:latin typeface="Times New Roman" panose="02020603050405020304" pitchFamily="18" charset="0"/>
                <a:ea typeface="Times New Roman" panose="02020603050405020304" pitchFamily="18" charset="0"/>
              </a:rPr>
              <a:t>- Оригами способствует созданию игровых ситуаций. Сложив из бумаги маски животных, дети включаются в игру-драматизацию по знакомой сказке, становятся сказочными героями, совершают путешествие в мир цветов и т. д.</a:t>
            </a:r>
            <a:endParaRPr lang="ru-RU" sz="1200" dirty="0">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3037954" y="5040816"/>
            <a:ext cx="3429000" cy="323165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indent="228600" algn="just">
              <a:spcAft>
                <a:spcPts val="0"/>
              </a:spcAft>
            </a:pPr>
            <a:r>
              <a:rPr lang="ru-RU" sz="1200" dirty="0">
                <a:solidFill>
                  <a:srgbClr val="111111"/>
                </a:solidFill>
                <a:latin typeface="Times New Roman" panose="02020603050405020304" pitchFamily="18" charset="0"/>
                <a:ea typeface="Times New Roman" panose="02020603050405020304" pitchFamily="18" charset="0"/>
              </a:rPr>
              <a:t>В процессе складывания фигур </a:t>
            </a:r>
            <a:r>
              <a:rPr lang="ru-RU" sz="1200" b="1" dirty="0">
                <a:solidFill>
                  <a:srgbClr val="111111"/>
                </a:solidFill>
                <a:latin typeface="Times New Roman" panose="02020603050405020304" pitchFamily="18" charset="0"/>
                <a:ea typeface="Times New Roman" panose="02020603050405020304" pitchFamily="18" charset="0"/>
              </a:rPr>
              <a:t>оригами</a:t>
            </a:r>
            <a:r>
              <a:rPr lang="ru-RU" sz="1200" dirty="0">
                <a:solidFill>
                  <a:srgbClr val="111111"/>
                </a:solidFill>
                <a:latin typeface="Times New Roman" panose="02020603050405020304" pitchFamily="18" charset="0"/>
                <a:ea typeface="Times New Roman" panose="02020603050405020304" pitchFamily="18" charset="0"/>
              </a:rPr>
              <a:t> дети знакомятся с основными геометрическими понятиями (угол, сторона, квадрат, треугольник и т. д.), одновременно происходит обогащение словаря специальными терминами. Дети могут легко ориентироваться в пространстве и на листе бумаги, делить целое на части, что необходимо детям </a:t>
            </a:r>
            <a:r>
              <a:rPr lang="ru-RU" sz="1200" b="1" dirty="0">
                <a:solidFill>
                  <a:srgbClr val="111111"/>
                </a:solidFill>
                <a:latin typeface="Times New Roman" panose="02020603050405020304" pitchFamily="18" charset="0"/>
                <a:ea typeface="Times New Roman" panose="02020603050405020304" pitchFamily="18" charset="0"/>
              </a:rPr>
              <a:t>дошкольного возраста</a:t>
            </a:r>
            <a:r>
              <a:rPr lang="ru-RU" sz="1200" dirty="0">
                <a:solidFill>
                  <a:srgbClr val="111111"/>
                </a:solidFill>
                <a:latin typeface="Times New Roman" panose="02020603050405020304" pitchFamily="18" charset="0"/>
                <a:ea typeface="Times New Roman" panose="02020603050405020304" pitchFamily="18" charset="0"/>
              </a:rPr>
              <a:t>. Кроме этого дети узнают много нового, что относится к геометрии и математике.</a:t>
            </a:r>
            <a:endParaRPr lang="ru-RU" sz="1200" dirty="0">
              <a:latin typeface="Times New Roman" panose="02020603050405020304" pitchFamily="18" charset="0"/>
              <a:ea typeface="Times New Roman" panose="02020603050405020304" pitchFamily="18" charset="0"/>
            </a:endParaRPr>
          </a:p>
          <a:p>
            <a:pPr indent="228600" algn="just">
              <a:spcAft>
                <a:spcPts val="0"/>
              </a:spcAft>
            </a:pPr>
            <a:r>
              <a:rPr lang="ru-RU" sz="1200" dirty="0">
                <a:solidFill>
                  <a:srgbClr val="111111"/>
                </a:solidFill>
                <a:latin typeface="Times New Roman" panose="02020603050405020304" pitchFamily="18" charset="0"/>
                <a:ea typeface="Times New Roman" panose="02020603050405020304" pitchFamily="18" charset="0"/>
              </a:rPr>
              <a:t>Занятия </a:t>
            </a:r>
            <a:r>
              <a:rPr lang="ru-RU" sz="1200" b="1" dirty="0">
                <a:solidFill>
                  <a:srgbClr val="111111"/>
                </a:solidFill>
                <a:latin typeface="Times New Roman" panose="02020603050405020304" pitchFamily="18" charset="0"/>
                <a:ea typeface="Times New Roman" panose="02020603050405020304" pitchFamily="18" charset="0"/>
              </a:rPr>
              <a:t>оригами </a:t>
            </a:r>
            <a:r>
              <a:rPr lang="ru-RU" sz="1200" dirty="0">
                <a:solidFill>
                  <a:srgbClr val="111111"/>
                </a:solidFill>
                <a:latin typeface="Times New Roman" panose="02020603050405020304" pitchFamily="18" charset="0"/>
                <a:ea typeface="Times New Roman" panose="02020603050405020304" pitchFamily="18" charset="0"/>
              </a:rPr>
              <a:t> расширяют круг интересов и общения </a:t>
            </a:r>
            <a:r>
              <a:rPr lang="ru-RU" sz="1200" b="1" dirty="0">
                <a:solidFill>
                  <a:srgbClr val="111111"/>
                </a:solidFill>
                <a:latin typeface="Times New Roman" panose="02020603050405020304" pitchFamily="18" charset="0"/>
                <a:ea typeface="Times New Roman" panose="02020603050405020304" pitchFamily="18" charset="0"/>
              </a:rPr>
              <a:t>детей</a:t>
            </a:r>
            <a:r>
              <a:rPr lang="ru-RU" sz="1200" dirty="0">
                <a:solidFill>
                  <a:srgbClr val="111111"/>
                </a:solidFill>
                <a:latin typeface="Times New Roman" panose="02020603050405020304" pitchFamily="18" charset="0"/>
                <a:ea typeface="Times New Roman" panose="02020603050405020304" pitchFamily="18" charset="0"/>
              </a:rPr>
              <a:t>. Такие занятия не только сближают </a:t>
            </a:r>
            <a:r>
              <a:rPr lang="ru-RU" sz="1200" b="1" dirty="0">
                <a:solidFill>
                  <a:srgbClr val="111111"/>
                </a:solidFill>
                <a:latin typeface="Times New Roman" panose="02020603050405020304" pitchFamily="18" charset="0"/>
                <a:ea typeface="Times New Roman" panose="02020603050405020304" pitchFamily="18" charset="0"/>
              </a:rPr>
              <a:t>детей</a:t>
            </a:r>
            <a:r>
              <a:rPr lang="ru-RU" sz="1200" dirty="0">
                <a:solidFill>
                  <a:srgbClr val="111111"/>
                </a:solidFill>
                <a:latin typeface="Times New Roman" panose="02020603050405020304" pitchFamily="18" charset="0"/>
                <a:ea typeface="Times New Roman" panose="02020603050405020304" pitchFamily="18" charset="0"/>
              </a:rPr>
              <a:t>, но и воспитывают у них коммуникативные качества, позволяют детям удовлетворять познавательные интересы</a:t>
            </a:r>
            <a:r>
              <a:rPr lang="ru-RU" sz="1200" dirty="0" smtClean="0">
                <a:solidFill>
                  <a:srgbClr val="111111"/>
                </a:solidFill>
                <a:latin typeface="Times New Roman" panose="02020603050405020304" pitchFamily="18" charset="0"/>
                <a:ea typeface="Times New Roman" panose="02020603050405020304" pitchFamily="18" charset="0"/>
              </a:rPr>
              <a:t>.</a:t>
            </a:r>
          </a:p>
          <a:p>
            <a:pPr indent="228600" algn="just">
              <a:spcAft>
                <a:spcPts val="0"/>
              </a:spcAft>
            </a:pPr>
            <a:endParaRPr lang="ru-RU" sz="1200" dirty="0" smtClean="0">
              <a:solidFill>
                <a:srgbClr val="111111"/>
              </a:solidFill>
              <a:latin typeface="Times New Roman" panose="02020603050405020304" pitchFamily="18" charset="0"/>
              <a:ea typeface="Times New Roman" panose="02020603050405020304" pitchFamily="18" charset="0"/>
            </a:endParaRPr>
          </a:p>
          <a:p>
            <a:pPr indent="228600" algn="just">
              <a:spcAft>
                <a:spcPts val="0"/>
              </a:spcAft>
            </a:pPr>
            <a:r>
              <a:rPr lang="ru-RU" sz="1200" i="1" dirty="0" smtClean="0">
                <a:solidFill>
                  <a:srgbClr val="111111"/>
                </a:solidFill>
                <a:latin typeface="Times New Roman" panose="02020603050405020304" pitchFamily="18" charset="0"/>
                <a:ea typeface="Times New Roman" panose="02020603050405020304" pitchFamily="18" charset="0"/>
              </a:rPr>
              <a:t>Воспитатель: Куренкова М.В.</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6107" y="594253"/>
            <a:ext cx="2174114" cy="2896405"/>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84" y="5077976"/>
            <a:ext cx="2397867" cy="3194494"/>
          </a:xfrm>
          <a:prstGeom prst="rect">
            <a:avLst/>
          </a:prstGeom>
        </p:spPr>
      </p:pic>
      <p:cxnSp>
        <p:nvCxnSpPr>
          <p:cNvPr id="10" name="Прямая соединительная линия 9"/>
          <p:cNvCxnSpPr/>
          <p:nvPr/>
        </p:nvCxnSpPr>
        <p:spPr>
          <a:xfrm>
            <a:off x="876822" y="4509370"/>
            <a:ext cx="5173249" cy="12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029216" y="4259474"/>
            <a:ext cx="30939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016690" y="4772416"/>
            <a:ext cx="3131507" cy="250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638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7141</TotalTime>
  <Words>1249</Words>
  <Application>Microsoft Office PowerPoint</Application>
  <PresentationFormat>Произвольный</PresentationFormat>
  <Paragraphs>93</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Calibri</vt:lpstr>
      <vt:lpstr>Calibri Light</vt:lpstr>
      <vt:lpstr>Comic Sans MS</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34</cp:revision>
  <dcterms:created xsi:type="dcterms:W3CDTF">2022-03-19T07:13:10Z</dcterms:created>
  <dcterms:modified xsi:type="dcterms:W3CDTF">2022-07-08T07:07:10Z</dcterms:modified>
</cp:coreProperties>
</file>