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5" r:id="rId11"/>
  </p:sldIdLst>
  <p:sldSz cx="6858000" cy="878363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4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5642E-68C2-4DA0-A054-D92B94A26128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24088" y="1143000"/>
            <a:ext cx="2409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44C9E-C31F-421E-9270-1BD4FCDDA6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8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437508"/>
            <a:ext cx="5143500" cy="3058007"/>
          </a:xfrm>
        </p:spPr>
        <p:txBody>
          <a:bodyPr anchor="b"/>
          <a:lstStyle>
            <a:lvl1pPr algn="ctr">
              <a:defRPr sz="768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4613444"/>
            <a:ext cx="5143500" cy="2120679"/>
          </a:xfrm>
        </p:spPr>
        <p:txBody>
          <a:bodyPr/>
          <a:lstStyle>
            <a:lvl1pPr marL="0" indent="0" algn="ctr">
              <a:buNone/>
              <a:defRPr sz="3074"/>
            </a:lvl1pPr>
            <a:lvl2pPr marL="585582" indent="0" algn="ctr">
              <a:buNone/>
              <a:defRPr sz="2562"/>
            </a:lvl2pPr>
            <a:lvl3pPr marL="1171164" indent="0" algn="ctr">
              <a:buNone/>
              <a:defRPr sz="2305"/>
            </a:lvl3pPr>
            <a:lvl4pPr marL="1756745" indent="0" algn="ctr">
              <a:buNone/>
              <a:defRPr sz="2049"/>
            </a:lvl4pPr>
            <a:lvl5pPr marL="2342327" indent="0" algn="ctr">
              <a:buNone/>
              <a:defRPr sz="2049"/>
            </a:lvl5pPr>
            <a:lvl6pPr marL="2927909" indent="0" algn="ctr">
              <a:buNone/>
              <a:defRPr sz="2049"/>
            </a:lvl6pPr>
            <a:lvl7pPr marL="3513491" indent="0" algn="ctr">
              <a:buNone/>
              <a:defRPr sz="2049"/>
            </a:lvl7pPr>
            <a:lvl8pPr marL="4099072" indent="0" algn="ctr">
              <a:buNone/>
              <a:defRPr sz="2049"/>
            </a:lvl8pPr>
            <a:lvl9pPr marL="4684654" indent="0" algn="ctr">
              <a:buNone/>
              <a:defRPr sz="2049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B7BC-64A6-444E-A44B-3DC6E296808D}" type="datetime1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453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7C5EF-6A58-42E9-83BE-6DBD2B45F36A}" type="datetime1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0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6" y="467647"/>
            <a:ext cx="1478756" cy="744372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467647"/>
            <a:ext cx="4350544" cy="74437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D5D3-F2C0-4916-AF5B-DA9C21FFB6F5}" type="datetime1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11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A5AF-E21F-4AE7-AC92-600279500872}" type="datetime1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39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189811"/>
            <a:ext cx="5915025" cy="3653749"/>
          </a:xfrm>
        </p:spPr>
        <p:txBody>
          <a:bodyPr anchor="b"/>
          <a:lstStyle>
            <a:lvl1pPr>
              <a:defRPr sz="768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5878126"/>
            <a:ext cx="5915025" cy="1921420"/>
          </a:xfrm>
        </p:spPr>
        <p:txBody>
          <a:bodyPr/>
          <a:lstStyle>
            <a:lvl1pPr marL="0" indent="0">
              <a:buNone/>
              <a:defRPr sz="3074">
                <a:solidFill>
                  <a:schemeClr val="tx1">
                    <a:tint val="75000"/>
                  </a:schemeClr>
                </a:solidFill>
              </a:defRPr>
            </a:lvl1pPr>
            <a:lvl2pPr marL="585582" indent="0">
              <a:buNone/>
              <a:defRPr sz="2562">
                <a:solidFill>
                  <a:schemeClr val="tx1">
                    <a:tint val="75000"/>
                  </a:schemeClr>
                </a:solidFill>
              </a:defRPr>
            </a:lvl2pPr>
            <a:lvl3pPr marL="1171164" indent="0">
              <a:buNone/>
              <a:defRPr sz="2305">
                <a:solidFill>
                  <a:schemeClr val="tx1">
                    <a:tint val="75000"/>
                  </a:schemeClr>
                </a:solidFill>
              </a:defRPr>
            </a:lvl3pPr>
            <a:lvl4pPr marL="1756745" indent="0">
              <a:buNone/>
              <a:defRPr sz="2049">
                <a:solidFill>
                  <a:schemeClr val="tx1">
                    <a:tint val="75000"/>
                  </a:schemeClr>
                </a:solidFill>
              </a:defRPr>
            </a:lvl4pPr>
            <a:lvl5pPr marL="2342327" indent="0">
              <a:buNone/>
              <a:defRPr sz="2049">
                <a:solidFill>
                  <a:schemeClr val="tx1">
                    <a:tint val="75000"/>
                  </a:schemeClr>
                </a:solidFill>
              </a:defRPr>
            </a:lvl5pPr>
            <a:lvl6pPr marL="2927909" indent="0">
              <a:buNone/>
              <a:defRPr sz="2049">
                <a:solidFill>
                  <a:schemeClr val="tx1">
                    <a:tint val="75000"/>
                  </a:schemeClr>
                </a:solidFill>
              </a:defRPr>
            </a:lvl6pPr>
            <a:lvl7pPr marL="3513491" indent="0">
              <a:buNone/>
              <a:defRPr sz="2049">
                <a:solidFill>
                  <a:schemeClr val="tx1">
                    <a:tint val="75000"/>
                  </a:schemeClr>
                </a:solidFill>
              </a:defRPr>
            </a:lvl7pPr>
            <a:lvl8pPr marL="4099072" indent="0">
              <a:buNone/>
              <a:defRPr sz="2049">
                <a:solidFill>
                  <a:schemeClr val="tx1">
                    <a:tint val="75000"/>
                  </a:schemeClr>
                </a:solidFill>
              </a:defRPr>
            </a:lvl8pPr>
            <a:lvl9pPr marL="4684654" indent="0">
              <a:buNone/>
              <a:defRPr sz="2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4925-2812-450F-824E-F1AB53B80B31}" type="datetime1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49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2338237"/>
            <a:ext cx="2914650" cy="5573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3" y="2338237"/>
            <a:ext cx="2914650" cy="5573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54704-BF74-43D7-BB7E-86C2566277AE}" type="datetime1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3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467648"/>
            <a:ext cx="5915025" cy="16977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153212"/>
            <a:ext cx="2901255" cy="1055256"/>
          </a:xfrm>
        </p:spPr>
        <p:txBody>
          <a:bodyPr anchor="b"/>
          <a:lstStyle>
            <a:lvl1pPr marL="0" indent="0">
              <a:buNone/>
              <a:defRPr sz="3074" b="1"/>
            </a:lvl1pPr>
            <a:lvl2pPr marL="585582" indent="0">
              <a:buNone/>
              <a:defRPr sz="2562" b="1"/>
            </a:lvl2pPr>
            <a:lvl3pPr marL="1171164" indent="0">
              <a:buNone/>
              <a:defRPr sz="2305" b="1"/>
            </a:lvl3pPr>
            <a:lvl4pPr marL="1756745" indent="0">
              <a:buNone/>
              <a:defRPr sz="2049" b="1"/>
            </a:lvl4pPr>
            <a:lvl5pPr marL="2342327" indent="0">
              <a:buNone/>
              <a:defRPr sz="2049" b="1"/>
            </a:lvl5pPr>
            <a:lvl6pPr marL="2927909" indent="0">
              <a:buNone/>
              <a:defRPr sz="2049" b="1"/>
            </a:lvl6pPr>
            <a:lvl7pPr marL="3513491" indent="0">
              <a:buNone/>
              <a:defRPr sz="2049" b="1"/>
            </a:lvl7pPr>
            <a:lvl8pPr marL="4099072" indent="0">
              <a:buNone/>
              <a:defRPr sz="2049" b="1"/>
            </a:lvl8pPr>
            <a:lvl9pPr marL="4684654" indent="0">
              <a:buNone/>
              <a:defRPr sz="204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208468"/>
            <a:ext cx="2901255" cy="47191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153212"/>
            <a:ext cx="2915543" cy="1055256"/>
          </a:xfrm>
        </p:spPr>
        <p:txBody>
          <a:bodyPr anchor="b"/>
          <a:lstStyle>
            <a:lvl1pPr marL="0" indent="0">
              <a:buNone/>
              <a:defRPr sz="3074" b="1"/>
            </a:lvl1pPr>
            <a:lvl2pPr marL="585582" indent="0">
              <a:buNone/>
              <a:defRPr sz="2562" b="1"/>
            </a:lvl2pPr>
            <a:lvl3pPr marL="1171164" indent="0">
              <a:buNone/>
              <a:defRPr sz="2305" b="1"/>
            </a:lvl3pPr>
            <a:lvl4pPr marL="1756745" indent="0">
              <a:buNone/>
              <a:defRPr sz="2049" b="1"/>
            </a:lvl4pPr>
            <a:lvl5pPr marL="2342327" indent="0">
              <a:buNone/>
              <a:defRPr sz="2049" b="1"/>
            </a:lvl5pPr>
            <a:lvl6pPr marL="2927909" indent="0">
              <a:buNone/>
              <a:defRPr sz="2049" b="1"/>
            </a:lvl6pPr>
            <a:lvl7pPr marL="3513491" indent="0">
              <a:buNone/>
              <a:defRPr sz="2049" b="1"/>
            </a:lvl7pPr>
            <a:lvl8pPr marL="4099072" indent="0">
              <a:buNone/>
              <a:defRPr sz="2049" b="1"/>
            </a:lvl8pPr>
            <a:lvl9pPr marL="4684654" indent="0">
              <a:buNone/>
              <a:defRPr sz="204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208468"/>
            <a:ext cx="2915543" cy="47191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3080B-65B6-4F80-ADAC-3B617B5A8258}" type="datetime1">
              <a:rPr lang="ru-RU" smtClean="0"/>
              <a:t>14.07.2022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8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1CB9-5AAC-4940-AC39-8D10CB0E4801}" type="datetime1">
              <a:rPr lang="ru-RU" smtClean="0"/>
              <a:t>14.07.2022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30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6D7C-409E-4034-A940-0C145B00676A}" type="datetime1">
              <a:rPr lang="ru-RU" smtClean="0"/>
              <a:t>14.07.2022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63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585576"/>
            <a:ext cx="2211883" cy="2049516"/>
          </a:xfrm>
        </p:spPr>
        <p:txBody>
          <a:bodyPr anchor="b"/>
          <a:lstStyle>
            <a:lvl1pPr>
              <a:defRPr sz="409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264682"/>
            <a:ext cx="3471863" cy="6242076"/>
          </a:xfrm>
        </p:spPr>
        <p:txBody>
          <a:bodyPr/>
          <a:lstStyle>
            <a:lvl1pPr>
              <a:defRPr sz="4099"/>
            </a:lvl1pPr>
            <a:lvl2pPr>
              <a:defRPr sz="3586"/>
            </a:lvl2pPr>
            <a:lvl3pPr>
              <a:defRPr sz="3074"/>
            </a:lvl3pPr>
            <a:lvl4pPr>
              <a:defRPr sz="2562"/>
            </a:lvl4pPr>
            <a:lvl5pPr>
              <a:defRPr sz="2562"/>
            </a:lvl5pPr>
            <a:lvl6pPr>
              <a:defRPr sz="2562"/>
            </a:lvl6pPr>
            <a:lvl7pPr>
              <a:defRPr sz="2562"/>
            </a:lvl7pPr>
            <a:lvl8pPr>
              <a:defRPr sz="2562"/>
            </a:lvl8pPr>
            <a:lvl9pPr>
              <a:defRPr sz="256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635091"/>
            <a:ext cx="2211883" cy="4881833"/>
          </a:xfrm>
        </p:spPr>
        <p:txBody>
          <a:bodyPr/>
          <a:lstStyle>
            <a:lvl1pPr marL="0" indent="0">
              <a:buNone/>
              <a:defRPr sz="2049"/>
            </a:lvl1pPr>
            <a:lvl2pPr marL="585582" indent="0">
              <a:buNone/>
              <a:defRPr sz="1793"/>
            </a:lvl2pPr>
            <a:lvl3pPr marL="1171164" indent="0">
              <a:buNone/>
              <a:defRPr sz="1537"/>
            </a:lvl3pPr>
            <a:lvl4pPr marL="1756745" indent="0">
              <a:buNone/>
              <a:defRPr sz="1281"/>
            </a:lvl4pPr>
            <a:lvl5pPr marL="2342327" indent="0">
              <a:buNone/>
              <a:defRPr sz="1281"/>
            </a:lvl5pPr>
            <a:lvl6pPr marL="2927909" indent="0">
              <a:buNone/>
              <a:defRPr sz="1281"/>
            </a:lvl6pPr>
            <a:lvl7pPr marL="3513491" indent="0">
              <a:buNone/>
              <a:defRPr sz="1281"/>
            </a:lvl7pPr>
            <a:lvl8pPr marL="4099072" indent="0">
              <a:buNone/>
              <a:defRPr sz="1281"/>
            </a:lvl8pPr>
            <a:lvl9pPr marL="4684654" indent="0">
              <a:buNone/>
              <a:defRPr sz="128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2801-0A30-488A-B7FB-5A14A0B4B38A}" type="datetime1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64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585576"/>
            <a:ext cx="2211883" cy="2049516"/>
          </a:xfrm>
        </p:spPr>
        <p:txBody>
          <a:bodyPr anchor="b"/>
          <a:lstStyle>
            <a:lvl1pPr>
              <a:defRPr sz="409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264682"/>
            <a:ext cx="3471863" cy="6242076"/>
          </a:xfrm>
        </p:spPr>
        <p:txBody>
          <a:bodyPr/>
          <a:lstStyle>
            <a:lvl1pPr marL="0" indent="0">
              <a:buNone/>
              <a:defRPr sz="4099"/>
            </a:lvl1pPr>
            <a:lvl2pPr marL="585582" indent="0">
              <a:buNone/>
              <a:defRPr sz="3586"/>
            </a:lvl2pPr>
            <a:lvl3pPr marL="1171164" indent="0">
              <a:buNone/>
              <a:defRPr sz="3074"/>
            </a:lvl3pPr>
            <a:lvl4pPr marL="1756745" indent="0">
              <a:buNone/>
              <a:defRPr sz="2562"/>
            </a:lvl4pPr>
            <a:lvl5pPr marL="2342327" indent="0">
              <a:buNone/>
              <a:defRPr sz="2562"/>
            </a:lvl5pPr>
            <a:lvl6pPr marL="2927909" indent="0">
              <a:buNone/>
              <a:defRPr sz="2562"/>
            </a:lvl6pPr>
            <a:lvl7pPr marL="3513491" indent="0">
              <a:buNone/>
              <a:defRPr sz="2562"/>
            </a:lvl7pPr>
            <a:lvl8pPr marL="4099072" indent="0">
              <a:buNone/>
              <a:defRPr sz="2562"/>
            </a:lvl8pPr>
            <a:lvl9pPr marL="4684654" indent="0">
              <a:buNone/>
              <a:defRPr sz="2562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635091"/>
            <a:ext cx="2211883" cy="4881833"/>
          </a:xfrm>
        </p:spPr>
        <p:txBody>
          <a:bodyPr/>
          <a:lstStyle>
            <a:lvl1pPr marL="0" indent="0">
              <a:buNone/>
              <a:defRPr sz="2049"/>
            </a:lvl1pPr>
            <a:lvl2pPr marL="585582" indent="0">
              <a:buNone/>
              <a:defRPr sz="1793"/>
            </a:lvl2pPr>
            <a:lvl3pPr marL="1171164" indent="0">
              <a:buNone/>
              <a:defRPr sz="1537"/>
            </a:lvl3pPr>
            <a:lvl4pPr marL="1756745" indent="0">
              <a:buNone/>
              <a:defRPr sz="1281"/>
            </a:lvl4pPr>
            <a:lvl5pPr marL="2342327" indent="0">
              <a:buNone/>
              <a:defRPr sz="1281"/>
            </a:lvl5pPr>
            <a:lvl6pPr marL="2927909" indent="0">
              <a:buNone/>
              <a:defRPr sz="1281"/>
            </a:lvl6pPr>
            <a:lvl7pPr marL="3513491" indent="0">
              <a:buNone/>
              <a:defRPr sz="1281"/>
            </a:lvl7pPr>
            <a:lvl8pPr marL="4099072" indent="0">
              <a:buNone/>
              <a:defRPr sz="1281"/>
            </a:lvl8pPr>
            <a:lvl9pPr marL="4684654" indent="0">
              <a:buNone/>
              <a:defRPr sz="128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BDDC-B379-48DD-80CA-C502DEEC63FE}" type="datetime1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13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67648"/>
            <a:ext cx="5915025" cy="1697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338237"/>
            <a:ext cx="5915025" cy="5573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8141132"/>
            <a:ext cx="1543050" cy="467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9EBE1-B539-47BB-9942-EE3DF87D44B5}" type="datetime1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8141132"/>
            <a:ext cx="2314575" cy="467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8141132"/>
            <a:ext cx="1543050" cy="467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7773-497F-4C06-A6BD-C97AF9A77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77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1171164" rtl="0" eaLnBrk="1" latinLnBrk="0" hangingPunct="1">
        <a:lnSpc>
          <a:spcPct val="90000"/>
        </a:lnSpc>
        <a:spcBef>
          <a:spcPct val="0"/>
        </a:spcBef>
        <a:buNone/>
        <a:defRPr sz="5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791" indent="-292791" algn="l" defTabSz="1171164" rtl="0" eaLnBrk="1" latinLnBrk="0" hangingPunct="1">
        <a:lnSpc>
          <a:spcPct val="90000"/>
        </a:lnSpc>
        <a:spcBef>
          <a:spcPts val="1281"/>
        </a:spcBef>
        <a:buFont typeface="Arial" panose="020B0604020202020204" pitchFamily="34" charset="0"/>
        <a:buChar char="•"/>
        <a:defRPr sz="3586" kern="1200">
          <a:solidFill>
            <a:schemeClr val="tx1"/>
          </a:solidFill>
          <a:latin typeface="+mn-lt"/>
          <a:ea typeface="+mn-ea"/>
          <a:cs typeface="+mn-cs"/>
        </a:defRPr>
      </a:lvl1pPr>
      <a:lvl2pPr marL="878373" indent="-292791" algn="l" defTabSz="1171164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3074" kern="1200">
          <a:solidFill>
            <a:schemeClr val="tx1"/>
          </a:solidFill>
          <a:latin typeface="+mn-lt"/>
          <a:ea typeface="+mn-ea"/>
          <a:cs typeface="+mn-cs"/>
        </a:defRPr>
      </a:lvl2pPr>
      <a:lvl3pPr marL="1463954" indent="-292791" algn="l" defTabSz="1171164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2562" kern="1200">
          <a:solidFill>
            <a:schemeClr val="tx1"/>
          </a:solidFill>
          <a:latin typeface="+mn-lt"/>
          <a:ea typeface="+mn-ea"/>
          <a:cs typeface="+mn-cs"/>
        </a:defRPr>
      </a:lvl3pPr>
      <a:lvl4pPr marL="2049536" indent="-292791" algn="l" defTabSz="1171164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2305" kern="1200">
          <a:solidFill>
            <a:schemeClr val="tx1"/>
          </a:solidFill>
          <a:latin typeface="+mn-lt"/>
          <a:ea typeface="+mn-ea"/>
          <a:cs typeface="+mn-cs"/>
        </a:defRPr>
      </a:lvl4pPr>
      <a:lvl5pPr marL="2635118" indent="-292791" algn="l" defTabSz="1171164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2305" kern="1200">
          <a:solidFill>
            <a:schemeClr val="tx1"/>
          </a:solidFill>
          <a:latin typeface="+mn-lt"/>
          <a:ea typeface="+mn-ea"/>
          <a:cs typeface="+mn-cs"/>
        </a:defRPr>
      </a:lvl5pPr>
      <a:lvl6pPr marL="3220700" indent="-292791" algn="l" defTabSz="1171164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2305" kern="1200">
          <a:solidFill>
            <a:schemeClr val="tx1"/>
          </a:solidFill>
          <a:latin typeface="+mn-lt"/>
          <a:ea typeface="+mn-ea"/>
          <a:cs typeface="+mn-cs"/>
        </a:defRPr>
      </a:lvl6pPr>
      <a:lvl7pPr marL="3806281" indent="-292791" algn="l" defTabSz="1171164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2305" kern="1200">
          <a:solidFill>
            <a:schemeClr val="tx1"/>
          </a:solidFill>
          <a:latin typeface="+mn-lt"/>
          <a:ea typeface="+mn-ea"/>
          <a:cs typeface="+mn-cs"/>
        </a:defRPr>
      </a:lvl7pPr>
      <a:lvl8pPr marL="4391863" indent="-292791" algn="l" defTabSz="1171164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2305" kern="1200">
          <a:solidFill>
            <a:schemeClr val="tx1"/>
          </a:solidFill>
          <a:latin typeface="+mn-lt"/>
          <a:ea typeface="+mn-ea"/>
          <a:cs typeface="+mn-cs"/>
        </a:defRPr>
      </a:lvl8pPr>
      <a:lvl9pPr marL="4977445" indent="-292791" algn="l" defTabSz="1171164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23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71164" rtl="0" eaLnBrk="1" latinLnBrk="0" hangingPunct="1">
        <a:defRPr sz="2305" kern="1200">
          <a:solidFill>
            <a:schemeClr val="tx1"/>
          </a:solidFill>
          <a:latin typeface="+mn-lt"/>
          <a:ea typeface="+mn-ea"/>
          <a:cs typeface="+mn-cs"/>
        </a:defRPr>
      </a:lvl1pPr>
      <a:lvl2pPr marL="585582" algn="l" defTabSz="1171164" rtl="0" eaLnBrk="1" latinLnBrk="0" hangingPunct="1">
        <a:defRPr sz="2305" kern="1200">
          <a:solidFill>
            <a:schemeClr val="tx1"/>
          </a:solidFill>
          <a:latin typeface="+mn-lt"/>
          <a:ea typeface="+mn-ea"/>
          <a:cs typeface="+mn-cs"/>
        </a:defRPr>
      </a:lvl2pPr>
      <a:lvl3pPr marL="1171164" algn="l" defTabSz="1171164" rtl="0" eaLnBrk="1" latinLnBrk="0" hangingPunct="1">
        <a:defRPr sz="2305" kern="1200">
          <a:solidFill>
            <a:schemeClr val="tx1"/>
          </a:solidFill>
          <a:latin typeface="+mn-lt"/>
          <a:ea typeface="+mn-ea"/>
          <a:cs typeface="+mn-cs"/>
        </a:defRPr>
      </a:lvl3pPr>
      <a:lvl4pPr marL="1756745" algn="l" defTabSz="1171164" rtl="0" eaLnBrk="1" latinLnBrk="0" hangingPunct="1">
        <a:defRPr sz="2305" kern="1200">
          <a:solidFill>
            <a:schemeClr val="tx1"/>
          </a:solidFill>
          <a:latin typeface="+mn-lt"/>
          <a:ea typeface="+mn-ea"/>
          <a:cs typeface="+mn-cs"/>
        </a:defRPr>
      </a:lvl4pPr>
      <a:lvl5pPr marL="2342327" algn="l" defTabSz="1171164" rtl="0" eaLnBrk="1" latinLnBrk="0" hangingPunct="1">
        <a:defRPr sz="2305" kern="1200">
          <a:solidFill>
            <a:schemeClr val="tx1"/>
          </a:solidFill>
          <a:latin typeface="+mn-lt"/>
          <a:ea typeface="+mn-ea"/>
          <a:cs typeface="+mn-cs"/>
        </a:defRPr>
      </a:lvl5pPr>
      <a:lvl6pPr marL="2927909" algn="l" defTabSz="1171164" rtl="0" eaLnBrk="1" latinLnBrk="0" hangingPunct="1">
        <a:defRPr sz="2305" kern="1200">
          <a:solidFill>
            <a:schemeClr val="tx1"/>
          </a:solidFill>
          <a:latin typeface="+mn-lt"/>
          <a:ea typeface="+mn-ea"/>
          <a:cs typeface="+mn-cs"/>
        </a:defRPr>
      </a:lvl6pPr>
      <a:lvl7pPr marL="3513491" algn="l" defTabSz="1171164" rtl="0" eaLnBrk="1" latinLnBrk="0" hangingPunct="1">
        <a:defRPr sz="2305" kern="1200">
          <a:solidFill>
            <a:schemeClr val="tx1"/>
          </a:solidFill>
          <a:latin typeface="+mn-lt"/>
          <a:ea typeface="+mn-ea"/>
          <a:cs typeface="+mn-cs"/>
        </a:defRPr>
      </a:lvl7pPr>
      <a:lvl8pPr marL="4099072" algn="l" defTabSz="1171164" rtl="0" eaLnBrk="1" latinLnBrk="0" hangingPunct="1">
        <a:defRPr sz="2305" kern="1200">
          <a:solidFill>
            <a:schemeClr val="tx1"/>
          </a:solidFill>
          <a:latin typeface="+mn-lt"/>
          <a:ea typeface="+mn-ea"/>
          <a:cs typeface="+mn-cs"/>
        </a:defRPr>
      </a:lvl8pPr>
      <a:lvl9pPr marL="4684654" algn="l" defTabSz="1171164" rtl="0" eaLnBrk="1" latinLnBrk="0" hangingPunct="1">
        <a:defRPr sz="23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8783638"/>
          </a:xfrm>
          <a:prstGeom prst="rect">
            <a:avLst/>
          </a:prstGeom>
        </p:spPr>
      </p:pic>
      <p:pic>
        <p:nvPicPr>
          <p:cNvPr id="2" name="Рисунок 1" descr="C:\Documents and Settings\Root\Рабочий стол\семь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421" y="106378"/>
            <a:ext cx="1693545" cy="1491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rgbClr val="5B9BD5">
                <a:satMod val="175000"/>
                <a:alpha val="40000"/>
              </a:srgbClr>
            </a:glow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88448" y="130224"/>
            <a:ext cx="4673774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5027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Государственное  учреждение Тульской области </a:t>
            </a:r>
          </a:p>
          <a:p>
            <a:pPr marL="0" marR="0" lvl="0" indent="0" algn="ctr" defTabSz="50273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«Социально-реабилитационный центр для несовершеннолетних  № 4»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813" y="1566063"/>
            <a:ext cx="25182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02737">
              <a:defRPr/>
            </a:pPr>
            <a:r>
              <a:rPr lang="ru-RU" sz="4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МаГоБУс</a:t>
            </a:r>
            <a:endParaRPr lang="ru-RU" sz="4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43238" y="767536"/>
            <a:ext cx="224241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Выпуск   № </a:t>
            </a:r>
            <a:r>
              <a:rPr lang="ru-RU" b="1" i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i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b="1" i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январь</a:t>
            </a:r>
            <a:r>
              <a:rPr lang="ru-RU" b="1" i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2022 </a:t>
            </a:r>
            <a:r>
              <a:rPr lang="ru-RU" b="1" i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86288" y="1611799"/>
            <a:ext cx="11873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номере:</a:t>
            </a: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42248" y="2192095"/>
            <a:ext cx="3119974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Сочельник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стр. 1</a:t>
            </a:r>
          </a:p>
          <a:p>
            <a:pPr lvl="0" algn="ctr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Рождеством Христовым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стр. 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народных промыслах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стр. 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endParaRPr lang="ru-RU" sz="1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«Водосвятие»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стр.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Крещение Господне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стр. 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6-7</a:t>
            </a:r>
            <a:endParaRPr lang="ru-RU" sz="1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живём мы в выходные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стр. 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Оранжевое настроение – стр. 9</a:t>
            </a:r>
          </a:p>
        </p:txBody>
      </p:sp>
    </p:spTree>
    <p:extLst>
      <p:ext uri="{BB962C8B-B14F-4D97-AF65-F5344CB8AC3E}">
        <p14:creationId xmlns:p14="http://schemas.microsoft.com/office/powerpoint/2010/main" val="27807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kartinkin.net/uploads/posts/2021-01/1611089175_2-p-tsvetnoi-fon-dlya-teksta-v-vorde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052"/>
            <a:ext cx="6858001" cy="880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1661" y="181215"/>
            <a:ext cx="397231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Оранжевое настроение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259" y="7834935"/>
            <a:ext cx="661374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Адрес редакции: 301164,  п. Гвардейский,            Главный редактор:        Газета издаётся  1 раз в месяц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ул. Молодёжная, д. 11                                                Назарова Н. В. 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7390356"/>
            <a:ext cx="6858000" cy="12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3" y="3456186"/>
            <a:ext cx="2393753" cy="31916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56" y="891576"/>
            <a:ext cx="2843408" cy="21325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2" y="816420"/>
            <a:ext cx="2943616" cy="220771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407569" y="3570584"/>
            <a:ext cx="2871787" cy="32932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Поздравляем с днем рождения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И желаем сил, везения,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Солнца, радости, удачи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И здоровьица в придачу.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Чтоб успех сопровождал,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Крепко за руку держал.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Пусть приходит вдохновение,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Дарит радость, настроение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И возможности творить,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Радоваться и любить.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Не встречать в пути ненастья,</a:t>
            </a:r>
            <a:b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Пусть царит лишь смех и счастье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!</a:t>
            </a:r>
            <a:endParaRPr lang="ru-RU" sz="1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png.pngtree.com/thumb_back/fw800/background/20190223/ourmid/pngtree-dreamy-winter-frosty-branches-maple-leaves-winter-background-design-backgrounddry-branchesmaple-image_81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87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1938" y="93181"/>
            <a:ext cx="150233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Сочельник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9914" y="2566345"/>
            <a:ext cx="6338170" cy="40221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Канун,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Навечерие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Рождества Христова – так в церковной традиции именуют Сочельник: это, по сути, не праздник, а «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предпразднество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предваряющее одно из главных христианских событий. Православные христиане отмечают Рождественский Сочельник 6 января, у католиков это событие наступает 24 декабря.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Рождественский Сочельник воспитанники стационарного отделения социальной реабилитации несовершеннолетних (п. Гвардейский) прослушали евангельский рассказ о поклонении волхвов, пришедших с дарами, </a:t>
            </a:r>
            <a:r>
              <a:rPr lang="ru-RU" sz="1200" dirty="0" err="1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Богомладенцу</a:t>
            </a:r>
            <a:r>
              <a:rPr lang="ru-RU" sz="1200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Христу.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 объяснили, что сочельник – это тихий и светлый праздник, не предусматривающий бурного веселья.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проводят в тесном кругу при зажженных свечах, в атмосфере уюта, душевного тепла и ожидания чуда.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Главное блюдо в этот день — кутья. Угощение состоит из зерновой, иногда бобовой основы, смешанной с маковым, ореховым или миндальным соком.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Рождественским Сочельником завершается Филиппов пост. Это день для верующих самый строгий: прием пищи разрешается после появления первой звезды. Здесь проводится аналогия с Вифлеемской звездой, возвестившей миру о родившемся Иисусе.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первой звездой допустимо понимать, как небесное тело, так и зажженную свечу, которую ребята поставили по середине праздничного стола.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Вечер прошёл в спокойной, тёплой, уютной обстановке</a:t>
            </a:r>
            <a:r>
              <a:rPr lang="ru-RU" sz="1200" dirty="0" smtClean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i="1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1200" i="1" dirty="0" err="1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Багирова</a:t>
            </a:r>
            <a:r>
              <a:rPr lang="ru-RU" sz="1200" i="1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Е.И</a:t>
            </a:r>
            <a:r>
              <a:rPr lang="ru-RU" sz="1200" i="1" dirty="0" smtClean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воспитанник: Андрей В.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0" y="776652"/>
            <a:ext cx="2167004" cy="162525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4"/>
          <a:stretch/>
        </p:blipFill>
        <p:spPr>
          <a:xfrm>
            <a:off x="3626211" y="353452"/>
            <a:ext cx="2136578" cy="204845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045" y="6088155"/>
            <a:ext cx="1890468" cy="25206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7" y="6752912"/>
            <a:ext cx="2404997" cy="180374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010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png.pngtree.com/thumb_back/fw800/background/20190223/ourmid/pngtree-dreamy-winter-frosty-branches-maple-leaves-winter-background-design-backgrounddry-branchesmaple-image_81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87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5078" y="180781"/>
            <a:ext cx="3299045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Рождеством Христовым!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2126" y="2664329"/>
            <a:ext cx="6613743" cy="33933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1685"/>
              </a:lnSpc>
              <a:spcAft>
                <a:spcPts val="95"/>
              </a:spcAft>
            </a:pP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Рождество - один из главных и любимых праздников в нашей стране. В праздновании Рождества тесно переплетаются православные и народные традиции, создающие особую атмосферу. В этот день не только прославляют рождение Христа, рассказывают рождественские истории, но и колядуют, проводят народные гулянья. В стационарном отделении социальной реабилитации несовершеннолетних (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п.Гвардейский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прошло праздничное мероприятие «Рождественская сказка», посвященное этому светлому и доброму празднику.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85"/>
              </a:lnSpc>
              <a:spcAft>
                <a:spcPts val="95"/>
              </a:spcAft>
            </a:pP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 Просмотрев презентацию, ребята узнали много интересного об истории праздника, традициях и праздновании Рождества в России, после чего отвечали на вопросы рождественской викторины, отгадывали загадки, рассказывали стихи. Неотъемлемым атрибутом праздника у детей стал праздничный стол, на котором красовались салаты, мясные блюда, фрукты и сладости.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85"/>
              </a:lnSpc>
              <a:spcAft>
                <a:spcPts val="95"/>
              </a:spcAft>
            </a:pP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 С наступлением Рождества каждый год на небе загорается новая звездочка и наполняет мир добром, любовью и по-детски искренней верой в чудо. Мы надеемся, что все желания и мечты наших деток обязательно исполнятся! Всем здоровья и счастья в наступившем году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ts val="1685"/>
              </a:lnSpc>
              <a:spcAft>
                <a:spcPts val="95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Шаповалова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В.И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воспитанница: Вика Ю.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9" y="859637"/>
            <a:ext cx="2442575" cy="162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42" y="6175161"/>
            <a:ext cx="2186592" cy="243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39" y="859637"/>
            <a:ext cx="2364812" cy="157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0047" y="6211018"/>
            <a:ext cx="2951039" cy="196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2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png.pngtree.com/thumb_back/fw800/background/20190223/ourmid/pngtree-dreamy-winter-frosty-branches-maple-leaves-winter-background-design-backgrounddry-branchesmaple-image_81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87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9135" y="139127"/>
            <a:ext cx="329423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народных промыслах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969" y="2471804"/>
            <a:ext cx="6526061" cy="38470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чего развивать интерес у ребенка к народным промыслам? Актуальная задача на сегодня- это воспитание гражданина и патриота своей страны, знающего и любящего свою Родину, не может быть успешно решена без познания народной культуры. Этот процесс должен начинаться как можно раньше. Только тогда народное искусство, как источник прекрасного оставит в душе ребенка глубокий след и вызовет устойчивый интерес.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Народные промыслы — не просто застывшие во времени образцы искусства далекого прошлого. Это традиции, наследие предков, красота любимой природы, это наша живая история. В изделиях, созданных руками мастеров, нашла свое отражение тысячелетняя история Руси. Вряд ли можно представить нечто более древнее и более важное для нашей культуры, чем традиционные ремесла и народное творчество.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стационарном отделении социальной реабилитации несовершеннолетних (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п.Гвардейский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реализуется дополнительная общеобразовательная общеразвивающая программа «Истоки», модуль «Домовёнок». Занятия по данному направлению помогают понять всю уникальность, красоту и бесценность произведений народных мастеров. В детях воспитывается уважение к труду других людей и к своему собственному, к неповторимости каждого человека и его взглядов на мир, к старшему поколению, к жителями сел и деревень, к художникам и рабочим. Ребята развивают вкус, понимают, как сочетать цвета, как выразить одним цветом целую картину и множеством цветов — одно настроение. В народном искусстве заложены большие воспитательные возможности.</a:t>
            </a: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29767"/>
            <a:ext cx="2200078" cy="1467177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77" y="837444"/>
            <a:ext cx="2058772" cy="1373736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7" y="6678257"/>
            <a:ext cx="2542784" cy="1696698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77" y="6658472"/>
            <a:ext cx="2572436" cy="1716483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69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png.pngtree.com/thumb_back/fw800/background/20190223/ourmid/pngtree-dreamy-winter-frosty-branches-maple-leaves-winter-background-design-backgrounddry-branchesmaple-image_81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87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4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312" y="2196177"/>
            <a:ext cx="6526061" cy="36494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Трудясь над каким-либо рисунком или игрушкой вместе с ребенком, понимается его настроение и черты характера. Психологами доказано, что народные промыслы являются прекрасной терапией, участие в них способствует приобретению гармонии, успокаивает, налаживает общение.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народным искусством способствует формированию эстетического отношения к окружающему. Все это необходимо для развития ребенка как личности.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во всей полноте ощущают богатство родного края, родной культуры, родного языка. Сказочные животные знакомят их с традиционным фольклором, самовары и другая посуда — с народным бытом, свистульки и ложки — с музыкальными истоками, сценки из крестьянской жизни — с историей родного края, страны. Народное искусство, как проявление творчества народа близко по своей природе творчеству ребенка (простота и завершенность формы), именно поэтому оно понятно ему.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занятий обогащают представления наших воспитанников о народных промыслах. Может быть вырастут новые народные умельцы, которые продолжат бережно хранить вековые традиции, внесут вклад в развитие культурного наследия, еще более прославят наши неповторимые, драгоценные ремесла во всем мире. И воспитают любовь и уважение к ним у своих детей и внуков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педагог: </a:t>
            </a:r>
            <a:r>
              <a:rPr lang="ru-RU" sz="12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Сагитова</a:t>
            </a:r>
            <a:r>
              <a:rPr lang="ru-RU" sz="12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Г.Ш., воспитанница: Маргарита П.</a:t>
            </a:r>
            <a:endParaRPr lang="ru-RU" sz="1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5" y="452083"/>
            <a:ext cx="2351758" cy="1569234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29" y="398667"/>
            <a:ext cx="2431811" cy="1622650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3" y="6253306"/>
            <a:ext cx="2730674" cy="1822069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0" y="6295096"/>
            <a:ext cx="2668044" cy="1780279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02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png.pngtree.com/thumb_back/fw800/background/20190223/ourmid/pngtree-dreamy-winter-frosty-branches-maple-leaves-winter-background-design-backgrounddry-branchesmaple-image_81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87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0415" y="176262"/>
            <a:ext cx="1914307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«Водосвятие»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3440" y="2764708"/>
            <a:ext cx="6551113" cy="30566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Зачем освящают воду? Каким образом это делают? Какие свойства приобретает святая вода?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 занимает важное место в нашей повседневной жизни. Однако она имеет и высшее значение: ей свойственна целебная сила, о чем неоднократно говорится в Священном Писании.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Водоосвящение бывает малое и великое: малое совершается в течение года неоднократно (во время молебнов, совершения Таинства Крещения), а великое — только в праздник Крещения Господня (Богоявления). Водоосвящение называется великим по особенной торжественности обряда, проникнутого воспоминанием евангельского события, которое стало не только первообразом таинственного омовения грехов, но и действительным освящением самого естества воды через погружение в нее Бога во плоти.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января к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нашим воспитанникам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приехал иерей Павел, служащий храма св. апостолов Петра и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Павла п. Дубна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освещения воды перед Великим праздником – Крещением.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актовом зале собрались не только дети, но и сотрудники учреждения. Многие даже пришли из дома. Отец Павел совершил молебен «Водосвятие» и окропил всех присутствующих святой водой.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Багирова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Е.И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воспитанница: Полина С.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56" y="886063"/>
            <a:ext cx="2271713" cy="170378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42" y="325315"/>
            <a:ext cx="1665091" cy="222012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36" y="6144503"/>
            <a:ext cx="1879403" cy="25058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6" y="6173682"/>
            <a:ext cx="1857519" cy="247669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203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png.pngtree.com/thumb_back/fw800/background/20190223/ourmid/pngtree-dreamy-winter-frosty-branches-maple-leaves-winter-background-design-backgrounddry-branchesmaple-image_81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87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1713" y="105912"/>
            <a:ext cx="242662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Крещение Господне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86288" y="611933"/>
            <a:ext cx="198067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Пусть Крещение Господне</a:t>
            </a:r>
            <a:b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Жизни доброй принесет.</a:t>
            </a:r>
            <a:b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Освящённая водица</a:t>
            </a:r>
            <a:b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Пусть от бед убережет.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7285" y="4497269"/>
            <a:ext cx="6463430" cy="32778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cap="all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рещение — один из 12 главных христианских праздников. Этот праздник отмечается 19 января. Согласно Евангелию, в этот день Иисус Христос крестился в реке Иордан. 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Именно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таким замечательным праздником, как Крещение Господне, познакомились воспитанники дошкольной группы. С ним их познакомили логопед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Барашкова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Е.Е. и воспитатель 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Семёнова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Л.А. Своё занятие мы начали с прослушивания колокольного перезвона, который приглашает своих прихожан на праздник.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занятии ребята узнали, что «Крещение» в переводе с греческого, означает «погружение в воду». На слайдах малыши посмотрели, как в водах реки Иордан совершал  таинство крещения Иоанн Креститель. Проповедник призывал людей к покаянию и смывал грехи, очищая от скверны. Именно в этот момент пришел на берег священной реки и Иисус Христос. Во время таинства на Спасителя снизошел Святой Дух в виде голубя. Как повествует Евангелие, небесный голос провозгласил: этот человек — Сын Господа, который несет миру Его волю. Поэтому праздник Крещения еще называют Богоявлением и связывают с водой — освящением в храмах и погружением в купели. Этот рассказ об Иисусе Христе ребята слушали на одном дыхании. </a:t>
            </a:r>
            <a:endParaRPr lang="ru-RU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211">
            <a:off x="493836" y="1704697"/>
            <a:ext cx="2548244" cy="191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6627">
            <a:off x="3618980" y="1893685"/>
            <a:ext cx="2622210" cy="1966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02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png.pngtree.com/thumb_back/fw800/background/20190223/ourmid/pngtree-dreamy-winter-frosty-branches-maple-leaves-winter-background-design-backgrounddry-branchesmaple-image_81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87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180" y="2965275"/>
            <a:ext cx="6563639" cy="2853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Продолжая занятие, по народным традициям девушки в крещенскую ночь ворожили на суженого, хоть гадать накануне такого большого праздника было и грешно. А вот утро непременно встречали молитвой. Ребятам тоже представилась возможность погадать в шуточном варианте, узнать какой год их ожидает.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Нельзя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сказать про главный символ этого праздника — воду. Считается, что вся вода в ночь на Крещение становится чудодейственной: будь то речка в проруби или снег в чистом поле. Накануне наше учреждение посетил настоятель Дубенского храма иерей Павел, который провел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водосвятный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молебен. Именно освещенную воду ребята смогли испить на занятии.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этом наше занятие подошло к концу. Хочется отметить, что ребята с удовольствием слушали, отвечали на вопросы, а также спели песню про Рождение Христа, которую они разучили с педагогом Наумовой Н.Г.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Барашкова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1" y="496213"/>
            <a:ext cx="2630467" cy="19728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96213"/>
            <a:ext cx="2630466" cy="19728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74" name="Picture 2" descr="https://catherineasquithgallery.com/uploads/posts/2021-02/1613518396_65-p-fon-dlya-prezentatsii-na-temu-kreshchenie-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2" y="6170027"/>
            <a:ext cx="2261948" cy="226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sunhome.ru/journal/102/19-yanvarya-kreschenie-gospodne.4570.or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92" y="6249971"/>
            <a:ext cx="2849674" cy="21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0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png.pngtree.com/thumb_back/fw800/background/20190223/ourmid/pngtree-dreamy-winter-frosty-branches-maple-leaves-winter-background-design-backgrounddry-branchesmaple-image_81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87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8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208" y="3737403"/>
            <a:ext cx="6657584" cy="48351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учебного года все дети-школьники ждут каникул или хотя бы выходных. Им хочется немного забыть про уроки, задания, поваляться утром подольше в постели, а не вставать рано в школу. Но в стационарном отделении социальной реабилитации несовершеннолетних (п. Гвардейский) отдых в выходные дни организовывается не так, как хотелось бы воспитанникам.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Суббота начинается с завтрака и плавно перетекает в генеральную уборку. Мальчишки двигают мебель, что бы девчонки могли провести влажную уборку в трудно доступных местах, дети младшего школьного возраста вытирают пыль, убирают в шкафах и тумбочках, выносят ковровые дорожки на улицу.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Естественно, что ребятам не хочется убираться – это абсолютно нормально. У детей, особенно у подростков другие приоритеты. Но при поступлении в наше учреждение детей знакомят с их обязанностями, которые они должны строго выполнять и отказаться от них нельзя. Здесь – главное постоянство и регулярное соблюдение правил общежития.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уборка в помещениях – это ещё не всё. В любое время года всегда найдётся работа и на улице. Весной, летом и осенью – работа на огороде, цветниках (которых на территории нашего отделения очень много), сбор урожая и подготовка земли к зиме. Зимой нужно чистить снег. Это тоже делают наши воспитанники.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вечером, после насыщенного трудового дня, обязательное застолье всем дружным коллективом. Такие вечера проводятся в рамках реализации проекта подготовки воспитанников к самостоятельной жизни «Семья». Стараемся делать их, как можно чаще.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Печём пиццу, готовим салаты, горячие и холодные бутерброды, запеканки и торты. 22 января мы решили просто пожарить картошку. За окном завывает ветер, падает снег, трещит мороз, а у нас тепло, светло. А аромат жареного картофеля добавляет уюта и спокойствия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 Исаева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Иса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-Заде К.Ю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воспитанник</a:t>
            </a:r>
            <a:r>
              <a:rPr lang="ru-RU" sz="12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Руслан Т.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8402" y="150312"/>
            <a:ext cx="307167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Как живём мы в выходные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2"/>
          <a:stretch/>
        </p:blipFill>
        <p:spPr>
          <a:xfrm>
            <a:off x="242496" y="700733"/>
            <a:ext cx="2029217" cy="1919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3" t="12434"/>
          <a:stretch/>
        </p:blipFill>
        <p:spPr>
          <a:xfrm>
            <a:off x="2271713" y="1199040"/>
            <a:ext cx="2242189" cy="2417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7" b="10443"/>
          <a:stretch/>
        </p:blipFill>
        <p:spPr>
          <a:xfrm>
            <a:off x="4513902" y="725282"/>
            <a:ext cx="2136578" cy="1978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16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20291</TotalTime>
  <Words>749</Words>
  <Application>Microsoft Office PowerPoint</Application>
  <PresentationFormat>Произвольный</PresentationFormat>
  <Paragraphs>77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81</cp:revision>
  <dcterms:created xsi:type="dcterms:W3CDTF">2022-03-19T07:13:10Z</dcterms:created>
  <dcterms:modified xsi:type="dcterms:W3CDTF">2022-07-20T05:47:59Z</dcterms:modified>
</cp:coreProperties>
</file>