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6858000" cy="8783638"/>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FF"/>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4660"/>
  </p:normalViewPr>
  <p:slideViewPr>
    <p:cSldViewPr snapToGrid="0">
      <p:cViewPr varScale="1">
        <p:scale>
          <a:sx n="82" d="100"/>
          <a:sy n="82" d="100"/>
        </p:scale>
        <p:origin x="117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44C7B-892E-44D1-AC08-FD59AC19F71E}" type="datetimeFigureOut">
              <a:rPr lang="ru-RU" smtClean="0"/>
              <a:t>18.03.2022</a:t>
            </a:fld>
            <a:endParaRPr lang="ru-RU"/>
          </a:p>
        </p:txBody>
      </p:sp>
      <p:sp>
        <p:nvSpPr>
          <p:cNvPr id="4" name="Образ слайда 3"/>
          <p:cNvSpPr>
            <a:spLocks noGrp="1" noRot="1" noChangeAspect="1"/>
          </p:cNvSpPr>
          <p:nvPr>
            <p:ph type="sldImg" idx="2"/>
          </p:nvPr>
        </p:nvSpPr>
        <p:spPr>
          <a:xfrm>
            <a:off x="2224088" y="1143000"/>
            <a:ext cx="2409825"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8F4FD0-0545-4F89-83AB-FC7480B3A32E}" type="slidenum">
              <a:rPr lang="ru-RU" smtClean="0"/>
              <a:t>‹#›</a:t>
            </a:fld>
            <a:endParaRPr lang="ru-RU"/>
          </a:p>
        </p:txBody>
      </p:sp>
    </p:spTree>
    <p:extLst>
      <p:ext uri="{BB962C8B-B14F-4D97-AF65-F5344CB8AC3E}">
        <p14:creationId xmlns:p14="http://schemas.microsoft.com/office/powerpoint/2010/main" val="711643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37508"/>
            <a:ext cx="5829300" cy="3058007"/>
          </a:xfrm>
        </p:spPr>
        <p:txBody>
          <a:bodyPr anchor="b"/>
          <a:lstStyle>
            <a:lvl1pPr algn="ctr">
              <a:defRPr sz="4500"/>
            </a:lvl1pPr>
          </a:lstStyle>
          <a:p>
            <a:r>
              <a:rPr lang="ru-RU" smtClean="0"/>
              <a:t>Образец заголовка</a:t>
            </a:r>
            <a:endParaRPr lang="en-US" dirty="0"/>
          </a:p>
        </p:txBody>
      </p:sp>
      <p:sp>
        <p:nvSpPr>
          <p:cNvPr id="3" name="Subtitle 2"/>
          <p:cNvSpPr>
            <a:spLocks noGrp="1"/>
          </p:cNvSpPr>
          <p:nvPr>
            <p:ph type="subTitle" idx="1"/>
          </p:nvPr>
        </p:nvSpPr>
        <p:spPr>
          <a:xfrm>
            <a:off x="857250" y="4613444"/>
            <a:ext cx="5143500" cy="212067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E7DAB2B-CFE5-4CFB-9502-D59E66B525EF}" type="datetime1">
              <a:rPr lang="ru-RU" smtClean="0"/>
              <a:t>18.03.2022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7C7888-03AD-4017-BA38-3BCCF5749D4F}" type="slidenum">
              <a:rPr lang="ru-RU" smtClean="0"/>
              <a:t>‹#›</a:t>
            </a:fld>
            <a:endParaRPr lang="ru-RU"/>
          </a:p>
        </p:txBody>
      </p:sp>
    </p:spTree>
    <p:extLst>
      <p:ext uri="{BB962C8B-B14F-4D97-AF65-F5344CB8AC3E}">
        <p14:creationId xmlns:p14="http://schemas.microsoft.com/office/powerpoint/2010/main" val="2925698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2287ED8-DCC6-4376-AE7B-2B25688EC04D}" type="datetime1">
              <a:rPr lang="ru-RU" smtClean="0"/>
              <a:t>18.03.2022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7C7888-03AD-4017-BA38-3BCCF5749D4F}" type="slidenum">
              <a:rPr lang="ru-RU" smtClean="0"/>
              <a:t>‹#›</a:t>
            </a:fld>
            <a:endParaRPr lang="ru-RU"/>
          </a:p>
        </p:txBody>
      </p:sp>
    </p:spTree>
    <p:extLst>
      <p:ext uri="{BB962C8B-B14F-4D97-AF65-F5344CB8AC3E}">
        <p14:creationId xmlns:p14="http://schemas.microsoft.com/office/powerpoint/2010/main" val="2704317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67647"/>
            <a:ext cx="1478756" cy="7443727"/>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71488" y="467647"/>
            <a:ext cx="4350544" cy="74437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5428D9-9970-465B-90CE-099CA987D61B}" type="datetime1">
              <a:rPr lang="ru-RU" smtClean="0"/>
              <a:t>18.03.2022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7C7888-03AD-4017-BA38-3BCCF5749D4F}" type="slidenum">
              <a:rPr lang="ru-RU" smtClean="0"/>
              <a:t>‹#›</a:t>
            </a:fld>
            <a:endParaRPr lang="ru-RU"/>
          </a:p>
        </p:txBody>
      </p:sp>
    </p:spTree>
    <p:extLst>
      <p:ext uri="{BB962C8B-B14F-4D97-AF65-F5344CB8AC3E}">
        <p14:creationId xmlns:p14="http://schemas.microsoft.com/office/powerpoint/2010/main" val="246593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A6CD8AD-6900-4848-9021-26CBBD11C2F6}" type="datetime1">
              <a:rPr lang="ru-RU" smtClean="0"/>
              <a:t>18.03.2022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7C7888-03AD-4017-BA38-3BCCF5749D4F}" type="slidenum">
              <a:rPr lang="ru-RU" smtClean="0"/>
              <a:t>‹#›</a:t>
            </a:fld>
            <a:endParaRPr lang="ru-RU"/>
          </a:p>
        </p:txBody>
      </p:sp>
    </p:spTree>
    <p:extLst>
      <p:ext uri="{BB962C8B-B14F-4D97-AF65-F5344CB8AC3E}">
        <p14:creationId xmlns:p14="http://schemas.microsoft.com/office/powerpoint/2010/main" val="2033865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67916" y="2189812"/>
            <a:ext cx="5915025" cy="3653749"/>
          </a:xfrm>
        </p:spPr>
        <p:txBody>
          <a:bodyPr anchor="b"/>
          <a:lstStyle>
            <a:lvl1pPr>
              <a:defRPr sz="4500"/>
            </a:lvl1pPr>
          </a:lstStyle>
          <a:p>
            <a:r>
              <a:rPr lang="ru-RU" smtClean="0"/>
              <a:t>Образец заголовка</a:t>
            </a:r>
            <a:endParaRPr lang="en-US" dirty="0"/>
          </a:p>
        </p:txBody>
      </p:sp>
      <p:sp>
        <p:nvSpPr>
          <p:cNvPr id="3" name="Text Placeholder 2"/>
          <p:cNvSpPr>
            <a:spLocks noGrp="1"/>
          </p:cNvSpPr>
          <p:nvPr>
            <p:ph type="body" idx="1"/>
          </p:nvPr>
        </p:nvSpPr>
        <p:spPr>
          <a:xfrm>
            <a:off x="467916" y="5878127"/>
            <a:ext cx="5915025" cy="192142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0556241-B1B9-4F7C-AADF-A89C3F3030A0}" type="datetime1">
              <a:rPr lang="ru-RU" smtClean="0"/>
              <a:t>18.03.2022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7C7888-03AD-4017-BA38-3BCCF5749D4F}" type="slidenum">
              <a:rPr lang="ru-RU" smtClean="0"/>
              <a:t>‹#›</a:t>
            </a:fld>
            <a:endParaRPr lang="ru-RU"/>
          </a:p>
        </p:txBody>
      </p:sp>
    </p:spTree>
    <p:extLst>
      <p:ext uri="{BB962C8B-B14F-4D97-AF65-F5344CB8AC3E}">
        <p14:creationId xmlns:p14="http://schemas.microsoft.com/office/powerpoint/2010/main" val="435146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471488" y="2338237"/>
            <a:ext cx="2914650" cy="55731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471863" y="2338237"/>
            <a:ext cx="2914650" cy="55731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EC266A2-A9EC-433F-BB2E-FF4B8F23B140}" type="datetime1">
              <a:rPr lang="ru-RU" smtClean="0"/>
              <a:t>18.03.2022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77C7888-03AD-4017-BA38-3BCCF5749D4F}" type="slidenum">
              <a:rPr lang="ru-RU" smtClean="0"/>
              <a:t>‹#›</a:t>
            </a:fld>
            <a:endParaRPr lang="ru-RU"/>
          </a:p>
        </p:txBody>
      </p:sp>
    </p:spTree>
    <p:extLst>
      <p:ext uri="{BB962C8B-B14F-4D97-AF65-F5344CB8AC3E}">
        <p14:creationId xmlns:p14="http://schemas.microsoft.com/office/powerpoint/2010/main" val="994320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72381" y="467649"/>
            <a:ext cx="5915025" cy="1697764"/>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472381" y="2153212"/>
            <a:ext cx="2901255" cy="105525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472381" y="3208468"/>
            <a:ext cx="2901255" cy="47191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471863" y="2153212"/>
            <a:ext cx="2915543" cy="105525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3471863" y="3208468"/>
            <a:ext cx="2915543" cy="47191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B90E198-68A5-47F7-A149-DCF3027FF0EE}" type="datetime1">
              <a:rPr lang="ru-RU" smtClean="0"/>
              <a:t>18.03.2022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77C7888-03AD-4017-BA38-3BCCF5749D4F}" type="slidenum">
              <a:rPr lang="ru-RU" smtClean="0"/>
              <a:t>‹#›</a:t>
            </a:fld>
            <a:endParaRPr lang="ru-RU"/>
          </a:p>
        </p:txBody>
      </p:sp>
    </p:spTree>
    <p:extLst>
      <p:ext uri="{BB962C8B-B14F-4D97-AF65-F5344CB8AC3E}">
        <p14:creationId xmlns:p14="http://schemas.microsoft.com/office/powerpoint/2010/main" val="68108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C7F1DE6-95F3-4DB0-9819-6C13C43B9AB9}" type="datetime1">
              <a:rPr lang="ru-RU" smtClean="0"/>
              <a:t>18.03.2022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77C7888-03AD-4017-BA38-3BCCF5749D4F}" type="slidenum">
              <a:rPr lang="ru-RU" smtClean="0"/>
              <a:t>‹#›</a:t>
            </a:fld>
            <a:endParaRPr lang="ru-RU"/>
          </a:p>
        </p:txBody>
      </p:sp>
    </p:spTree>
    <p:extLst>
      <p:ext uri="{BB962C8B-B14F-4D97-AF65-F5344CB8AC3E}">
        <p14:creationId xmlns:p14="http://schemas.microsoft.com/office/powerpoint/2010/main" val="2522427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CD048-7458-4024-9BD1-11B1A29E2D8A}" type="datetime1">
              <a:rPr lang="ru-RU" smtClean="0"/>
              <a:t>18.03.2022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77C7888-03AD-4017-BA38-3BCCF5749D4F}" type="slidenum">
              <a:rPr lang="ru-RU" smtClean="0"/>
              <a:t>‹#›</a:t>
            </a:fld>
            <a:endParaRPr lang="ru-RU"/>
          </a:p>
        </p:txBody>
      </p:sp>
    </p:spTree>
    <p:extLst>
      <p:ext uri="{BB962C8B-B14F-4D97-AF65-F5344CB8AC3E}">
        <p14:creationId xmlns:p14="http://schemas.microsoft.com/office/powerpoint/2010/main" val="1268082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381" y="585576"/>
            <a:ext cx="2211884" cy="2049516"/>
          </a:xfrm>
        </p:spPr>
        <p:txBody>
          <a:bodyPr anchor="b"/>
          <a:lstStyle>
            <a:lvl1pPr>
              <a:defRPr sz="2400"/>
            </a:lvl1pPr>
          </a:lstStyle>
          <a:p>
            <a:r>
              <a:rPr lang="ru-RU" smtClean="0"/>
              <a:t>Образец заголовка</a:t>
            </a:r>
            <a:endParaRPr lang="en-US" dirty="0"/>
          </a:p>
        </p:txBody>
      </p:sp>
      <p:sp>
        <p:nvSpPr>
          <p:cNvPr id="3" name="Content Placeholder 2"/>
          <p:cNvSpPr>
            <a:spLocks noGrp="1"/>
          </p:cNvSpPr>
          <p:nvPr>
            <p:ph idx="1"/>
          </p:nvPr>
        </p:nvSpPr>
        <p:spPr>
          <a:xfrm>
            <a:off x="2915543" y="1264683"/>
            <a:ext cx="3471863" cy="624207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72381" y="2635091"/>
            <a:ext cx="2211884" cy="488183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D941B8A6-BBFD-4A01-A680-70B2F7C34E9A}" type="datetime1">
              <a:rPr lang="ru-RU" smtClean="0"/>
              <a:t>18.03.2022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77C7888-03AD-4017-BA38-3BCCF5749D4F}" type="slidenum">
              <a:rPr lang="ru-RU" smtClean="0"/>
              <a:t>‹#›</a:t>
            </a:fld>
            <a:endParaRPr lang="ru-RU"/>
          </a:p>
        </p:txBody>
      </p:sp>
    </p:spTree>
    <p:extLst>
      <p:ext uri="{BB962C8B-B14F-4D97-AF65-F5344CB8AC3E}">
        <p14:creationId xmlns:p14="http://schemas.microsoft.com/office/powerpoint/2010/main" val="1345982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381" y="585576"/>
            <a:ext cx="2211884" cy="2049516"/>
          </a:xfrm>
        </p:spPr>
        <p:txBody>
          <a:bodyPr anchor="b"/>
          <a:lstStyle>
            <a:lvl1pPr>
              <a:defRPr sz="24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915543" y="1264683"/>
            <a:ext cx="3471863" cy="6242076"/>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4" name="Text Placeholder 3"/>
          <p:cNvSpPr>
            <a:spLocks noGrp="1"/>
          </p:cNvSpPr>
          <p:nvPr>
            <p:ph type="body" sz="half" idx="2"/>
          </p:nvPr>
        </p:nvSpPr>
        <p:spPr>
          <a:xfrm>
            <a:off x="472381" y="2635091"/>
            <a:ext cx="2211884" cy="488183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CDB90ECC-7E7A-4557-B16B-272D949A02B2}" type="datetime1">
              <a:rPr lang="ru-RU" smtClean="0"/>
              <a:t>18.03.2022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77C7888-03AD-4017-BA38-3BCCF5749D4F}" type="slidenum">
              <a:rPr lang="ru-RU" smtClean="0"/>
              <a:t>‹#›</a:t>
            </a:fld>
            <a:endParaRPr lang="ru-RU"/>
          </a:p>
        </p:txBody>
      </p:sp>
    </p:spTree>
    <p:extLst>
      <p:ext uri="{BB962C8B-B14F-4D97-AF65-F5344CB8AC3E}">
        <p14:creationId xmlns:p14="http://schemas.microsoft.com/office/powerpoint/2010/main" val="595794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67649"/>
            <a:ext cx="5915025" cy="1697764"/>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71488" y="2338237"/>
            <a:ext cx="5915025" cy="55731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71488" y="8141133"/>
            <a:ext cx="1543050" cy="467647"/>
          </a:xfrm>
          <a:prstGeom prst="rect">
            <a:avLst/>
          </a:prstGeom>
        </p:spPr>
        <p:txBody>
          <a:bodyPr vert="horz" lIns="91440" tIns="45720" rIns="91440" bIns="45720" rtlCol="0" anchor="ctr"/>
          <a:lstStyle>
            <a:lvl1pPr algn="l">
              <a:defRPr sz="900">
                <a:solidFill>
                  <a:schemeClr val="tx1">
                    <a:tint val="75000"/>
                  </a:schemeClr>
                </a:solidFill>
              </a:defRPr>
            </a:lvl1pPr>
          </a:lstStyle>
          <a:p>
            <a:fld id="{591608E4-74F4-41CE-9870-65E9B05DB18F}" type="datetime1">
              <a:rPr lang="ru-RU" smtClean="0"/>
              <a:t>18.03.2022</a:t>
            </a:fld>
            <a:endParaRPr lang="ru-RU"/>
          </a:p>
        </p:txBody>
      </p:sp>
      <p:sp>
        <p:nvSpPr>
          <p:cNvPr id="5" name="Footer Placeholder 4"/>
          <p:cNvSpPr>
            <a:spLocks noGrp="1"/>
          </p:cNvSpPr>
          <p:nvPr>
            <p:ph type="ftr" sz="quarter" idx="3"/>
          </p:nvPr>
        </p:nvSpPr>
        <p:spPr>
          <a:xfrm>
            <a:off x="2271713" y="8141133"/>
            <a:ext cx="2314575" cy="467647"/>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4843463" y="8141133"/>
            <a:ext cx="1543050" cy="467647"/>
          </a:xfrm>
          <a:prstGeom prst="rect">
            <a:avLst/>
          </a:prstGeom>
        </p:spPr>
        <p:txBody>
          <a:bodyPr vert="horz" lIns="91440" tIns="45720" rIns="91440" bIns="45720" rtlCol="0" anchor="ctr"/>
          <a:lstStyle>
            <a:lvl1pPr algn="r">
              <a:defRPr sz="900">
                <a:solidFill>
                  <a:schemeClr val="tx1">
                    <a:tint val="75000"/>
                  </a:schemeClr>
                </a:solidFill>
              </a:defRPr>
            </a:lvl1pPr>
          </a:lstStyle>
          <a:p>
            <a:fld id="{977C7888-03AD-4017-BA38-3BCCF5749D4F}" type="slidenum">
              <a:rPr lang="ru-RU" smtClean="0"/>
              <a:t>‹#›</a:t>
            </a:fld>
            <a:endParaRPr lang="ru-RU"/>
          </a:p>
        </p:txBody>
      </p:sp>
    </p:spTree>
    <p:extLst>
      <p:ext uri="{BB962C8B-B14F-4D97-AF65-F5344CB8AC3E}">
        <p14:creationId xmlns:p14="http://schemas.microsoft.com/office/powerpoint/2010/main" val="2171188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artinkin.net/uploads/posts/2021-01/1611111487_29-p-krasivii-vertikalnii-fon-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endParaRPr lang="ru-RU" dirty="0"/>
          </a:p>
        </p:txBody>
      </p:sp>
      <p:pic>
        <p:nvPicPr>
          <p:cNvPr id="4" name="Рисунок 3" descr="C:\Documents and Settings\Root\Рабочий стол\семья.jpg"/>
          <p:cNvPicPr/>
          <p:nvPr/>
        </p:nvPicPr>
        <p:blipFill>
          <a:blip r:embed="rId3" cstate="print"/>
          <a:srcRect/>
          <a:stretch>
            <a:fillRect/>
          </a:stretch>
        </p:blipFill>
        <p:spPr bwMode="auto">
          <a:xfrm>
            <a:off x="365421" y="106378"/>
            <a:ext cx="1693545" cy="1491097"/>
          </a:xfrm>
          <a:prstGeom prst="roundRect">
            <a:avLst>
              <a:gd name="adj" fmla="val 8594"/>
            </a:avLst>
          </a:prstGeom>
          <a:solidFill>
            <a:srgbClr val="FFFFFF">
              <a:shade val="85000"/>
            </a:srgbClr>
          </a:solidFill>
          <a:ln>
            <a:noFill/>
          </a:ln>
          <a:effectLst>
            <a:glow rad="63500">
              <a:srgbClr val="5B9BD5">
                <a:satMod val="175000"/>
                <a:alpha val="40000"/>
              </a:srgbClr>
            </a:glow>
            <a:reflection blurRad="12700" stA="38000" endPos="28000" dist="5000" dir="5400000" sy="-100000" algn="bl" rotWithShape="0"/>
          </a:effectLst>
        </p:spPr>
      </p:pic>
      <p:sp>
        <p:nvSpPr>
          <p:cNvPr id="5" name="Прямоугольник 4"/>
          <p:cNvSpPr/>
          <p:nvPr/>
        </p:nvSpPr>
        <p:spPr>
          <a:xfrm>
            <a:off x="2058966" y="195348"/>
            <a:ext cx="4799034" cy="430887"/>
          </a:xfrm>
          <a:prstGeom prst="rect">
            <a:avLst/>
          </a:prstGeom>
        </p:spPr>
        <p:txBody>
          <a:bodyPr wrap="square">
            <a:spAutoFit/>
          </a:bodyPr>
          <a:lstStyle/>
          <a:p>
            <a:pPr marL="0" marR="0" lvl="0" indent="0" algn="ctr" defTabSz="502737"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Государственное  учреждение Тульской области </a:t>
            </a:r>
          </a:p>
          <a:p>
            <a:pPr marL="0" marR="0" lvl="0" indent="0" algn="ctr" defTabSz="502737"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«Социально-реабилитационный центр для несовершеннолетних  № 4» </a:t>
            </a:r>
            <a:endParaRPr kumimoji="0" lang="ru-RU" sz="1100" b="0" i="0" u="none" strike="noStrike" kern="0" cap="none" spc="0" normalizeH="0" baseline="0" noProof="0" dirty="0">
              <a:ln>
                <a:noFill/>
              </a:ln>
              <a:solidFill>
                <a:prstClr val="black"/>
              </a:solidFill>
              <a:effectLst/>
              <a:uLnTx/>
              <a:uFillTx/>
            </a:endParaRPr>
          </a:p>
        </p:txBody>
      </p:sp>
      <p:sp>
        <p:nvSpPr>
          <p:cNvPr id="6" name="Прямоугольник 5"/>
          <p:cNvSpPr/>
          <p:nvPr/>
        </p:nvSpPr>
        <p:spPr>
          <a:xfrm>
            <a:off x="156982" y="1726568"/>
            <a:ext cx="2518253" cy="769441"/>
          </a:xfrm>
          <a:prstGeom prst="rect">
            <a:avLst/>
          </a:prstGeom>
        </p:spPr>
        <p:txBody>
          <a:bodyPr wrap="none">
            <a:spAutoFit/>
          </a:bodyPr>
          <a:lstStyle/>
          <a:p>
            <a:pPr lvl="0" algn="ctr" defTabSz="502737">
              <a:defRPr/>
            </a:pPr>
            <a:r>
              <a:rPr lang="ru-RU" sz="4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МаГоБУс</a:t>
            </a:r>
          </a:p>
        </p:txBody>
      </p:sp>
      <p:sp>
        <p:nvSpPr>
          <p:cNvPr id="7" name="Прямоугольник 6"/>
          <p:cNvSpPr/>
          <p:nvPr/>
        </p:nvSpPr>
        <p:spPr>
          <a:xfrm>
            <a:off x="3429000" y="692984"/>
            <a:ext cx="1978636"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ctr"/>
            <a:r>
              <a:rPr lang="ru-RU" b="1" i="1" dirty="0">
                <a:ln w="11430"/>
                <a:solidFill>
                  <a:srgbClr val="FF00FF"/>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Выпуск   № </a:t>
            </a:r>
            <a:r>
              <a:rPr lang="ru-RU" b="1" i="1" dirty="0" smtClean="0">
                <a:ln w="11430"/>
                <a:solidFill>
                  <a:srgbClr val="FF00FF"/>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8</a:t>
            </a:r>
            <a:endParaRPr lang="ru-RU" b="1" i="1" dirty="0">
              <a:ln w="11430"/>
              <a:solidFill>
                <a:srgbClr val="FF00FF"/>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a:p>
            <a:pPr lvl="0" algn="ctr"/>
            <a:r>
              <a:rPr lang="ru-RU" b="1" i="1" dirty="0" smtClean="0">
                <a:ln w="11430"/>
                <a:solidFill>
                  <a:srgbClr val="FF00FF"/>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август  </a:t>
            </a:r>
            <a:r>
              <a:rPr lang="ru-RU" b="1" i="1" dirty="0">
                <a:ln w="11430"/>
                <a:solidFill>
                  <a:srgbClr val="FF00FF"/>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2021 г.</a:t>
            </a:r>
          </a:p>
        </p:txBody>
      </p:sp>
      <p:pic>
        <p:nvPicPr>
          <p:cNvPr id="9" name="Рисунок 8"/>
          <p:cNvPicPr>
            <a:picLocks noChangeAspect="1"/>
          </p:cNvPicPr>
          <p:nvPr/>
        </p:nvPicPr>
        <p:blipFill rotWithShape="1">
          <a:blip r:embed="rId4" cstate="print">
            <a:extLst>
              <a:ext uri="{28A0092B-C50C-407E-A947-70E740481C1C}">
                <a14:useLocalDpi xmlns:a14="http://schemas.microsoft.com/office/drawing/2010/main" val="0"/>
              </a:ext>
            </a:extLst>
          </a:blip>
          <a:srcRect l="11667" r="17308"/>
          <a:stretch/>
        </p:blipFill>
        <p:spPr>
          <a:xfrm>
            <a:off x="337880" y="2698726"/>
            <a:ext cx="6320827" cy="5932908"/>
          </a:xfrm>
          <a:prstGeom prst="round2DiagRect">
            <a:avLst>
              <a:gd name="adj1" fmla="val 16667"/>
              <a:gd name="adj2" fmla="val 0"/>
            </a:avLst>
          </a:prstGeom>
          <a:ln w="19050" cap="sq">
            <a:solidFill>
              <a:srgbClr val="FFFF00"/>
            </a:solidFill>
            <a:miter lim="800000"/>
          </a:ln>
          <a:effectLst>
            <a:outerShdw blurRad="254000" algn="tl" rotWithShape="0">
              <a:srgbClr val="000000">
                <a:alpha val="43000"/>
              </a:srgbClr>
            </a:outerShdw>
          </a:effectLst>
        </p:spPr>
      </p:pic>
      <p:sp>
        <p:nvSpPr>
          <p:cNvPr id="10" name="TextBox 9"/>
          <p:cNvSpPr txBox="1"/>
          <p:nvPr/>
        </p:nvSpPr>
        <p:spPr>
          <a:xfrm>
            <a:off x="3854599" y="1649688"/>
            <a:ext cx="1207767"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b="1" i="1" dirty="0" smtClean="0">
                <a:solidFill>
                  <a:srgbClr val="C00000"/>
                </a:solidFill>
                <a:latin typeface="Times New Roman" panose="02020603050405020304" pitchFamily="18" charset="0"/>
                <a:cs typeface="Times New Roman" panose="02020603050405020304" pitchFamily="18" charset="0"/>
              </a:rPr>
              <a:t>В номере:</a:t>
            </a:r>
            <a:endParaRPr lang="ru-RU" b="1" i="1" dirty="0">
              <a:solidFill>
                <a:srgbClr val="C00000"/>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3096907" y="6620203"/>
            <a:ext cx="3094525"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ru-RU" sz="1200" b="1" i="1" dirty="0" smtClean="0">
                <a:solidFill>
                  <a:srgbClr val="7030A0"/>
                </a:solidFill>
                <a:latin typeface="Times New Roman" panose="02020603050405020304" pitchFamily="18" charset="0"/>
                <a:cs typeface="Times New Roman" panose="02020603050405020304" pitchFamily="18" charset="0"/>
              </a:rPr>
              <a:t>Цирк… Цирк… Цирк… </a:t>
            </a:r>
            <a:r>
              <a:rPr lang="ru-RU" sz="1200" b="1" i="1" dirty="0">
                <a:solidFill>
                  <a:srgbClr val="7030A0"/>
                </a:solidFill>
                <a:latin typeface="Times New Roman" panose="02020603050405020304" pitchFamily="18" charset="0"/>
                <a:cs typeface="Times New Roman" panose="02020603050405020304" pitchFamily="18" charset="0"/>
              </a:rPr>
              <a:t>– стр. 1</a:t>
            </a: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На рыбалке </a:t>
            </a:r>
            <a:r>
              <a:rPr lang="ru-RU" sz="1200" b="1" i="1" dirty="0">
                <a:solidFill>
                  <a:srgbClr val="7030A0"/>
                </a:solidFill>
                <a:latin typeface="Times New Roman" panose="02020603050405020304" pitchFamily="18" charset="0"/>
                <a:cs typeface="Times New Roman" panose="02020603050405020304" pitchFamily="18" charset="0"/>
              </a:rPr>
              <a:t>– стр. </a:t>
            </a:r>
            <a:r>
              <a:rPr lang="ru-RU" sz="1200" b="1" i="1" dirty="0" smtClean="0">
                <a:solidFill>
                  <a:srgbClr val="7030A0"/>
                </a:solidFill>
                <a:latin typeface="Times New Roman" panose="02020603050405020304" pitchFamily="18" charset="0"/>
                <a:cs typeface="Times New Roman" panose="02020603050405020304" pitchFamily="18" charset="0"/>
              </a:rPr>
              <a:t>2</a:t>
            </a:r>
            <a:endParaRPr lang="ru-RU" sz="1200" b="1" i="1" dirty="0">
              <a:solidFill>
                <a:srgbClr val="7030A0"/>
              </a:solidFill>
              <a:latin typeface="Times New Roman" panose="02020603050405020304" pitchFamily="18" charset="0"/>
              <a:cs typeface="Times New Roman" panose="02020603050405020304" pitchFamily="18" charset="0"/>
            </a:endParaRP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Изучаем тайны леса </a:t>
            </a:r>
            <a:r>
              <a:rPr lang="ru-RU" sz="1200" b="1" i="1" dirty="0">
                <a:solidFill>
                  <a:srgbClr val="7030A0"/>
                </a:solidFill>
                <a:latin typeface="Times New Roman" panose="02020603050405020304" pitchFamily="18" charset="0"/>
                <a:cs typeface="Times New Roman" panose="02020603050405020304" pitchFamily="18" charset="0"/>
              </a:rPr>
              <a:t>– стр. </a:t>
            </a:r>
            <a:r>
              <a:rPr lang="ru-RU" sz="1200" b="1" i="1" dirty="0" smtClean="0">
                <a:solidFill>
                  <a:srgbClr val="7030A0"/>
                </a:solidFill>
                <a:latin typeface="Times New Roman" panose="02020603050405020304" pitchFamily="18" charset="0"/>
                <a:cs typeface="Times New Roman" panose="02020603050405020304" pitchFamily="18" charset="0"/>
              </a:rPr>
              <a:t>3</a:t>
            </a:r>
            <a:endParaRPr lang="ru-RU" sz="1200" b="1" i="1" dirty="0">
              <a:solidFill>
                <a:srgbClr val="7030A0"/>
              </a:solidFill>
              <a:latin typeface="Times New Roman" panose="02020603050405020304" pitchFamily="18" charset="0"/>
              <a:cs typeface="Times New Roman" panose="02020603050405020304" pitchFamily="18" charset="0"/>
            </a:endParaRP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Юный стрелок </a:t>
            </a:r>
            <a:r>
              <a:rPr lang="ru-RU" sz="1200" b="1" i="1" dirty="0">
                <a:solidFill>
                  <a:srgbClr val="7030A0"/>
                </a:solidFill>
                <a:latin typeface="Times New Roman" panose="02020603050405020304" pitchFamily="18" charset="0"/>
                <a:cs typeface="Times New Roman" panose="02020603050405020304" pitchFamily="18" charset="0"/>
              </a:rPr>
              <a:t>– стр. </a:t>
            </a:r>
            <a:r>
              <a:rPr lang="ru-RU" sz="1200" b="1" i="1" dirty="0" smtClean="0">
                <a:solidFill>
                  <a:srgbClr val="7030A0"/>
                </a:solidFill>
                <a:latin typeface="Times New Roman" panose="02020603050405020304" pitchFamily="18" charset="0"/>
                <a:cs typeface="Times New Roman" panose="02020603050405020304" pitchFamily="18" charset="0"/>
              </a:rPr>
              <a:t>4</a:t>
            </a:r>
            <a:endParaRPr lang="ru-RU" sz="1200" b="1" i="1" dirty="0">
              <a:solidFill>
                <a:srgbClr val="7030A0"/>
              </a:solidFill>
              <a:latin typeface="Times New Roman" panose="02020603050405020304" pitchFamily="18" charset="0"/>
              <a:cs typeface="Times New Roman" panose="02020603050405020304" pitchFamily="18" charset="0"/>
            </a:endParaRP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«Родина превыше всего» </a:t>
            </a:r>
            <a:r>
              <a:rPr lang="ru-RU" sz="1200" b="1" i="1" dirty="0">
                <a:solidFill>
                  <a:srgbClr val="7030A0"/>
                </a:solidFill>
                <a:latin typeface="Times New Roman" panose="02020603050405020304" pitchFamily="18" charset="0"/>
                <a:cs typeface="Times New Roman" panose="02020603050405020304" pitchFamily="18" charset="0"/>
              </a:rPr>
              <a:t>– стр. </a:t>
            </a:r>
            <a:r>
              <a:rPr lang="ru-RU" sz="1200" b="1" i="1" dirty="0" smtClean="0">
                <a:solidFill>
                  <a:srgbClr val="7030A0"/>
                </a:solidFill>
                <a:latin typeface="Times New Roman" panose="02020603050405020304" pitchFamily="18" charset="0"/>
                <a:cs typeface="Times New Roman" panose="02020603050405020304" pitchFamily="18" charset="0"/>
              </a:rPr>
              <a:t>5</a:t>
            </a:r>
            <a:endParaRPr lang="ru-RU" sz="1200" b="1" i="1" dirty="0">
              <a:solidFill>
                <a:srgbClr val="7030A0"/>
              </a:solidFill>
              <a:latin typeface="Times New Roman" panose="02020603050405020304" pitchFamily="18" charset="0"/>
              <a:cs typeface="Times New Roman" panose="02020603050405020304" pitchFamily="18" charset="0"/>
            </a:endParaRP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В дебрях посёлка Гвардейского </a:t>
            </a:r>
            <a:r>
              <a:rPr lang="ru-RU" sz="1200" b="1" i="1" dirty="0">
                <a:solidFill>
                  <a:srgbClr val="7030A0"/>
                </a:solidFill>
                <a:latin typeface="Times New Roman" panose="02020603050405020304" pitchFamily="18" charset="0"/>
                <a:cs typeface="Times New Roman" panose="02020603050405020304" pitchFamily="18" charset="0"/>
              </a:rPr>
              <a:t>– стр. </a:t>
            </a:r>
            <a:r>
              <a:rPr lang="ru-RU" sz="1200" b="1" i="1" dirty="0" smtClean="0">
                <a:solidFill>
                  <a:srgbClr val="7030A0"/>
                </a:solidFill>
                <a:latin typeface="Times New Roman" panose="02020603050405020304" pitchFamily="18" charset="0"/>
                <a:cs typeface="Times New Roman" panose="02020603050405020304" pitchFamily="18" charset="0"/>
              </a:rPr>
              <a:t>6</a:t>
            </a: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Встреча с героическим прошлым – стр. 7</a:t>
            </a: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Дорога к Храму – стр. 8</a:t>
            </a:r>
            <a:endParaRPr lang="ru-RU" sz="1200" b="1" i="1" dirty="0">
              <a:solidFill>
                <a:srgbClr val="7030A0"/>
              </a:solidFill>
              <a:latin typeface="Times New Roman" panose="02020603050405020304" pitchFamily="18" charset="0"/>
              <a:cs typeface="Times New Roman" panose="02020603050405020304" pitchFamily="18" charset="0"/>
            </a:endParaRPr>
          </a:p>
          <a:p>
            <a:pPr lvl="0" algn="ctr"/>
            <a:r>
              <a:rPr lang="ru-RU" sz="1200" b="1" i="1" dirty="0">
                <a:solidFill>
                  <a:srgbClr val="7030A0"/>
                </a:solidFill>
                <a:latin typeface="Times New Roman" panose="02020603050405020304" pitchFamily="18" charset="0"/>
                <a:cs typeface="Times New Roman" panose="02020603050405020304" pitchFamily="18" charset="0"/>
              </a:rPr>
              <a:t>Оранжевое настроение – стр. 9</a:t>
            </a:r>
            <a:endParaRPr lang="ru-RU" sz="1200" b="1" i="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225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s://catherineasquithgallery.com/uploads/posts/2021-03/1614719972_28-p-fon-dlya-blagodarstvennogo-pisma-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4" y="0"/>
            <a:ext cx="6848726" cy="8782582"/>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smtClean="0"/>
              <a:t>9</a:t>
            </a:r>
            <a:endParaRPr lang="ru-RU" dirty="0"/>
          </a:p>
        </p:txBody>
      </p:sp>
      <p:cxnSp>
        <p:nvCxnSpPr>
          <p:cNvPr id="5" name="Прямая соединительная линия 4"/>
          <p:cNvCxnSpPr/>
          <p:nvPr/>
        </p:nvCxnSpPr>
        <p:spPr>
          <a:xfrm>
            <a:off x="0" y="7465512"/>
            <a:ext cx="6858000" cy="25052"/>
          </a:xfrm>
          <a:prstGeom prst="line">
            <a:avLst/>
          </a:prstGeom>
        </p:spPr>
        <p:style>
          <a:lnRef idx="1">
            <a:schemeClr val="dk1"/>
          </a:lnRef>
          <a:fillRef idx="0">
            <a:schemeClr val="dk1"/>
          </a:fillRef>
          <a:effectRef idx="0">
            <a:schemeClr val="dk1"/>
          </a:effectRef>
          <a:fontRef idx="minor">
            <a:schemeClr val="tx1"/>
          </a:fontRef>
        </p:style>
      </p:cxnSp>
      <p:sp>
        <p:nvSpPr>
          <p:cNvPr id="7" name="Прямоугольник 6"/>
          <p:cNvSpPr/>
          <p:nvPr/>
        </p:nvSpPr>
        <p:spPr>
          <a:xfrm>
            <a:off x="112734" y="7797875"/>
            <a:ext cx="6745266" cy="577081"/>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ru-RU" sz="105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Адрес редакции: 301164,  п. Гвардейский,            Главный редактор:        Газета издаётся  1 раз в месяц</a:t>
            </a:r>
          </a:p>
          <a:p>
            <a:pPr marL="0" marR="0" lvl="0" indent="0" defTabSz="914400" eaLnBrk="1" fontAlgn="auto" latinLnBrk="0" hangingPunct="1">
              <a:lnSpc>
                <a:spcPct val="150000"/>
              </a:lnSpc>
              <a:spcBef>
                <a:spcPts val="0"/>
              </a:spcBef>
              <a:spcAft>
                <a:spcPts val="0"/>
              </a:spcAft>
              <a:buClrTx/>
              <a:buSzTx/>
              <a:buFontTx/>
              <a:buNone/>
              <a:tabLst/>
              <a:defRPr/>
            </a:pPr>
            <a:r>
              <a:rPr kumimoji="0" lang="ru-RU" sz="105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ул. Молодёжная, д. 11                                                Назарова Н. В. </a:t>
            </a:r>
            <a:endParaRPr kumimoji="0" lang="ru-RU" sz="1050" b="0" i="0" u="none" strike="noStrike" kern="0" cap="none" spc="0" normalizeH="0" baseline="0" noProof="0" dirty="0">
              <a:ln>
                <a:noFill/>
              </a:ln>
              <a:solidFill>
                <a:prstClr val="black"/>
              </a:solidFill>
              <a:effectLst/>
              <a:uLnTx/>
              <a:uFillTx/>
            </a:endParaRPr>
          </a:p>
        </p:txBody>
      </p: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l="24788" t="27049" r="6414" b="12582"/>
          <a:stretch/>
        </p:blipFill>
        <p:spPr>
          <a:xfrm rot="5400000">
            <a:off x="3091772" y="1496870"/>
            <a:ext cx="3193574" cy="2101756"/>
          </a:xfrm>
          <a:prstGeom prst="ellipse">
            <a:avLst/>
          </a:prstGeom>
          <a:ln>
            <a:noFill/>
          </a:ln>
          <a:effectLst>
            <a:softEdge rad="112500"/>
          </a:effectLst>
        </p:spPr>
      </p:pic>
      <p:pic>
        <p:nvPicPr>
          <p:cNvPr id="6" name="Рисунок 5"/>
          <p:cNvPicPr>
            <a:picLocks noChangeAspect="1"/>
          </p:cNvPicPr>
          <p:nvPr/>
        </p:nvPicPr>
        <p:blipFill rotWithShape="1">
          <a:blip r:embed="rId4" cstate="print">
            <a:extLst>
              <a:ext uri="{28A0092B-C50C-407E-A947-70E740481C1C}">
                <a14:useLocalDpi xmlns:a14="http://schemas.microsoft.com/office/drawing/2010/main" val="0"/>
              </a:ext>
            </a:extLst>
          </a:blip>
          <a:srcRect l="41463" t="15034" r="32740" b="57977"/>
          <a:stretch/>
        </p:blipFill>
        <p:spPr>
          <a:xfrm>
            <a:off x="3553827" y="4858293"/>
            <a:ext cx="3162752" cy="2207876"/>
          </a:xfrm>
          <a:prstGeom prst="ellipse">
            <a:avLst/>
          </a:prstGeom>
          <a:ln>
            <a:noFill/>
          </a:ln>
          <a:effectLst>
            <a:softEdge rad="112500"/>
          </a:effectLst>
        </p:spPr>
      </p:pic>
      <p:sp>
        <p:nvSpPr>
          <p:cNvPr id="8" name="Прямоугольник 7"/>
          <p:cNvSpPr/>
          <p:nvPr/>
        </p:nvSpPr>
        <p:spPr>
          <a:xfrm>
            <a:off x="1766746" y="193917"/>
            <a:ext cx="3972691" cy="52322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lvl="0"/>
            <a:r>
              <a:rPr lang="ru-RU" sz="2800" b="1" i="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Оранжевое настроение</a:t>
            </a:r>
          </a:p>
        </p:txBody>
      </p:sp>
      <p:sp>
        <p:nvSpPr>
          <p:cNvPr id="9" name="TextBox 8"/>
          <p:cNvSpPr txBox="1"/>
          <p:nvPr/>
        </p:nvSpPr>
        <p:spPr>
          <a:xfrm>
            <a:off x="4251516" y="3537326"/>
            <a:ext cx="874085"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b="1" dirty="0" smtClean="0">
                <a:solidFill>
                  <a:srgbClr val="7030A0"/>
                </a:solidFill>
              </a:rPr>
              <a:t>Руслан</a:t>
            </a:r>
            <a:endParaRPr lang="ru-RU" b="1" dirty="0">
              <a:solidFill>
                <a:srgbClr val="7030A0"/>
              </a:solidFill>
            </a:endParaRPr>
          </a:p>
        </p:txBody>
      </p:sp>
      <p:sp>
        <p:nvSpPr>
          <p:cNvPr id="10" name="TextBox 9"/>
          <p:cNvSpPr txBox="1"/>
          <p:nvPr/>
        </p:nvSpPr>
        <p:spPr>
          <a:xfrm>
            <a:off x="4674474" y="6781362"/>
            <a:ext cx="940514"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ru-RU" b="1" dirty="0" smtClean="0">
                <a:solidFill>
                  <a:srgbClr val="FF00FF"/>
                </a:solidFill>
              </a:rPr>
              <a:t>Полина</a:t>
            </a:r>
            <a:endParaRPr lang="ru-RU" b="1" dirty="0">
              <a:solidFill>
                <a:srgbClr val="FF00FF"/>
              </a:solidFill>
            </a:endParaRPr>
          </a:p>
        </p:txBody>
      </p:sp>
      <p:sp>
        <p:nvSpPr>
          <p:cNvPr id="11" name="Прямоугольник 10"/>
          <p:cNvSpPr/>
          <p:nvPr/>
        </p:nvSpPr>
        <p:spPr>
          <a:xfrm>
            <a:off x="918950" y="1736834"/>
            <a:ext cx="2266167"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1200" dirty="0">
                <a:solidFill>
                  <a:srgbClr val="002060"/>
                </a:solidFill>
                <a:latin typeface="Roboto"/>
              </a:rPr>
              <a:t>C Днем рождения, Руслан!</a:t>
            </a:r>
            <a:r>
              <a:rPr lang="ru-RU" sz="1200" dirty="0">
                <a:solidFill>
                  <a:srgbClr val="002060"/>
                </a:solidFill>
              </a:rPr>
              <a:t/>
            </a:r>
            <a:br>
              <a:rPr lang="ru-RU" sz="1200" dirty="0">
                <a:solidFill>
                  <a:srgbClr val="002060"/>
                </a:solidFill>
              </a:rPr>
            </a:br>
            <a:r>
              <a:rPr lang="ru-RU" sz="1200" dirty="0">
                <a:solidFill>
                  <a:srgbClr val="002060"/>
                </a:solidFill>
                <a:latin typeface="Roboto"/>
              </a:rPr>
              <a:t>Будь везуч, здоров, любим.</a:t>
            </a:r>
            <a:r>
              <a:rPr lang="ru-RU" sz="1200" dirty="0">
                <a:solidFill>
                  <a:srgbClr val="002060"/>
                </a:solidFill>
              </a:rPr>
              <a:t/>
            </a:r>
            <a:br>
              <a:rPr lang="ru-RU" sz="1200" dirty="0">
                <a:solidFill>
                  <a:srgbClr val="002060"/>
                </a:solidFill>
              </a:rPr>
            </a:br>
            <a:r>
              <a:rPr lang="ru-RU" sz="1200" dirty="0">
                <a:solidFill>
                  <a:srgbClr val="002060"/>
                </a:solidFill>
                <a:latin typeface="Roboto"/>
              </a:rPr>
              <a:t>Для друзей ты будь своим,</a:t>
            </a:r>
            <a:r>
              <a:rPr lang="ru-RU" sz="1200" dirty="0">
                <a:solidFill>
                  <a:srgbClr val="002060"/>
                </a:solidFill>
              </a:rPr>
              <a:t/>
            </a:r>
            <a:br>
              <a:rPr lang="ru-RU" sz="1200" dirty="0">
                <a:solidFill>
                  <a:srgbClr val="002060"/>
                </a:solidFill>
              </a:rPr>
            </a:br>
            <a:r>
              <a:rPr lang="ru-RU" sz="1200" dirty="0">
                <a:solidFill>
                  <a:srgbClr val="002060"/>
                </a:solidFill>
                <a:latin typeface="Roboto"/>
              </a:rPr>
              <a:t>Для врагов — недостижим!</a:t>
            </a:r>
            <a:r>
              <a:rPr lang="ru-RU" sz="1200" dirty="0">
                <a:solidFill>
                  <a:srgbClr val="002060"/>
                </a:solidFill>
              </a:rPr>
              <a:t/>
            </a:r>
            <a:br>
              <a:rPr lang="ru-RU" sz="1200" dirty="0">
                <a:solidFill>
                  <a:srgbClr val="002060"/>
                </a:solidFill>
              </a:rPr>
            </a:br>
            <a:r>
              <a:rPr lang="ru-RU" sz="1200" dirty="0">
                <a:solidFill>
                  <a:srgbClr val="002060"/>
                </a:solidFill>
                <a:latin typeface="Roboto"/>
              </a:rPr>
              <a:t>Беды пусть уйдут, как дым,</a:t>
            </a:r>
            <a:r>
              <a:rPr lang="ru-RU" sz="1200" dirty="0">
                <a:solidFill>
                  <a:srgbClr val="002060"/>
                </a:solidFill>
              </a:rPr>
              <a:t/>
            </a:r>
            <a:br>
              <a:rPr lang="ru-RU" sz="1200" dirty="0">
                <a:solidFill>
                  <a:srgbClr val="002060"/>
                </a:solidFill>
              </a:rPr>
            </a:br>
            <a:r>
              <a:rPr lang="ru-RU" sz="1200" dirty="0">
                <a:solidFill>
                  <a:srgbClr val="002060"/>
                </a:solidFill>
                <a:latin typeface="Roboto"/>
              </a:rPr>
              <a:t>Счастье станет лишь твоим,</a:t>
            </a:r>
            <a:r>
              <a:rPr lang="ru-RU" sz="1200" dirty="0">
                <a:solidFill>
                  <a:srgbClr val="002060"/>
                </a:solidFill>
              </a:rPr>
              <a:t/>
            </a:r>
            <a:br>
              <a:rPr lang="ru-RU" sz="1200" dirty="0">
                <a:solidFill>
                  <a:srgbClr val="002060"/>
                </a:solidFill>
              </a:rPr>
            </a:br>
            <a:r>
              <a:rPr lang="ru-RU" sz="1200" dirty="0">
                <a:solidFill>
                  <a:srgbClr val="002060"/>
                </a:solidFill>
                <a:latin typeface="Roboto"/>
              </a:rPr>
              <a:t>Твое время — золотым,</a:t>
            </a:r>
            <a:r>
              <a:rPr lang="ru-RU" sz="1200" dirty="0">
                <a:solidFill>
                  <a:srgbClr val="002060"/>
                </a:solidFill>
              </a:rPr>
              <a:t/>
            </a:r>
            <a:br>
              <a:rPr lang="ru-RU" sz="1200" dirty="0">
                <a:solidFill>
                  <a:srgbClr val="002060"/>
                </a:solidFill>
              </a:rPr>
            </a:br>
            <a:r>
              <a:rPr lang="ru-RU" sz="1200" dirty="0">
                <a:solidFill>
                  <a:srgbClr val="002060"/>
                </a:solidFill>
                <a:latin typeface="Roboto"/>
              </a:rPr>
              <a:t>Ну а твой успех — большим</a:t>
            </a:r>
            <a:r>
              <a:rPr lang="ru-RU" sz="1200" dirty="0" smtClean="0">
                <a:solidFill>
                  <a:srgbClr val="002060"/>
                </a:solidFill>
                <a:latin typeface="Roboto"/>
              </a:rPr>
              <a:t>!</a:t>
            </a:r>
            <a:endParaRPr lang="ru-RU" sz="1200" dirty="0">
              <a:solidFill>
                <a:srgbClr val="002060"/>
              </a:solidFill>
            </a:endParaRPr>
          </a:p>
        </p:txBody>
      </p:sp>
      <p:sp>
        <p:nvSpPr>
          <p:cNvPr id="12" name="Прямоугольник 11"/>
          <p:cNvSpPr/>
          <p:nvPr/>
        </p:nvSpPr>
        <p:spPr>
          <a:xfrm>
            <a:off x="691662" y="5065621"/>
            <a:ext cx="2720744"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1200" dirty="0">
                <a:solidFill>
                  <a:srgbClr val="C00000"/>
                </a:solidFill>
                <a:latin typeface="verdana" panose="020B0604030504040204" pitchFamily="34" charset="0"/>
              </a:rPr>
              <a:t>Сегодня маленькой принцессе</a:t>
            </a:r>
            <a:r>
              <a:rPr lang="ru-RU" sz="1200" dirty="0">
                <a:solidFill>
                  <a:srgbClr val="C00000"/>
                </a:solidFill>
              </a:rPr>
              <a:t/>
            </a:r>
            <a:br>
              <a:rPr lang="ru-RU" sz="1200" dirty="0">
                <a:solidFill>
                  <a:srgbClr val="C00000"/>
                </a:solidFill>
              </a:rPr>
            </a:br>
            <a:r>
              <a:rPr lang="ru-RU" sz="1200" dirty="0">
                <a:solidFill>
                  <a:srgbClr val="C00000"/>
                </a:solidFill>
                <a:latin typeface="verdana" panose="020B0604030504040204" pitchFamily="34" charset="0"/>
              </a:rPr>
              <a:t>Четыре годика уже!</a:t>
            </a:r>
            <a:r>
              <a:rPr lang="ru-RU" sz="1200" dirty="0">
                <a:solidFill>
                  <a:srgbClr val="C00000"/>
                </a:solidFill>
              </a:rPr>
              <a:t/>
            </a:r>
            <a:br>
              <a:rPr lang="ru-RU" sz="1200" dirty="0">
                <a:solidFill>
                  <a:srgbClr val="C00000"/>
                </a:solidFill>
              </a:rPr>
            </a:br>
            <a:r>
              <a:rPr lang="ru-RU" sz="1200" dirty="0">
                <a:solidFill>
                  <a:srgbClr val="C00000"/>
                </a:solidFill>
                <a:latin typeface="verdana" panose="020B0604030504040204" pitchFamily="34" charset="0"/>
              </a:rPr>
              <a:t>Пусть будет жизнь ее чудесной</a:t>
            </a:r>
            <a:r>
              <a:rPr lang="ru-RU" sz="1200" dirty="0">
                <a:solidFill>
                  <a:srgbClr val="C00000"/>
                </a:solidFill>
              </a:rPr>
              <a:t/>
            </a:r>
            <a:br>
              <a:rPr lang="ru-RU" sz="1200" dirty="0">
                <a:solidFill>
                  <a:srgbClr val="C00000"/>
                </a:solidFill>
              </a:rPr>
            </a:br>
            <a:r>
              <a:rPr lang="ru-RU" sz="1200" dirty="0">
                <a:solidFill>
                  <a:srgbClr val="C00000"/>
                </a:solidFill>
                <a:latin typeface="verdana" panose="020B0604030504040204" pitchFamily="34" charset="0"/>
              </a:rPr>
              <a:t>Пусть позитив живет в душе,</a:t>
            </a:r>
            <a:r>
              <a:rPr lang="ru-RU" sz="1200" dirty="0">
                <a:solidFill>
                  <a:srgbClr val="C00000"/>
                </a:solidFill>
              </a:rPr>
              <a:t/>
            </a:r>
            <a:br>
              <a:rPr lang="ru-RU" sz="1200" dirty="0">
                <a:solidFill>
                  <a:srgbClr val="C00000"/>
                </a:solidFill>
              </a:rPr>
            </a:br>
            <a:r>
              <a:rPr lang="ru-RU" sz="1200" dirty="0">
                <a:solidFill>
                  <a:srgbClr val="C00000"/>
                </a:solidFill>
                <a:latin typeface="verdana" panose="020B0604030504040204" pitchFamily="34" charset="0"/>
              </a:rPr>
              <a:t>Подарков много и сюрпризов,</a:t>
            </a:r>
            <a:r>
              <a:rPr lang="ru-RU" sz="1200" dirty="0">
                <a:solidFill>
                  <a:srgbClr val="C00000"/>
                </a:solidFill>
              </a:rPr>
              <a:t/>
            </a:r>
            <a:br>
              <a:rPr lang="ru-RU" sz="1200" dirty="0">
                <a:solidFill>
                  <a:srgbClr val="C00000"/>
                </a:solidFill>
              </a:rPr>
            </a:br>
            <a:r>
              <a:rPr lang="ru-RU" sz="1200" dirty="0">
                <a:solidFill>
                  <a:srgbClr val="C00000"/>
                </a:solidFill>
                <a:latin typeface="verdana" panose="020B0604030504040204" pitchFamily="34" charset="0"/>
              </a:rPr>
              <a:t>Улыбок, радости, добра</a:t>
            </a:r>
            <a:r>
              <a:rPr lang="ru-RU" sz="1200" dirty="0">
                <a:solidFill>
                  <a:srgbClr val="C00000"/>
                </a:solidFill>
              </a:rPr>
              <a:t/>
            </a:r>
            <a:br>
              <a:rPr lang="ru-RU" sz="1200" dirty="0">
                <a:solidFill>
                  <a:srgbClr val="C00000"/>
                </a:solidFill>
              </a:rPr>
            </a:br>
            <a:r>
              <a:rPr lang="ru-RU" sz="1200" dirty="0">
                <a:solidFill>
                  <a:srgbClr val="C00000"/>
                </a:solidFill>
                <a:latin typeface="verdana" panose="020B0604030504040204" pitchFamily="34" charset="0"/>
              </a:rPr>
              <a:t>Пусть все мечты осуществятся</a:t>
            </a:r>
            <a:r>
              <a:rPr lang="ru-RU" sz="1200" dirty="0">
                <a:solidFill>
                  <a:srgbClr val="C00000"/>
                </a:solidFill>
              </a:rPr>
              <a:t/>
            </a:r>
            <a:br>
              <a:rPr lang="ru-RU" sz="1200" dirty="0">
                <a:solidFill>
                  <a:srgbClr val="C00000"/>
                </a:solidFill>
              </a:rPr>
            </a:br>
            <a:r>
              <a:rPr lang="ru-RU" sz="1200" dirty="0">
                <a:solidFill>
                  <a:srgbClr val="C00000"/>
                </a:solidFill>
                <a:latin typeface="verdana" panose="020B0604030504040204" pitchFamily="34" charset="0"/>
              </a:rPr>
              <a:t>Сегодня с самого утра</a:t>
            </a:r>
            <a:r>
              <a:rPr lang="ru-RU" sz="1200" dirty="0" smtClean="0">
                <a:solidFill>
                  <a:srgbClr val="C00000"/>
                </a:solidFill>
                <a:latin typeface="verdana" panose="020B0604030504040204" pitchFamily="34" charset="0"/>
              </a:rPr>
              <a:t>!</a:t>
            </a:r>
            <a:endParaRPr lang="ru-RU" sz="1200" dirty="0">
              <a:solidFill>
                <a:srgbClr val="C00000"/>
              </a:solidFill>
            </a:endParaRPr>
          </a:p>
        </p:txBody>
      </p:sp>
    </p:spTree>
    <p:extLst>
      <p:ext uri="{BB962C8B-B14F-4D97-AF65-F5344CB8AC3E}">
        <p14:creationId xmlns:p14="http://schemas.microsoft.com/office/powerpoint/2010/main" val="1603187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3/1614847128_108-p-foni-dlya-oformlennya-1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1</a:t>
            </a:r>
          </a:p>
        </p:txBody>
      </p:sp>
      <p:sp>
        <p:nvSpPr>
          <p:cNvPr id="4" name="Прямоугольник 3"/>
          <p:cNvSpPr/>
          <p:nvPr/>
        </p:nvSpPr>
        <p:spPr>
          <a:xfrm>
            <a:off x="494422" y="673359"/>
            <a:ext cx="5869156"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49580" algn="just"/>
            <a:r>
              <a:rPr lang="ru-RU" sz="1200" b="1" dirty="0" smtClean="0">
                <a:solidFill>
                  <a:srgbClr val="000000"/>
                </a:solidFill>
                <a:effectLst/>
                <a:latin typeface="Times New Roman" panose="02020603050405020304" pitchFamily="18" charset="0"/>
                <a:ea typeface="Times New Roman" panose="02020603050405020304" pitchFamily="18" charset="0"/>
              </a:rPr>
              <a:t> </a:t>
            </a:r>
            <a:r>
              <a:rPr lang="ru-RU" sz="1200" dirty="0" smtClean="0">
                <a:solidFill>
                  <a:srgbClr val="000000"/>
                </a:solidFill>
                <a:effectLst/>
                <a:latin typeface="Times New Roman" panose="02020603050405020304" pitchFamily="18" charset="0"/>
                <a:ea typeface="Times New Roman" panose="02020603050405020304" pitchFamily="18" charset="0"/>
              </a:rPr>
              <a:t>Интересно, за что же все любят цирк? Да за то, что в цирке артисты делают то, чего вы никогда не увидите в обычной жизни и, конечно, за то, что цирк – это праздник.</a:t>
            </a:r>
            <a:r>
              <a:rPr lang="ru-RU" sz="1200" dirty="0">
                <a:latin typeface="Times New Roman" panose="02020603050405020304" pitchFamily="18" charset="0"/>
                <a:ea typeface="Times New Roman" panose="02020603050405020304" pitchFamily="18" charset="0"/>
              </a:rPr>
              <a:t> </a:t>
            </a:r>
            <a:r>
              <a:rPr lang="ru-RU" sz="1200" dirty="0" smtClean="0">
                <a:solidFill>
                  <a:srgbClr val="000000"/>
                </a:solidFill>
                <a:effectLst/>
                <a:latin typeface="Times New Roman" panose="02020603050405020304" pitchFamily="18" charset="0"/>
                <a:ea typeface="Times New Roman" panose="02020603050405020304" pitchFamily="18" charset="0"/>
              </a:rPr>
              <a:t>Вот и сегодня, в дни каникул,  в рамках летней оздоровительной программы «Босиком по радуге», было решено провести для воспитанников  цирковое представление.</a:t>
            </a:r>
            <a:r>
              <a:rPr lang="ru-RU" sz="1200" dirty="0">
                <a:latin typeface="Times New Roman" panose="02020603050405020304" pitchFamily="18" charset="0"/>
                <a:ea typeface="Times New Roman" panose="02020603050405020304" pitchFamily="18" charset="0"/>
              </a:rPr>
              <a:t> </a:t>
            </a:r>
            <a:r>
              <a:rPr lang="ru-RU" sz="1200" dirty="0" smtClean="0">
                <a:solidFill>
                  <a:srgbClr val="000000"/>
                </a:solidFill>
                <a:effectLst/>
                <a:latin typeface="Times New Roman" panose="02020603050405020304" pitchFamily="18" charset="0"/>
                <a:ea typeface="Times New Roman" panose="02020603050405020304" pitchFamily="18" charset="0"/>
              </a:rPr>
              <a:t>Главным героем представления был Клоун. Клоун – это самый смешной персонаж в цирке. Очень часто люди идут на представление, чтобы посмотреть именно на клоуна, ведь он такой забавный, он такой смешной, он такой весёлый, клоун озорной.</a:t>
            </a:r>
            <a:r>
              <a:rPr lang="ru-RU" sz="1200" dirty="0">
                <a:latin typeface="Times New Roman" panose="02020603050405020304" pitchFamily="18" charset="0"/>
                <a:ea typeface="Times New Roman" panose="02020603050405020304" pitchFamily="18" charset="0"/>
              </a:rPr>
              <a:t> </a:t>
            </a:r>
            <a:r>
              <a:rPr lang="ru-RU" sz="1200" dirty="0" smtClean="0">
                <a:solidFill>
                  <a:srgbClr val="000000"/>
                </a:solidFill>
                <a:effectLst/>
                <a:latin typeface="Times New Roman" panose="02020603050405020304" pitchFamily="18" charset="0"/>
                <a:ea typeface="Times New Roman" panose="02020603050405020304" pitchFamily="18" charset="0"/>
              </a:rPr>
              <a:t>Ещё одним жанром  нашего циркового представления была дрессировка животных, дрессировщики выступили со своими питомцами: тигром, медведями и жеребцом Юлием. </a:t>
            </a:r>
            <a:endParaRPr lang="ru-RU" sz="1200" dirty="0" smtClean="0">
              <a:effectLst/>
              <a:latin typeface="Times New Roman" panose="02020603050405020304" pitchFamily="18" charset="0"/>
              <a:ea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762" y="2871426"/>
            <a:ext cx="2050254" cy="1366836"/>
          </a:xfrm>
          <a:prstGeom prst="rect">
            <a:avLst/>
          </a:prstGeom>
          <a:ln w="28575">
            <a:solidFill>
              <a:srgbClr val="FFFF00"/>
            </a:solidFill>
          </a:ln>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8315" y="2871426"/>
            <a:ext cx="1990295" cy="1326863"/>
          </a:xfrm>
          <a:prstGeom prst="rect">
            <a:avLst/>
          </a:prstGeom>
          <a:ln w="28575">
            <a:solidFill>
              <a:srgbClr val="FFFF00"/>
            </a:solidFill>
          </a:ln>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2025" y="6719763"/>
            <a:ext cx="2123656" cy="1415770"/>
          </a:xfrm>
          <a:prstGeom prst="rect">
            <a:avLst/>
          </a:prstGeom>
          <a:ln w="28575">
            <a:solidFill>
              <a:srgbClr val="FFFF00"/>
            </a:solidFill>
          </a:ln>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710" y="6719763"/>
            <a:ext cx="2123655" cy="1415770"/>
          </a:xfrm>
          <a:prstGeom prst="rect">
            <a:avLst/>
          </a:prstGeom>
          <a:ln w="28575">
            <a:solidFill>
              <a:srgbClr val="FFFF00"/>
            </a:solidFill>
          </a:ln>
        </p:spPr>
      </p:pic>
      <p:sp>
        <p:nvSpPr>
          <p:cNvPr id="9" name="TextBox 8"/>
          <p:cNvSpPr txBox="1"/>
          <p:nvPr/>
        </p:nvSpPr>
        <p:spPr>
          <a:xfrm>
            <a:off x="2182505" y="135923"/>
            <a:ext cx="2492990"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sz="2000" dirty="0" smtClean="0">
                <a:solidFill>
                  <a:srgbClr val="C00000"/>
                </a:solidFill>
              </a:rPr>
              <a:t>Цирк… Цирк… Цирк…</a:t>
            </a:r>
            <a:endParaRPr lang="ru-RU" sz="2000" dirty="0">
              <a:solidFill>
                <a:srgbClr val="C00000"/>
              </a:solidFill>
            </a:endParaRPr>
          </a:p>
        </p:txBody>
      </p:sp>
      <p:sp>
        <p:nvSpPr>
          <p:cNvPr id="11" name="Прямоугольник 10"/>
          <p:cNvSpPr/>
          <p:nvPr/>
        </p:nvSpPr>
        <p:spPr>
          <a:xfrm>
            <a:off x="517357" y="4413120"/>
            <a:ext cx="5869156" cy="212365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indent="449580" algn="just"/>
            <a:r>
              <a:rPr lang="ru-RU" sz="1200" dirty="0">
                <a:solidFill>
                  <a:srgbClr val="000000"/>
                </a:solidFill>
                <a:latin typeface="Times New Roman" panose="02020603050405020304" pitchFamily="18" charset="0"/>
                <a:ea typeface="Times New Roman" panose="02020603050405020304" pitchFamily="18" charset="0"/>
              </a:rPr>
              <a:t>Следующими номерами представления были канатоходцы, которые пользуются большой популярностью на цирковых представлениях. Во время их выступления зрителей просили соблюдать тишину и спокойствие. </a:t>
            </a:r>
            <a:r>
              <a:rPr lang="ru-RU" sz="1200" dirty="0" smtClean="0">
                <a:solidFill>
                  <a:srgbClr val="000000"/>
                </a:solidFill>
                <a:latin typeface="Times New Roman" panose="02020603050405020304" pitchFamily="18" charset="0"/>
                <a:ea typeface="Times New Roman" panose="02020603050405020304" pitchFamily="18" charset="0"/>
              </a:rPr>
              <a:t>Дети </a:t>
            </a:r>
            <a:r>
              <a:rPr lang="ru-RU" sz="1200" dirty="0">
                <a:solidFill>
                  <a:srgbClr val="000000"/>
                </a:solidFill>
                <a:latin typeface="Times New Roman" panose="02020603050405020304" pitchFamily="18" charset="0"/>
                <a:ea typeface="Times New Roman" panose="02020603050405020304" pitchFamily="18" charset="0"/>
              </a:rPr>
              <a:t>самые благодарные зрители. Они охотно включались в любую игру. Им очень нравилось быть соучастниками представления. </a:t>
            </a:r>
            <a:r>
              <a:rPr lang="ru-RU" sz="1200" dirty="0" smtClean="0">
                <a:solidFill>
                  <a:srgbClr val="000000"/>
                </a:solidFill>
                <a:latin typeface="Times New Roman" panose="02020603050405020304" pitchFamily="18" charset="0"/>
                <a:ea typeface="Times New Roman" panose="02020603050405020304" pitchFamily="18" charset="0"/>
              </a:rPr>
              <a:t>Участвуя </a:t>
            </a:r>
            <a:r>
              <a:rPr lang="ru-RU" sz="1200" dirty="0">
                <a:solidFill>
                  <a:srgbClr val="000000"/>
                </a:solidFill>
                <a:latin typeface="Times New Roman" panose="02020603050405020304" pitchFamily="18" charset="0"/>
                <a:ea typeface="Times New Roman" panose="02020603050405020304" pitchFamily="18" charset="0"/>
              </a:rPr>
              <a:t>в необыкновенном цирковом представлении, дети поняли, что каждое представление - это встреча с тайной, магической силой, ловкостью, юмором. В цирке нет, и не может быть равнодушных: все, затаив дыхание, дружно переживали за канатоходцев, весело смеялись над клоунами, удивлялись смекалке животных. Цирк - это островок добра и света. </a:t>
            </a:r>
            <a:endParaRPr lang="ru-RU" sz="1200" dirty="0">
              <a:solidFill>
                <a:prstClr val="black"/>
              </a:solidFill>
              <a:latin typeface="Times New Roman" panose="02020603050405020304" pitchFamily="18" charset="0"/>
              <a:ea typeface="Times New Roman" panose="02020603050405020304" pitchFamily="18" charset="0"/>
            </a:endParaRPr>
          </a:p>
          <a:p>
            <a:pPr lvl="0" indent="449580" algn="just"/>
            <a:r>
              <a:rPr lang="ru-RU" sz="1200" i="1" dirty="0">
                <a:solidFill>
                  <a:srgbClr val="000000"/>
                </a:solidFill>
                <a:latin typeface="Times New Roman" panose="02020603050405020304" pitchFamily="18" charset="0"/>
                <a:ea typeface="Times New Roman" panose="02020603050405020304" pitchFamily="18" charset="0"/>
              </a:rPr>
              <a:t>Социальный педагог: </a:t>
            </a:r>
            <a:r>
              <a:rPr lang="ru-RU" sz="1200" i="1" dirty="0" err="1">
                <a:solidFill>
                  <a:srgbClr val="000000"/>
                </a:solidFill>
                <a:latin typeface="Times New Roman" panose="02020603050405020304" pitchFamily="18" charset="0"/>
                <a:ea typeface="Times New Roman" panose="02020603050405020304" pitchFamily="18" charset="0"/>
              </a:rPr>
              <a:t>Сагитова</a:t>
            </a:r>
            <a:r>
              <a:rPr lang="ru-RU" sz="1200" i="1" dirty="0">
                <a:solidFill>
                  <a:srgbClr val="000000"/>
                </a:solidFill>
                <a:latin typeface="Times New Roman" panose="02020603050405020304" pitchFamily="18" charset="0"/>
                <a:ea typeface="Times New Roman" panose="02020603050405020304" pitchFamily="18" charset="0"/>
              </a:rPr>
              <a:t> Г.Ш</a:t>
            </a:r>
            <a:r>
              <a:rPr lang="ru-RU" sz="1200" i="1" dirty="0" smtClean="0">
                <a:solidFill>
                  <a:srgbClr val="000000"/>
                </a:solidFill>
                <a:latin typeface="Times New Roman" panose="02020603050405020304" pitchFamily="18" charset="0"/>
                <a:ea typeface="Times New Roman" panose="02020603050405020304" pitchFamily="18" charset="0"/>
              </a:rPr>
              <a:t>.</a:t>
            </a:r>
          </a:p>
          <a:p>
            <a:pPr lvl="0" indent="449580" algn="just"/>
            <a:r>
              <a:rPr lang="ru-RU" sz="1200" i="1" dirty="0" smtClean="0">
                <a:solidFill>
                  <a:srgbClr val="000000"/>
                </a:solidFill>
                <a:latin typeface="Times New Roman" panose="02020603050405020304" pitchFamily="18" charset="0"/>
                <a:ea typeface="Times New Roman" panose="02020603050405020304" pitchFamily="18" charset="0"/>
              </a:rPr>
              <a:t>Воспитанница: Карина Б.</a:t>
            </a:r>
            <a:endParaRPr lang="ru-RU" sz="12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432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catherineasquithgallery.com/uploads/posts/2021-03/1614847128_108-p-foni-dlya-oformlennya-1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2</a:t>
            </a:r>
          </a:p>
        </p:txBody>
      </p:sp>
      <p:sp>
        <p:nvSpPr>
          <p:cNvPr id="4" name="Прямоугольник 3"/>
          <p:cNvSpPr/>
          <p:nvPr/>
        </p:nvSpPr>
        <p:spPr>
          <a:xfrm>
            <a:off x="517456" y="2686895"/>
            <a:ext cx="5869057" cy="3830600"/>
          </a:xfrm>
          <a:prstGeom prst="rect">
            <a:avLst/>
          </a:prstGeom>
        </p:spPr>
        <p:txBody>
          <a:bodyPr wrap="square">
            <a:spAutoFit/>
          </a:bodyPr>
          <a:lstStyle/>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Лето – пора активного досуга и путешествий. Вот и наши воспитанники стараются не пропускать ни одного погожего дня, что бы побывать на природе, весело и интересно провести своё время.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На этот раз мы решили отправиться на  рыбалку. Но перед этим необходимо было изготовить удочки. Мы сходили с ребятами в лес, где нарезали хлыстов из орешника. Это будут удилища. Потом ребятам было показано, как делается удочка: крепится леска, грузило, крючок, поплавок. Далее руками самих воспитанников было оснащено 5 удочек. Накопав червей, мы отправились на вечернюю зорьку на местный пруд. Нашли удобное место среди зарослей и начали «охоту». Несмотря на то, что пруд целиком зарос ряской, небольшой карась клевал беспрестанно. Мы наловили около 30 рыб. Ребята были в восторге. Ещё бы… Ведь некоторые в первый раз взяли в руки удочку и мало того, что сделали её своими руками, так ещё впервые самостоятельно поймали первую рыбку.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Есть такая пословица, что боги не засчитывают людям время, проведённое на рыбалке. Не знаю, как на счёт лет для наших воспитанников, но хорошее настроение на много дней, радость, позитивные эмоции останутся надолго. Ведь это самое главное в жизни – дарить радость.</a:t>
            </a:r>
          </a:p>
          <a:p>
            <a:pPr indent="449580" algn="just">
              <a:lnSpc>
                <a:spcPct val="107000"/>
              </a:lnSpc>
              <a:spcAft>
                <a:spcPts val="0"/>
              </a:spcAft>
            </a:pP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i="1" dirty="0" smtClean="0">
                <a:effectLst/>
                <a:latin typeface="Times New Roman" panose="02020603050405020304" pitchFamily="18" charset="0"/>
                <a:ea typeface="Calibri" panose="020F0502020204030204" pitchFamily="34" charset="0"/>
                <a:cs typeface="Times New Roman" panose="02020603050405020304" pitchFamily="18" charset="0"/>
              </a:rPr>
              <a:t>Воспитатель: Никитин О.В., воспитанница: Анастасия 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7867" y="6604924"/>
            <a:ext cx="2040211" cy="1361351"/>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284" y="6548366"/>
            <a:ext cx="2209732" cy="1474465"/>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5858" y="968633"/>
            <a:ext cx="2272099" cy="1516080"/>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3132" y="968633"/>
            <a:ext cx="2272099" cy="1516080"/>
          </a:xfrm>
          <a:prstGeom prst="rect">
            <a:avLst/>
          </a:prstGeom>
        </p:spPr>
      </p:pic>
      <p:sp>
        <p:nvSpPr>
          <p:cNvPr id="9" name="TextBox 8"/>
          <p:cNvSpPr txBox="1"/>
          <p:nvPr/>
        </p:nvSpPr>
        <p:spPr>
          <a:xfrm>
            <a:off x="2676037" y="440863"/>
            <a:ext cx="1505925" cy="400110"/>
          </a:xfrm>
          <a:prstGeom prst="rect">
            <a:avLst/>
          </a:prstGeom>
          <a:noFill/>
        </p:spPr>
        <p:txBody>
          <a:bodyPr wrap="none" rtlCol="0">
            <a:spAutoFit/>
          </a:bodyPr>
          <a:lstStyle/>
          <a:p>
            <a:r>
              <a:rPr lang="ru-RU" sz="2000" b="1" i="1" dirty="0" smtClean="0">
                <a:solidFill>
                  <a:srgbClr val="0070C0"/>
                </a:solidFill>
                <a:latin typeface="Times New Roman" panose="02020603050405020304" pitchFamily="18" charset="0"/>
                <a:cs typeface="Times New Roman" panose="02020603050405020304" pitchFamily="18" charset="0"/>
              </a:rPr>
              <a:t>На рыбалке</a:t>
            </a:r>
            <a:endParaRPr lang="ru-RU" sz="2000" b="1"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1542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catherineasquithgallery.com/uploads/posts/2021-03/1614847128_108-p-foni-dlya-oformlennya-1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3</a:t>
            </a:r>
          </a:p>
        </p:txBody>
      </p:sp>
      <p:sp>
        <p:nvSpPr>
          <p:cNvPr id="4" name="Прямоугольник 3"/>
          <p:cNvSpPr/>
          <p:nvPr/>
        </p:nvSpPr>
        <p:spPr>
          <a:xfrm>
            <a:off x="709246" y="2802223"/>
            <a:ext cx="5439507" cy="3435364"/>
          </a:xfrm>
          <a:prstGeom prst="rect">
            <a:avLst/>
          </a:prstGeom>
        </p:spPr>
        <p:txBody>
          <a:bodyPr wrap="square">
            <a:spAutoFit/>
          </a:bodyPr>
          <a:lstStyle/>
          <a:p>
            <a:pPr algn="just">
              <a:lnSpc>
                <a:spcPct val="107000"/>
              </a:lnSpc>
              <a:spcAft>
                <a:spcPts val="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Мы все были детьми. Играли в казаки-разбойники, лазили по деревьям, строили землянки, рыбачили. Для сегодняшних мальчишек эти детские развлечения почти забыты, всё заменили компьютерные технологии. Но для становления будущего мужчины – это очень важно, так как в жизни могут потребоваться навыки выживания в той или иной ситуации.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Мы с ребятами постоянно ходим на рыбалку, по грибы, дети учатся ориентироваться на местности, ставить палатку, разводить костёр. Вот и вчера в лесу мы учились строить временное жилище (шалаш) на случай, если в лесу застанет дождь или придётся ночевать. Я показал, как правильно начать работу, какой природный материал необходимо использовать, чтобы крыша не промокала от дождя. Показал, как правильно построить землянку. А несколько дней назад мы учились стрелять из лука в цель (луки изготовили сами) и метать нож. Мальчишки никогда этого не делали и были в восторге от того, чему научились. Неизвестно, пригодиться ли это им в жизни, но лучше знать и уметь, чтобы быть во всеоружии на все случаи жизни.</a:t>
            </a:r>
          </a:p>
          <a:p>
            <a:pPr algn="just">
              <a:lnSpc>
                <a:spcPct val="107000"/>
              </a:lnSpc>
              <a:spcAft>
                <a:spcPts val="0"/>
              </a:spcAft>
            </a:pP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i="1" dirty="0" smtClean="0">
                <a:effectLst/>
                <a:latin typeface="Times New Roman" panose="02020603050405020304" pitchFamily="18" charset="0"/>
                <a:ea typeface="Calibri" panose="020F0502020204030204" pitchFamily="34" charset="0"/>
                <a:cs typeface="Times New Roman" panose="02020603050405020304" pitchFamily="18" charset="0"/>
              </a:rPr>
              <a:t>Воспитатель: Никитин О.В., воспитанник: Юрий Б.</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1952634" y="357979"/>
            <a:ext cx="3009798" cy="461665"/>
          </a:xfrm>
          <a:prstGeom prst="rect">
            <a:avLst/>
          </a:prstGeom>
          <a:noFill/>
        </p:spPr>
        <p:txBody>
          <a:bodyPr wrap="none" rtlCol="0">
            <a:spAutoFit/>
          </a:bodyPr>
          <a:lstStyle/>
          <a:p>
            <a:r>
              <a:rPr lang="ru-RU" sz="2400" b="1" i="1" dirty="0" smtClean="0">
                <a:solidFill>
                  <a:srgbClr val="7030A0"/>
                </a:solidFill>
                <a:latin typeface="Times New Roman" panose="02020603050405020304" pitchFamily="18" charset="0"/>
                <a:cs typeface="Times New Roman" panose="02020603050405020304" pitchFamily="18" charset="0"/>
              </a:rPr>
              <a:t>Изучаем тайны леса</a:t>
            </a:r>
            <a:endParaRPr lang="ru-RU" sz="2400" b="1" i="1" dirty="0">
              <a:solidFill>
                <a:srgbClr val="7030A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8863" y="955189"/>
            <a:ext cx="2139042" cy="16042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332" y="955189"/>
            <a:ext cx="2184303" cy="16382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640" y="6237588"/>
            <a:ext cx="2299744" cy="17248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71155" y="6203935"/>
            <a:ext cx="2344616" cy="17584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97768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catherineasquithgallery.com/uploads/posts/2021-03/1614847128_108-p-foni-dlya-oformlennya-1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4</a:t>
            </a:r>
          </a:p>
        </p:txBody>
      </p:sp>
      <p:sp>
        <p:nvSpPr>
          <p:cNvPr id="4" name="Прямоугольник 3"/>
          <p:cNvSpPr/>
          <p:nvPr/>
        </p:nvSpPr>
        <p:spPr>
          <a:xfrm>
            <a:off x="623129" y="825255"/>
            <a:ext cx="5611742" cy="3133294"/>
          </a:xfrm>
          <a:prstGeom prst="rect">
            <a:avLst/>
          </a:prstGeom>
        </p:spPr>
        <p:txBody>
          <a:bodyPr wrap="square">
            <a:spAutoFit/>
          </a:bodyPr>
          <a:lstStyle/>
          <a:p>
            <a:pPr algn="just">
              <a:lnSpc>
                <a:spcPct val="107000"/>
              </a:lnSpc>
              <a:spcAft>
                <a:spcPts val="80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Продолжая заниматься с мальчишками чисто «мужскими» делами, воспитатели Никитин О.В. и </a:t>
            </a:r>
            <a:r>
              <a:rPr lang="ru-RU" sz="1200" dirty="0" err="1" smtClean="0">
                <a:effectLst/>
                <a:latin typeface="Times New Roman" panose="02020603050405020304" pitchFamily="18" charset="0"/>
                <a:ea typeface="Calibri" panose="020F0502020204030204" pitchFamily="34" charset="0"/>
                <a:cs typeface="Times New Roman" panose="02020603050405020304" pitchFamily="18" charset="0"/>
              </a:rPr>
              <a:t>Шахнер</a:t>
            </a: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 В.А. провели обучение стрельбе из пневматической винтовки.</a:t>
            </a:r>
            <a:r>
              <a:rPr lang="ru-RU" sz="1100" dirty="0">
                <a:latin typeface="Calibri" panose="020F0502020204030204" pitchFamily="34" charset="0"/>
                <a:ea typeface="Calibri" panose="020F0502020204030204" pitchFamily="34" charset="0"/>
                <a:cs typeface="Times New Roman" panose="02020603050405020304" pitchFamily="18" charset="0"/>
              </a:rPr>
              <a:t> </a:t>
            </a: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Вначале рассказали о технике безопасности, объяснили, чего категорически нельзя делать. Потом перешли к устройству оружия и принципам работы, научили ребят правильно целиться. И, наконец, перешли к самому ожидаемому – непосредственно к стрельбе. Каждый воспитанник стрелял по развешенным мишеням, учился сам обращаться с оружием, заряжать его, оканчивать стрельбу без посторонней помощи. Успехи в стрельбе были различны – ведь некоторые в первый раз взяли в руки настоящую винтовку. Но это не главное. Главное то, что у мальчишек появился навык обращения с оружием. Они узнали о технике безопасности. Эти умения пригодятся им в дальнейшей жизни, при службе в армии. В дальнейшем при появлении устойчивого навыка мы планируем провести соревнования по стрельбе из пневматической винтовки.</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200" i="1" dirty="0" smtClean="0">
                <a:effectLst/>
                <a:latin typeface="Times New Roman" panose="02020603050405020304" pitchFamily="18" charset="0"/>
                <a:ea typeface="Calibri" panose="020F0502020204030204" pitchFamily="34" charset="0"/>
                <a:cs typeface="Times New Roman" panose="02020603050405020304" pitchFamily="18" charset="0"/>
              </a:rPr>
              <a:t>Воспитатель: </a:t>
            </a:r>
            <a:r>
              <a:rPr lang="ru-RU" sz="1200" i="1" dirty="0" err="1" smtClean="0">
                <a:latin typeface="Times New Roman" panose="02020603050405020304" pitchFamily="18" charset="0"/>
                <a:ea typeface="Calibri" panose="020F0502020204030204" pitchFamily="34" charset="0"/>
                <a:cs typeface="Times New Roman" panose="02020603050405020304" pitchFamily="18" charset="0"/>
              </a:rPr>
              <a:t>Шахнер</a:t>
            </a:r>
            <a:r>
              <a:rPr lang="ru-RU" sz="1200" i="1" dirty="0" smtClean="0">
                <a:latin typeface="Times New Roman" panose="02020603050405020304" pitchFamily="18" charset="0"/>
                <a:ea typeface="Calibri" panose="020F0502020204030204" pitchFamily="34" charset="0"/>
                <a:cs typeface="Times New Roman" panose="02020603050405020304" pitchFamily="18" charset="0"/>
              </a:rPr>
              <a:t> В.А.</a:t>
            </a:r>
          </a:p>
          <a:p>
            <a:pPr algn="just"/>
            <a:r>
              <a:rPr lang="ru-RU" sz="1200" i="1" dirty="0" smtClean="0">
                <a:effectLst/>
                <a:latin typeface="Times New Roman" panose="02020603050405020304" pitchFamily="18" charset="0"/>
                <a:ea typeface="Calibri" panose="020F0502020204030204" pitchFamily="34" charset="0"/>
                <a:cs typeface="Times New Roman" panose="02020603050405020304" pitchFamily="18" charset="0"/>
              </a:rPr>
              <a:t>Воспитанник: Даниил Б.</a:t>
            </a:r>
            <a:endParaRPr lang="ru-RU" sz="11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2387849" y="410084"/>
            <a:ext cx="2136995" cy="461665"/>
          </a:xfrm>
          <a:prstGeom prst="rect">
            <a:avLst/>
          </a:prstGeom>
          <a:noFill/>
        </p:spPr>
        <p:txBody>
          <a:bodyPr wrap="none" rtlCol="0">
            <a:spAutoFit/>
          </a:bodyPr>
          <a:lstStyle/>
          <a:p>
            <a:r>
              <a:rPr lang="ru-RU" sz="2400" b="1" dirty="0" smtClean="0">
                <a:solidFill>
                  <a:schemeClr val="accent2">
                    <a:lumMod val="75000"/>
                  </a:schemeClr>
                </a:solidFill>
              </a:rPr>
              <a:t>Юный стрелок</a:t>
            </a:r>
            <a:endParaRPr lang="ru-RU" sz="2400" b="1" dirty="0">
              <a:solidFill>
                <a:schemeClr val="accent2">
                  <a:lumMod val="75000"/>
                </a:schemeClr>
              </a:solidFill>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1208" y="6002215"/>
            <a:ext cx="2442087" cy="1629507"/>
          </a:xfrm>
          <a:prstGeom prst="rect">
            <a:avLst/>
          </a:prstGeom>
          <a:ln w="28575">
            <a:solidFill>
              <a:srgbClr val="FF00FF"/>
            </a:solidFill>
          </a:ln>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4225" y="3930682"/>
            <a:ext cx="2098476" cy="1400229"/>
          </a:xfrm>
          <a:prstGeom prst="rect">
            <a:avLst/>
          </a:prstGeom>
          <a:ln w="28575">
            <a:solidFill>
              <a:srgbClr val="FF00FF"/>
            </a:solidFill>
          </a:ln>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638" y="4210597"/>
            <a:ext cx="2591993" cy="1457996"/>
          </a:xfrm>
          <a:prstGeom prst="rect">
            <a:avLst/>
          </a:prstGeom>
          <a:ln w="28575">
            <a:solidFill>
              <a:srgbClr val="FF00FF"/>
            </a:solidFill>
          </a:ln>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586" y="6300350"/>
            <a:ext cx="2740414" cy="1541483"/>
          </a:xfrm>
          <a:prstGeom prst="rect">
            <a:avLst/>
          </a:prstGeom>
          <a:ln w="28575">
            <a:solidFill>
              <a:srgbClr val="FF00FF"/>
            </a:solidFill>
          </a:ln>
        </p:spPr>
      </p:pic>
    </p:spTree>
    <p:extLst>
      <p:ext uri="{BB962C8B-B14F-4D97-AF65-F5344CB8AC3E}">
        <p14:creationId xmlns:p14="http://schemas.microsoft.com/office/powerpoint/2010/main" val="1438998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catherineasquithgallery.com/uploads/posts/2021-03/1614847128_108-p-foni-dlya-oformlennya-1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5</a:t>
            </a:r>
          </a:p>
        </p:txBody>
      </p:sp>
      <p:sp>
        <p:nvSpPr>
          <p:cNvPr id="4" name="Прямоугольник 3"/>
          <p:cNvSpPr/>
          <p:nvPr/>
        </p:nvSpPr>
        <p:spPr>
          <a:xfrm>
            <a:off x="649705" y="831520"/>
            <a:ext cx="5558589" cy="4439933"/>
          </a:xfrm>
          <a:prstGeom prst="rect">
            <a:avLst/>
          </a:prstGeom>
        </p:spPr>
        <p:txBody>
          <a:bodyPr wrap="square">
            <a:spAutoFit/>
          </a:bodyPr>
          <a:lstStyle/>
          <a:p>
            <a:pPr algn="just">
              <a:lnSpc>
                <a:spcPct val="107000"/>
              </a:lnSpc>
              <a:spcAft>
                <a:spcPts val="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Именно под таким девизом 21 августа прошли показательные выступления отряда «Витязь» из Военно-Патриотического клуба «Русь», побывавших в гостях у наших воспитанников. Отряд состоял из школьников Заокского района, непосредственно связанных с казачеством Тульской области.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На площадке перед Центром ребята показали программу, куда входили элементы рукопашного боя, техника владения ножом и автоматом. Ребята выполнили упражнения с оружием, где показали свою высокую физическую и военную подготовку.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Наша бывшая воспитанница Яна Ч., атаманша женского батальона, продемонстрировала виртуозное владение шашкой, а потом воспитанники сами смогли рубануть бутылку с водой, </a:t>
            </a:r>
            <a:r>
              <a:rPr lang="ru-RU" sz="1200" dirty="0" err="1" smtClean="0">
                <a:effectLst/>
                <a:latin typeface="Times New Roman" panose="02020603050405020304" pitchFamily="18" charset="0"/>
                <a:ea typeface="Calibri" panose="020F0502020204030204" pitchFamily="34" charset="0"/>
                <a:cs typeface="Times New Roman" panose="02020603050405020304" pitchFamily="18" charset="0"/>
              </a:rPr>
              <a:t>располовинив</a:t>
            </a: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 её надвое. Также наши воспитанники постреляли холостыми патронами из пистолета, взрослые ребята попробовали разбирать и собирать автомат Калашникова. Все эти навыки, как нам рассказали гости, необходимы для одной цели – защиты нашей Родины и готовится к этому нужно серьёзно и ответственно смолоду.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Для наших воспитанников эта встреча была очень полезной и интересной. Они посмотрели и пообщались со своими ровесниками, готовящих свою душу и тело для военного дела, и хотелось бы верить в то, что они задумались или задумаются о приоритете здорового образа жизни и о том, что есть такая профессия – защищать свою Родину.</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200" i="1" dirty="0" smtClean="0">
                <a:latin typeface="Times New Roman" panose="02020603050405020304" pitchFamily="18" charset="0"/>
                <a:ea typeface="Calibri" panose="020F0502020204030204" pitchFamily="34" charset="0"/>
                <a:cs typeface="Times New Roman" panose="02020603050405020304" pitchFamily="18" charset="0"/>
              </a:rPr>
              <a:t>Педагог-организатор: </a:t>
            </a:r>
            <a:r>
              <a:rPr lang="ru-RU" sz="1200" i="1" dirty="0" err="1" smtClean="0">
                <a:latin typeface="Times New Roman" panose="02020603050405020304" pitchFamily="18" charset="0"/>
                <a:ea typeface="Calibri" panose="020F0502020204030204" pitchFamily="34" charset="0"/>
                <a:cs typeface="Times New Roman" panose="02020603050405020304" pitchFamily="18" charset="0"/>
              </a:rPr>
              <a:t>Свириков</a:t>
            </a:r>
            <a:r>
              <a:rPr lang="ru-RU" sz="1200" i="1" dirty="0" smtClean="0">
                <a:latin typeface="Times New Roman" panose="02020603050405020304" pitchFamily="18" charset="0"/>
                <a:ea typeface="Calibri" panose="020F0502020204030204" pitchFamily="34" charset="0"/>
                <a:cs typeface="Times New Roman" panose="02020603050405020304" pitchFamily="18" charset="0"/>
              </a:rPr>
              <a:t> А.В.</a:t>
            </a:r>
            <a:r>
              <a:rPr lang="ru-RU" sz="1100" dirty="0" smtClean="0">
                <a:latin typeface="Calibri" panose="020F0502020204030204" pitchFamily="34" charset="0"/>
                <a:ea typeface="Calibri" panose="020F0502020204030204" pitchFamily="34" charset="0"/>
                <a:cs typeface="Times New Roman" panose="02020603050405020304" pitchFamily="18" charset="0"/>
              </a:rPr>
              <a:t>, воспитанник: Руслан Т.</a:t>
            </a:r>
            <a:endParaRPr lang="ru-RU" sz="1200" i="1" dirty="0" smtClean="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860" y="5462337"/>
            <a:ext cx="5326816" cy="2273968"/>
          </a:xfrm>
          <a:prstGeom prst="rect">
            <a:avLst/>
          </a:prstGeom>
          <a:ln w="28575">
            <a:solidFill>
              <a:schemeClr val="accent4">
                <a:lumMod val="60000"/>
                <a:lumOff val="40000"/>
              </a:schemeClr>
            </a:solidFill>
          </a:ln>
        </p:spPr>
      </p:pic>
      <p:sp>
        <p:nvSpPr>
          <p:cNvPr id="10" name="Прямоугольник 9"/>
          <p:cNvSpPr/>
          <p:nvPr/>
        </p:nvSpPr>
        <p:spPr>
          <a:xfrm>
            <a:off x="2169896" y="462314"/>
            <a:ext cx="2847510" cy="388696"/>
          </a:xfrm>
          <a:prstGeom prst="rect">
            <a:avLst/>
          </a:prstGeom>
        </p:spPr>
        <p:txBody>
          <a:bodyPr wrap="none">
            <a:spAutoFit/>
          </a:bodyPr>
          <a:lstStyle/>
          <a:p>
            <a:pPr algn="ctr">
              <a:lnSpc>
                <a:spcPct val="107000"/>
              </a:lnSpc>
              <a:spcAft>
                <a:spcPts val="800"/>
              </a:spcAft>
            </a:pPr>
            <a:r>
              <a:rPr lang="ru-RU"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«Родина превыше всего».</a:t>
            </a:r>
            <a:endParaRPr lang="ru-RU"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8879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catherineasquithgallery.com/uploads/posts/2021-03/1614847128_108-p-foni-dlya-oformlennya-1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6</a:t>
            </a:r>
          </a:p>
        </p:txBody>
      </p:sp>
      <p:sp>
        <p:nvSpPr>
          <p:cNvPr id="4" name="Прямоугольник 3"/>
          <p:cNvSpPr/>
          <p:nvPr/>
        </p:nvSpPr>
        <p:spPr>
          <a:xfrm>
            <a:off x="587292" y="1263023"/>
            <a:ext cx="5760871" cy="3237746"/>
          </a:xfrm>
          <a:prstGeom prst="rect">
            <a:avLst/>
          </a:prstGeom>
        </p:spPr>
        <p:txBody>
          <a:bodyPr wrap="square">
            <a:spAutoFit/>
          </a:bodyPr>
          <a:lstStyle/>
          <a:p>
            <a:pPr algn="just">
              <a:lnSpc>
                <a:spcPct val="107000"/>
              </a:lnSpc>
              <a:spcAft>
                <a:spcPts val="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Мы продолжаем изучать родной край, путешествуя и знакомясь с находками, получая от этого новые впечатления. На этот раз ребята отправились на исследование оврагов в поисках троп и лежбищ диких животных, в частности кабанов, которых в окрестностях пос. Гвардейский предостаточно. В оврагах были просто «какие-то джунгли», по выражению одного из детей. Ребятам пришлось продираться через завалы деревьев и кустарников, преграждающих путь, перебираться, сохраняя равновесие через глубокие обрывы с каменистым дном, протискиваться сквозь трухлявые стволы огромных деревьев. В итоге они нашли то, что искали: обнаружили на ветках щетину, протоптанную копытами тропу, примятую траву, остатки пищи и рыхлую, поднятую пятачками лесных свиней, землю.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Дети получили массу впечатлений, научились помогать друг другу в преодолении лесных препятствий, поддерживать словами. Мы стали ближе к природе, научились немного понимать её «язык» и красоту, а главное – любить природу своей родины и защитить её в любой момент.</a:t>
            </a:r>
          </a:p>
          <a:p>
            <a:pPr algn="just">
              <a:lnSpc>
                <a:spcPct val="107000"/>
              </a:lnSpc>
              <a:spcAft>
                <a:spcPts val="0"/>
              </a:spcAft>
            </a:pP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200" i="1" dirty="0" smtClean="0">
                <a:latin typeface="Times New Roman" panose="02020603050405020304" pitchFamily="18" charset="0"/>
                <a:ea typeface="Calibri" panose="020F0502020204030204" pitchFamily="34" charset="0"/>
                <a:cs typeface="Times New Roman" panose="02020603050405020304" pitchFamily="18" charset="0"/>
              </a:rPr>
              <a:t>Социальный педагог: Калистратова А.В., воспитанник: Матвей О.</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0396" y="6461820"/>
            <a:ext cx="1932357" cy="1289384"/>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0396" y="4605659"/>
            <a:ext cx="2057268" cy="1372732"/>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354" y="4605659"/>
            <a:ext cx="2039706" cy="1361014"/>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5771" y="6461820"/>
            <a:ext cx="1980002" cy="1321176"/>
          </a:xfrm>
          <a:prstGeom prst="rect">
            <a:avLst/>
          </a:prstGeom>
        </p:spPr>
      </p:pic>
      <p:sp>
        <p:nvSpPr>
          <p:cNvPr id="10" name="Прямоугольник 9"/>
          <p:cNvSpPr/>
          <p:nvPr/>
        </p:nvSpPr>
        <p:spPr>
          <a:xfrm>
            <a:off x="2366462" y="415258"/>
            <a:ext cx="2219826" cy="685059"/>
          </a:xfrm>
          <a:prstGeom prst="rect">
            <a:avLst/>
          </a:prstGeom>
        </p:spPr>
        <p:txBody>
          <a:bodyPr wrap="square">
            <a:spAutoFit/>
          </a:bodyPr>
          <a:lstStyle/>
          <a:p>
            <a:pPr algn="ctr">
              <a:lnSpc>
                <a:spcPct val="107000"/>
              </a:lnSpc>
              <a:spcAft>
                <a:spcPts val="800"/>
              </a:spcAft>
            </a:pPr>
            <a:r>
              <a:rPr lang="ru-RU" b="1"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В дебрях посёлка Гвардейского.</a:t>
            </a:r>
            <a:endParaRPr lang="ru-RU" i="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4683" y="6461820"/>
            <a:ext cx="1932357" cy="1289384"/>
          </a:xfrm>
          <a:prstGeom prst="rect">
            <a:avLst/>
          </a:prstGeom>
          <a:ln w="28575">
            <a:solidFill>
              <a:schemeClr val="accent4">
                <a:lumMod val="75000"/>
              </a:schemeClr>
            </a:solidFill>
          </a:ln>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4683" y="4605659"/>
            <a:ext cx="2057268" cy="1372732"/>
          </a:xfrm>
          <a:prstGeom prst="rect">
            <a:avLst/>
          </a:prstGeom>
          <a:ln w="28575">
            <a:solidFill>
              <a:schemeClr val="accent4">
                <a:lumMod val="75000"/>
              </a:schemeClr>
            </a:solidFill>
          </a:ln>
        </p:spPr>
      </p:pic>
      <p:pic>
        <p:nvPicPr>
          <p:cNvPr id="13" name="Рисунок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4641" y="4605659"/>
            <a:ext cx="2039706" cy="1361014"/>
          </a:xfrm>
          <a:prstGeom prst="rect">
            <a:avLst/>
          </a:prstGeom>
          <a:ln w="28575">
            <a:solidFill>
              <a:schemeClr val="accent4">
                <a:lumMod val="75000"/>
              </a:schemeClr>
            </a:solidFill>
          </a:ln>
        </p:spPr>
      </p:pic>
      <p:pic>
        <p:nvPicPr>
          <p:cNvPr id="14" name="Рисунок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0058" y="6461820"/>
            <a:ext cx="1980002" cy="1321176"/>
          </a:xfrm>
          <a:prstGeom prst="rect">
            <a:avLst/>
          </a:prstGeom>
          <a:ln w="28575">
            <a:solidFill>
              <a:schemeClr val="accent4">
                <a:lumMod val="75000"/>
              </a:schemeClr>
            </a:solidFill>
          </a:ln>
        </p:spPr>
      </p:pic>
    </p:spTree>
    <p:extLst>
      <p:ext uri="{BB962C8B-B14F-4D97-AF65-F5344CB8AC3E}">
        <p14:creationId xmlns:p14="http://schemas.microsoft.com/office/powerpoint/2010/main" val="798734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catherineasquithgallery.com/uploads/posts/2021-03/1614847128_108-p-foni-dlya-oformlennya-1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7</a:t>
            </a:r>
          </a:p>
        </p:txBody>
      </p:sp>
      <p:sp>
        <p:nvSpPr>
          <p:cNvPr id="4" name="Прямоугольник 3"/>
          <p:cNvSpPr/>
          <p:nvPr/>
        </p:nvSpPr>
        <p:spPr>
          <a:xfrm>
            <a:off x="638908" y="1148893"/>
            <a:ext cx="5580184" cy="4028219"/>
          </a:xfrm>
          <a:prstGeom prst="rect">
            <a:avLst/>
          </a:prstGeom>
        </p:spPr>
        <p:txBody>
          <a:bodyPr wrap="square">
            <a:spAutoFit/>
          </a:bodyPr>
          <a:lstStyle/>
          <a:p>
            <a:pPr algn="just">
              <a:lnSpc>
                <a:spcPct val="107000"/>
              </a:lnSpc>
              <a:spcAft>
                <a:spcPts val="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26 августа наши воспитанники посетили Тульский государственный музей оружия. Экскурсовод на простом и понятном языке рассказал детям о становлении Тулы как столицы оружейников.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Ребята и сопровождающие их воспитатели познакомились со стрелковым и холодным оружием периода первой мировой войны, побыли в импровизированных окопах, подержали в руках знаменитую «трёхлинейку», револьвер системы «наган», посидели за пулемётом «максим». Также им рассказали о основании Тульского оружейного завода, его прошлом и настоящем, с чего всё начиналось.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Очень ребят заинтересовала экспозиция современного вооружения российской армии, особенно экспонаты, посвящённые оружию спецподразделений. Воспитанники воочию увидели (до этого только в кино) стреляющие ножи, портсигары, </a:t>
            </a:r>
            <a:r>
              <a:rPr lang="ru-RU" sz="1200" dirty="0" err="1" smtClean="0">
                <a:effectLst/>
                <a:latin typeface="Times New Roman" panose="02020603050405020304" pitchFamily="18" charset="0"/>
                <a:ea typeface="Calibri" panose="020F0502020204030204" pitchFamily="34" charset="0"/>
                <a:cs typeface="Times New Roman" panose="02020603050405020304" pitchFamily="18" charset="0"/>
              </a:rPr>
              <a:t>спецобмундирование</a:t>
            </a: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 Посетили интерактивные выставки «Мастерская ТОЗ конца 19 века», «виртуальный рассказчик», интерактивную игровую зону, где смогли поучаствовать в танковом биатлоне, посидели в блиндаже офицеров Советской армии. А в завершении экскурсии на </a:t>
            </a:r>
            <a:r>
              <a:rPr lang="ru-RU" sz="1200" dirty="0" err="1" smtClean="0">
                <a:effectLst/>
                <a:latin typeface="Times New Roman" panose="02020603050405020304" pitchFamily="18" charset="0"/>
                <a:ea typeface="Calibri" panose="020F0502020204030204" pitchFamily="34" charset="0"/>
                <a:cs typeface="Times New Roman" panose="02020603050405020304" pitchFamily="18" charset="0"/>
              </a:rPr>
              <a:t>видеостене</a:t>
            </a: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 посмотрели фильм «Лента времени»», в котором рассказывалось о героическом прошлом города Тулы с древнейших времён до нашего времени. </a:t>
            </a:r>
          </a:p>
          <a:p>
            <a:pPr algn="just">
              <a:lnSpc>
                <a:spcPct val="107000"/>
              </a:lnSpc>
              <a:spcAft>
                <a:spcPts val="0"/>
              </a:spcAft>
            </a:pP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i="1" dirty="0" smtClean="0">
                <a:latin typeface="Times New Roman" panose="02020603050405020304" pitchFamily="18" charset="0"/>
                <a:ea typeface="Calibri" panose="020F0502020204030204" pitchFamily="34" charset="0"/>
                <a:cs typeface="Times New Roman" panose="02020603050405020304" pitchFamily="18" charset="0"/>
              </a:rPr>
              <a:t>Педагог-психолог: </a:t>
            </a:r>
            <a:r>
              <a:rPr lang="ru-RU" sz="1200" i="1" dirty="0" err="1" smtClean="0">
                <a:latin typeface="Times New Roman" panose="02020603050405020304" pitchFamily="18" charset="0"/>
                <a:ea typeface="Calibri" panose="020F0502020204030204" pitchFamily="34" charset="0"/>
                <a:cs typeface="Times New Roman" panose="02020603050405020304" pitchFamily="18" charset="0"/>
              </a:rPr>
              <a:t>Незамайкина</a:t>
            </a:r>
            <a:r>
              <a:rPr lang="ru-RU" sz="1200" i="1" dirty="0" smtClean="0">
                <a:latin typeface="Times New Roman" panose="02020603050405020304" pitchFamily="18" charset="0"/>
                <a:ea typeface="Calibri" panose="020F0502020204030204" pitchFamily="34" charset="0"/>
                <a:cs typeface="Times New Roman" panose="02020603050405020304" pitchFamily="18" charset="0"/>
              </a:rPr>
              <a:t> Н.В.</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065" y="5206109"/>
            <a:ext cx="1755619" cy="1316715"/>
          </a:xfrm>
          <a:prstGeom prst="rect">
            <a:avLst/>
          </a:prstGeom>
          <a:solidFill>
            <a:srgbClr val="CC6600"/>
          </a:solidFill>
          <a:ln w="19050">
            <a:solidFill>
              <a:srgbClr val="CC6600"/>
            </a:solidFill>
          </a:ln>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8928" y="4935024"/>
            <a:ext cx="1892920" cy="1419689"/>
          </a:xfrm>
          <a:prstGeom prst="rect">
            <a:avLst/>
          </a:prstGeom>
          <a:solidFill>
            <a:srgbClr val="CC6600"/>
          </a:solidFill>
          <a:ln w="19050">
            <a:solidFill>
              <a:srgbClr val="CC6600"/>
            </a:solidFill>
          </a:ln>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5155" y="6551692"/>
            <a:ext cx="1856615" cy="1392461"/>
          </a:xfrm>
          <a:prstGeom prst="rect">
            <a:avLst/>
          </a:prstGeom>
          <a:solidFill>
            <a:srgbClr val="CC6600"/>
          </a:solidFill>
          <a:ln w="19050">
            <a:solidFill>
              <a:srgbClr val="CC6600"/>
            </a:solidFill>
          </a:ln>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3778" y="6918214"/>
            <a:ext cx="1735869" cy="1301902"/>
          </a:xfrm>
          <a:prstGeom prst="rect">
            <a:avLst/>
          </a:prstGeom>
          <a:solidFill>
            <a:srgbClr val="CC6600"/>
          </a:solidFill>
          <a:ln w="19050">
            <a:solidFill>
              <a:srgbClr val="CC6600"/>
            </a:solidFill>
          </a:ln>
        </p:spPr>
      </p:pic>
      <p:sp>
        <p:nvSpPr>
          <p:cNvPr id="10" name="Прямоугольник 9"/>
          <p:cNvSpPr/>
          <p:nvPr/>
        </p:nvSpPr>
        <p:spPr>
          <a:xfrm>
            <a:off x="1714500" y="463813"/>
            <a:ext cx="3429000" cy="685059"/>
          </a:xfrm>
          <a:prstGeom prst="rect">
            <a:avLst/>
          </a:prstGeom>
        </p:spPr>
        <p:txBody>
          <a:bodyPr>
            <a:spAutoFit/>
          </a:bodyPr>
          <a:lstStyle/>
          <a:p>
            <a:pPr algn="ctr">
              <a:lnSpc>
                <a:spcPct val="107000"/>
              </a:lnSpc>
              <a:spcAft>
                <a:spcPts val="0"/>
              </a:spcAft>
            </a:pPr>
            <a:r>
              <a:rPr lang="ru-RU" b="1"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Встреча с героическим прошлым</a:t>
            </a:r>
            <a:endParaRPr lang="ru-RU" sz="1400" i="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0176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catherineasquithgallery.com/uploads/posts/2021-03/1614847128_108-p-foni-dlya-oformlennya-1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8</a:t>
            </a:r>
          </a:p>
        </p:txBody>
      </p:sp>
      <p:sp>
        <p:nvSpPr>
          <p:cNvPr id="4" name="Прямоугольник 3"/>
          <p:cNvSpPr/>
          <p:nvPr/>
        </p:nvSpPr>
        <p:spPr>
          <a:xfrm>
            <a:off x="589547" y="1015276"/>
            <a:ext cx="5421185" cy="3616503"/>
          </a:xfrm>
          <a:prstGeom prst="rect">
            <a:avLst/>
          </a:prstGeom>
        </p:spPr>
        <p:txBody>
          <a:bodyPr wrap="square">
            <a:spAutoFit/>
          </a:bodyPr>
          <a:lstStyle/>
          <a:p>
            <a:pPr algn="just">
              <a:lnSpc>
                <a:spcPct val="107000"/>
              </a:lnSpc>
              <a:spcAft>
                <a:spcPts val="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В нашем учреждении с воспитанниками ведётся реабилитационная работа по духовно-нравственному воспитанию детей. Огромный вклад вносит в это дело воспитатель </a:t>
            </a:r>
            <a:r>
              <a:rPr lang="ru-RU" sz="1200" dirty="0" err="1" smtClean="0">
                <a:effectLst/>
                <a:latin typeface="Times New Roman" panose="02020603050405020304" pitchFamily="18" charset="0"/>
                <a:ea typeface="Calibri" panose="020F0502020204030204" pitchFamily="34" charset="0"/>
                <a:cs typeface="Times New Roman" panose="02020603050405020304" pitchFamily="18" charset="0"/>
              </a:rPr>
              <a:t>Багирова</a:t>
            </a: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 Е.И., которая беседует с ребятами о вопросах веры и регулярно организует поездки в храм святых апостолов Петра и Павла пос. Дубна.</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29 августа воспитанники вместе с педагогами посетили храм, где прошёл молебен на начало нового учебного года. Батюшка благословил их, пожелал здоровья, счастья, успехов в учебной деятельности, дети приложились к плащанице Пресвятой Богородицы, поставили свечи. Посещая богослужения, дети принимают участие в церковной жизни, обретают веру, учатся духовности, учатся противостоять злу, совершать нравственные поступки, учатся любви.</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Для наших воспитанников это особенно важно, так как они оказались оторванными от семейных ценностей, воспитание проходили на улице, поэтому необходимо объяснять нашим воспитанникам, что духовность и человеческие отношения – это основа основ всей жизни и их и любого человека.</a:t>
            </a:r>
          </a:p>
          <a:p>
            <a:pPr algn="just">
              <a:lnSpc>
                <a:spcPct val="107000"/>
              </a:lnSpc>
              <a:spcAft>
                <a:spcPts val="0"/>
              </a:spcAft>
            </a:pP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i="1" dirty="0" smtClean="0">
                <a:effectLst/>
                <a:latin typeface="Times New Roman" panose="02020603050405020304" pitchFamily="18" charset="0"/>
                <a:ea typeface="Calibri" panose="020F0502020204030204" pitchFamily="34" charset="0"/>
                <a:cs typeface="Times New Roman" panose="02020603050405020304" pitchFamily="18" charset="0"/>
              </a:rPr>
              <a:t>Воспитатель: </a:t>
            </a:r>
            <a:r>
              <a:rPr lang="ru-RU" sz="1200" i="1" dirty="0" err="1" smtClean="0">
                <a:latin typeface="Times New Roman" panose="02020603050405020304" pitchFamily="18" charset="0"/>
                <a:ea typeface="Calibri" panose="020F0502020204030204" pitchFamily="34" charset="0"/>
                <a:cs typeface="Times New Roman" panose="02020603050405020304" pitchFamily="18" charset="0"/>
              </a:rPr>
              <a:t>Багирова</a:t>
            </a:r>
            <a:r>
              <a:rPr lang="ru-RU" sz="1200" i="1" dirty="0" smtClean="0">
                <a:latin typeface="Times New Roman" panose="02020603050405020304" pitchFamily="18" charset="0"/>
                <a:ea typeface="Calibri" panose="020F0502020204030204" pitchFamily="34" charset="0"/>
                <a:cs typeface="Times New Roman" panose="02020603050405020304" pitchFamily="18" charset="0"/>
              </a:rPr>
              <a:t> Е.И.,</a:t>
            </a:r>
          </a:p>
          <a:p>
            <a:pPr algn="just">
              <a:lnSpc>
                <a:spcPct val="107000"/>
              </a:lnSpc>
              <a:spcAft>
                <a:spcPts val="0"/>
              </a:spcAft>
            </a:pPr>
            <a:r>
              <a:rPr lang="ru-RU" sz="1200" i="1" dirty="0" smtClean="0">
                <a:effectLst/>
                <a:latin typeface="Times New Roman" panose="02020603050405020304" pitchFamily="18" charset="0"/>
                <a:ea typeface="Calibri" panose="020F0502020204030204" pitchFamily="34" charset="0"/>
                <a:cs typeface="Times New Roman" panose="02020603050405020304" pitchFamily="18" charset="0"/>
              </a:rPr>
              <a:t>Воспитанница: </a:t>
            </a:r>
            <a:r>
              <a:rPr lang="ru-RU" sz="1200" i="1" dirty="0">
                <a:latin typeface="Times New Roman" panose="02020603050405020304" pitchFamily="18" charset="0"/>
                <a:ea typeface="Calibri" panose="020F0502020204030204" pitchFamily="34" charset="0"/>
                <a:cs typeface="Times New Roman" panose="02020603050405020304" pitchFamily="18" charset="0"/>
              </a:rPr>
              <a:t>К</a:t>
            </a:r>
            <a:r>
              <a:rPr lang="ru-RU" sz="1200" i="1" dirty="0" smtClean="0">
                <a:effectLst/>
                <a:latin typeface="Times New Roman" panose="02020603050405020304" pitchFamily="18" charset="0"/>
                <a:ea typeface="Calibri" panose="020F0502020204030204" pitchFamily="34" charset="0"/>
                <a:cs typeface="Times New Roman" panose="02020603050405020304" pitchFamily="18" charset="0"/>
              </a:rPr>
              <a:t>арина Б.</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952" y="6256370"/>
            <a:ext cx="2344187" cy="1758140"/>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6143" y="4728410"/>
            <a:ext cx="2330909" cy="1748182"/>
          </a:xfrm>
          <a:prstGeom prst="rect">
            <a:avLst/>
          </a:prstGeom>
          <a:ln>
            <a:noFill/>
          </a:ln>
          <a:effectLst>
            <a:outerShdw blurRad="292100" dist="139700" dir="2700000" algn="tl" rotWithShape="0">
              <a:srgbClr val="333333">
                <a:alpha val="65000"/>
              </a:srgbClr>
            </a:outerShdw>
          </a:effectLst>
        </p:spPr>
      </p:pic>
      <p:sp>
        <p:nvSpPr>
          <p:cNvPr id="8" name="Прямоугольник 7"/>
          <p:cNvSpPr/>
          <p:nvPr/>
        </p:nvSpPr>
        <p:spPr>
          <a:xfrm>
            <a:off x="2484992" y="446569"/>
            <a:ext cx="1888016" cy="388696"/>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lnSpc>
                <a:spcPct val="107000"/>
              </a:lnSpc>
              <a:spcAft>
                <a:spcPts val="0"/>
              </a:spcAft>
            </a:pPr>
            <a:r>
              <a:rPr lang="ru-RU" b="1" dirty="0">
                <a:ln w="22225">
                  <a:solidFill>
                    <a:schemeClr val="accent2"/>
                  </a:solidFill>
                  <a:prstDash val="solid"/>
                </a:ln>
                <a:solidFill>
                  <a:schemeClr val="accent2">
                    <a:lumMod val="40000"/>
                    <a:lumOff val="60000"/>
                  </a:schemeClr>
                </a:solidFill>
                <a:latin typeface="Times New Roman" panose="02020603050405020304" pitchFamily="18" charset="0"/>
                <a:ea typeface="Calibri" panose="020F0502020204030204" pitchFamily="34" charset="0"/>
                <a:cs typeface="Times New Roman" panose="02020603050405020304" pitchFamily="18" charset="0"/>
              </a:rPr>
              <a:t>Дорога к Храму.</a:t>
            </a:r>
            <a:endParaRPr lang="ru-RU" sz="1600" b="1" dirty="0">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Прямая соединительная линия 9"/>
          <p:cNvCxnSpPr/>
          <p:nvPr/>
        </p:nvCxnSpPr>
        <p:spPr>
          <a:xfrm>
            <a:off x="974558" y="4860757"/>
            <a:ext cx="232558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Прямая соединительная линия 11"/>
          <p:cNvCxnSpPr/>
          <p:nvPr/>
        </p:nvCxnSpPr>
        <p:spPr>
          <a:xfrm>
            <a:off x="1263316" y="5233737"/>
            <a:ext cx="1696452" cy="12031"/>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Прямая соединительная линия 13"/>
          <p:cNvCxnSpPr/>
          <p:nvPr/>
        </p:nvCxnSpPr>
        <p:spPr>
          <a:xfrm>
            <a:off x="1560121" y="5618747"/>
            <a:ext cx="1102841" cy="12032"/>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Прямая соединительная линия 15"/>
          <p:cNvCxnSpPr/>
          <p:nvPr/>
        </p:nvCxnSpPr>
        <p:spPr>
          <a:xfrm>
            <a:off x="4271211" y="6954253"/>
            <a:ext cx="110690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Прямая соединительная линия 17"/>
          <p:cNvCxnSpPr/>
          <p:nvPr/>
        </p:nvCxnSpPr>
        <p:spPr>
          <a:xfrm>
            <a:off x="3897039" y="7315200"/>
            <a:ext cx="1840832"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0" name="Прямая соединительная линия 19"/>
          <p:cNvCxnSpPr/>
          <p:nvPr/>
        </p:nvCxnSpPr>
        <p:spPr>
          <a:xfrm>
            <a:off x="3621505" y="7664116"/>
            <a:ext cx="22860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1327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6466</TotalTime>
  <Words>1615</Words>
  <Application>Microsoft Office PowerPoint</Application>
  <PresentationFormat>Произвольный</PresentationFormat>
  <Paragraphs>76</Paragraphs>
  <Slides>10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vt:i4>
      </vt:variant>
    </vt:vector>
  </HeadingPairs>
  <TitlesOfParts>
    <vt:vector size="17" baseType="lpstr">
      <vt:lpstr>Arial</vt:lpstr>
      <vt:lpstr>Calibri</vt:lpstr>
      <vt:lpstr>Calibri Light</vt:lpstr>
      <vt:lpstr>Roboto</vt:lpstr>
      <vt:lpstr>Times New Roman</vt:lpstr>
      <vt:lpstr>verdana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18</cp:revision>
  <dcterms:created xsi:type="dcterms:W3CDTF">2022-01-10T07:57:12Z</dcterms:created>
  <dcterms:modified xsi:type="dcterms:W3CDTF">2022-03-18T11:56:38Z</dcterms:modified>
</cp:coreProperties>
</file>